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6" r:id="rId5"/>
    <p:sldMasterId id="2147483716" r:id="rId6"/>
    <p:sldMasterId id="2147483729" r:id="rId7"/>
    <p:sldMasterId id="2147483739" r:id="rId8"/>
    <p:sldMasterId id="2147483749" r:id="rId9"/>
    <p:sldMasterId id="2147483762" r:id="rId10"/>
    <p:sldMasterId id="2147483772" r:id="rId11"/>
    <p:sldMasterId id="2147483784" r:id="rId12"/>
    <p:sldMasterId id="2147483796" r:id="rId13"/>
    <p:sldMasterId id="2147483806" r:id="rId14"/>
    <p:sldMasterId id="2147483816" r:id="rId15"/>
    <p:sldMasterId id="2147483826" r:id="rId16"/>
    <p:sldMasterId id="2147483836" r:id="rId17"/>
    <p:sldMasterId id="2147483846" r:id="rId18"/>
  </p:sldMasterIdLst>
  <p:notesMasterIdLst>
    <p:notesMasterId r:id="rId49"/>
  </p:notesMasterIdLst>
  <p:sldIdLst>
    <p:sldId id="311" r:id="rId19"/>
    <p:sldId id="258" r:id="rId20"/>
    <p:sldId id="296" r:id="rId21"/>
    <p:sldId id="319" r:id="rId22"/>
    <p:sldId id="304" r:id="rId23"/>
    <p:sldId id="303" r:id="rId24"/>
    <p:sldId id="297" r:id="rId25"/>
    <p:sldId id="259" r:id="rId26"/>
    <p:sldId id="321" r:id="rId27"/>
    <p:sldId id="318" r:id="rId28"/>
    <p:sldId id="317" r:id="rId29"/>
    <p:sldId id="316" r:id="rId30"/>
    <p:sldId id="315" r:id="rId31"/>
    <p:sldId id="302" r:id="rId32"/>
    <p:sldId id="312" r:id="rId33"/>
    <p:sldId id="307" r:id="rId34"/>
    <p:sldId id="320" r:id="rId35"/>
    <p:sldId id="288" r:id="rId36"/>
    <p:sldId id="289" r:id="rId37"/>
    <p:sldId id="306" r:id="rId38"/>
    <p:sldId id="305" r:id="rId39"/>
    <p:sldId id="298" r:id="rId40"/>
    <p:sldId id="299" r:id="rId41"/>
    <p:sldId id="314" r:id="rId42"/>
    <p:sldId id="256" r:id="rId43"/>
    <p:sldId id="270" r:id="rId44"/>
    <p:sldId id="257" r:id="rId45"/>
    <p:sldId id="290" r:id="rId46"/>
    <p:sldId id="293" r:id="rId47"/>
    <p:sldId id="295" r:id="rId4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862"/>
    <a:srgbClr val="F3F062"/>
    <a:srgbClr val="A6F941"/>
    <a:srgbClr val="CE6814"/>
    <a:srgbClr val="FF7C80"/>
    <a:srgbClr val="D7A849"/>
    <a:srgbClr val="CC0000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49" autoAdjust="0"/>
  </p:normalViewPr>
  <p:slideViewPr>
    <p:cSldViewPr>
      <p:cViewPr varScale="1">
        <p:scale>
          <a:sx n="66" d="100"/>
          <a:sy n="66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A702-029C-43BD-A855-50521414A7E4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EDEE-3250-44C5-B889-69F16A5FA14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16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1EDEE-3250-44C5-B889-69F16A5FA14D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20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356" y="687442"/>
            <a:ext cx="5001291" cy="3426993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8B38B-2B7D-4C40-81CF-7A03EE9128A2}" type="slidenum">
              <a:rPr lang="en-US" altLang="ja-JP">
                <a:solidFill>
                  <a:prstClr val="black"/>
                </a:solidFill>
              </a:rPr>
              <a:pPr/>
              <a:t>21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174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356" y="687442"/>
            <a:ext cx="5001291" cy="3426993"/>
          </a:xfrm>
          <a:ln/>
        </p:spPr>
      </p:sp>
      <p:sp>
        <p:nvSpPr>
          <p:cNvPr id="31748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1749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5668264-1213-4CCE-927C-128EC5BF819C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5457-57CD-46C8-A86A-E83AC37FD6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FA08-6A5C-468D-BBCF-231131625D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779A4-F54C-4C04-9D4C-47ACC50309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993CF-A431-4D58-9D4A-6279BE3E81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144F9-C6AF-4CAE-B407-5AE97C830C0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B5417-9567-4A9B-BCDB-1EE96880BE4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737A2-0E74-405C-81BB-22DAE14812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2CB6-1C28-449E-92B9-DFAA7339EC6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FFD3-F19E-48CB-A9BA-2CA27257966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75E3A-10E5-4A31-9B0F-1E695B5CAE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AD55-78BE-4A4D-BF27-4855DD3B914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</a:rPr>
              <a:pPr/>
              <a:t>2/1/2010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</a:rPr>
              <a:pPr/>
              <a:t>&lt;#&gt;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</a:rPr>
              <a:pPr/>
              <a:t>2/1/2010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</a:rPr>
              <a:pPr/>
              <a:t>&lt;#&gt;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</a:rPr>
              <a:pPr/>
              <a:t>2/1/2010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</a:rPr>
              <a:pPr/>
              <a:t>&lt;#&gt;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</a:rPr>
              <a:pPr/>
              <a:t>2/1/2010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</a:rPr>
              <a:pPr/>
              <a:t>&lt;#&gt;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</a:rPr>
              <a:pPr/>
              <a:t>2/1/2010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</a:rPr>
              <a:pPr/>
              <a:t>&lt;#&gt;</a:t>
            </a:fld>
            <a:endParaRPr altLang="en-US">
              <a:solidFill>
                <a:srgbClr val="696464"/>
              </a:solidFill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</a:rPr>
              <a:pPr/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</a:rPr>
              <a:pPr/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F9638-3ECA-47DC-9964-46877921FEB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717AF-3C60-4B45-B361-73D0C8C978A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A8B0-F71A-4910-BCB6-63CE9D45E09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C9DAC-C272-4465-922C-2B1242A6A91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98DC8-AA2C-4A79-A13E-E71DFD0A6A1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FE12-E1C2-489F-8373-24DB27B1C8E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1677-F396-45F3-93F8-272152B4F6D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9D96A-3CB9-4039-8D5D-FFD71D74CCC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1D11-67E6-4653-A209-691A3A59FFE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13C3-09ED-4316-902A-CF3489558F6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837D-4C6C-4E45-809A-BB4DF22961D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87CC-D49E-4D02-A9AD-A882A51483C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D0A7F-B05B-4EB0-8042-1737971FFEB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0B8C-B3B4-4CB8-A5C8-03D1A511402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26AB-D9B2-4483-B9C6-412F4B7A047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F1E56-D02A-4EC1-B84E-0871794BA46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B98A-A856-4956-8C42-D1F04AD510B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A8A7-6080-4BF4-A297-C60DD273973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DAD1-8F4A-49D7-9B54-71920600070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F3B6C-75BA-4EE1-B7E5-9349C9C3F24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F17C0-D42F-4667-89E3-6308BE3802F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DA79-6323-4950-AEE1-E0623044C4E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lang="en-US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422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75125"/>
            <a:ext cx="4038600" cy="2422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0"/>
          </p:nvPr>
        </p:nvSpPr>
        <p:spPr>
          <a:xfrm>
            <a:off x="-180975" y="6596063"/>
            <a:ext cx="792163" cy="288925"/>
          </a:xfrm>
        </p:spPr>
        <p:txBody>
          <a:bodyPr/>
          <a:lstStyle>
            <a:lvl1pPr>
              <a:defRPr/>
            </a:lvl1pPr>
          </a:lstStyle>
          <a:p>
            <a:fld id="{C6ECC921-9988-466F-83A1-1E86CFF96708}" type="slidenum">
              <a:rPr lang="en-US" altLang="ja-JP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r>
              <a:rPr lang="en-US" altLang="ja-JP">
                <a:solidFill>
                  <a:srgbClr val="FFF9E5">
                    <a:shade val="50000"/>
                  </a:srgbClr>
                </a:solidFill>
              </a:rPr>
              <a:t>/10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7FE4-563E-4D69-BF07-4615924897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D62-D7F8-40D0-B737-2667005B63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B8F4-EC36-4DF0-B185-C0B2A002CC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E16F-783E-44AA-B632-910545A098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A6592-9324-48D3-AB63-ECE9ECDD4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386D0-6F06-4636-9CAE-00CF1400F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233E-2615-4555-A0C2-19CBF2BA1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284E-564B-4902-BDBE-0E674498FE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0C4E-9D22-4498-A1AD-EC28115E6B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52D5-9E82-4D0B-9308-CDFB9464A8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B283-2F7A-4797-9085-835901E25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975B-B53B-469D-9001-1749BC715FD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2/1/2010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2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70D4D-C5C4-4ACD-AF28-057F2EB1A9D6}" type="datetimeFigureOut">
              <a:rPr kumimoji="1" lang="ja-JP" altLang="en-US" smtClean="0"/>
              <a:pPr/>
              <a:t>2010/2/1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E9262-A292-4DBD-AB00-1D58F17CA9F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26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26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826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E66C72-2103-4302-AE69-0053B355A25D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B2090"/>
            </a:gs>
            <a:gs pos="100000">
              <a:srgbClr val="0A071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52400"/>
          </a:xfrm>
          <a:prstGeom prst="rect">
            <a:avLst/>
          </a:prstGeom>
          <a:gradFill rotWithShape="1">
            <a:gsLst>
              <a:gs pos="0">
                <a:srgbClr val="7B39FF">
                  <a:alpha val="39999"/>
                </a:srgbClr>
              </a:gs>
              <a:gs pos="100000">
                <a:srgbClr val="7B3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000">
              <a:solidFill>
                <a:srgbClr val="FFFFFF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84213" y="1052513"/>
            <a:ext cx="777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ja-JP" altLang="ja-JP" sz="20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83D0CD1-704C-435C-950F-78BF13FA96A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2010/2/1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67C0ABA-3F88-4347-BABC-74511FBFAFB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5A51C10-CF7B-48C3-BCB3-1B551865B0A0}" type="datetimeFigureOut">
              <a:rPr kumimoji="0" lang="en-US" smtClean="0">
                <a:solidFill>
                  <a:srgbClr val="FFF9E5">
                    <a:shade val="50000"/>
                  </a:srgbClr>
                </a:solidFill>
              </a:rPr>
              <a:pPr/>
              <a:t>2/1/2010</a:t>
            </a:fld>
            <a:endParaRPr kumimoji="0"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0" lang="en-US" dirty="0">
              <a:solidFill>
                <a:srgbClr val="FFF9E5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E69E788-8BCF-4189-85ED-687340EF9B0E}" type="slidenum">
              <a:rPr kumimoji="0" lang="en-US" smtClean="0">
                <a:solidFill>
                  <a:srgbClr val="FFF9E5">
                    <a:shade val="50000"/>
                  </a:srgbClr>
                </a:solidFill>
              </a:rPr>
              <a:pPr/>
              <a:t>&lt;#&gt;</a:t>
            </a:fld>
            <a:endParaRPr kumimoji="0" lang="en-US" dirty="0">
              <a:solidFill>
                <a:srgbClr val="FFF9E5">
                  <a:shade val="50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rtl="0" eaLnBrk="1" latinLnBrk="0" hangingPunct="1">
        <a:spcBef>
          <a:spcPct val="0"/>
        </a:spcBef>
        <a:buNone/>
        <a:defRPr kumimoji="1"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2/1/2010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57750" y="0"/>
            <a:ext cx="4286250" cy="3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Calibri" pitchFamily="34" charset="0"/>
              </a:rPr>
              <a:t>IPRC/MET seminar, Jan 27, 2010</a:t>
            </a:r>
            <a:endParaRPr lang="en-US" altLang="ja-JP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1736" y="3714752"/>
            <a:ext cx="4143375" cy="150018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Masahiro Watanabe</a:t>
            </a:r>
            <a:b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Center for Climate System </a:t>
            </a:r>
            <a:r>
              <a:rPr lang="en-US" altLang="ja-JP" sz="20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Research  (CCSR)</a:t>
            </a:r>
            <a: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University of Tokyo</a:t>
            </a:r>
            <a:b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altLang="ja-JP" sz="2000" b="1" spc="-150" dirty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hiro@ccsr.u-tokyo.ac.jp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14348" y="1857364"/>
            <a:ext cx="792961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Improved climate simulation by MIROC5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グループ化 19"/>
          <p:cNvGrpSpPr/>
          <p:nvPr/>
        </p:nvGrpSpPr>
        <p:grpSpPr>
          <a:xfrm>
            <a:off x="285720" y="-71462"/>
            <a:ext cx="4643470" cy="1071546"/>
            <a:chOff x="4714876" y="5857916"/>
            <a:chExt cx="4643470" cy="1071546"/>
          </a:xfrm>
        </p:grpSpPr>
        <p:sp>
          <p:nvSpPr>
            <p:cNvPr id="12" name="角丸四角形 11"/>
            <p:cNvSpPr/>
            <p:nvPr/>
          </p:nvSpPr>
          <p:spPr>
            <a:xfrm>
              <a:off x="4714876" y="5857916"/>
              <a:ext cx="4643470" cy="107154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6155585"/>
              <a:ext cx="722614" cy="55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8498" y="6211170"/>
              <a:ext cx="715204" cy="50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 descr="fr2_193_7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15140" y="6222287"/>
              <a:ext cx="1285884" cy="49286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8169278" y="6072206"/>
            <a:ext cx="831878" cy="657786"/>
          </p:xfrm>
          <a:graphic>
            <a:graphicData uri="http://schemas.openxmlformats.org/presentationml/2006/ole">
              <p:oleObj spid="_x0000_s250882" name="Photo Editor 写真" r:id="rId7" imgW="3095238" imgH="2448267" progId="">
                <p:embed/>
              </p:oleObj>
            </a:graphicData>
          </a:graphic>
        </p:graphicFrame>
      </p:grpSp>
      <p:sp>
        <p:nvSpPr>
          <p:cNvPr id="16" name="テキスト ボックス 15"/>
          <p:cNvSpPr txBox="1"/>
          <p:nvPr/>
        </p:nvSpPr>
        <p:spPr>
          <a:xfrm>
            <a:off x="571472" y="5500702"/>
            <a:ext cx="7360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Primary contributors: </a:t>
            </a:r>
          </a:p>
          <a:p>
            <a:r>
              <a:rPr kumimoji="1" lang="en-US" altLang="ja-JP" sz="2000" dirty="0" smtClean="0"/>
              <a:t>M Watanabe, T Suzuki, R </a:t>
            </a:r>
            <a:r>
              <a:rPr kumimoji="1" lang="en-US" altLang="ja-JP" sz="2000" dirty="0" err="1" smtClean="0"/>
              <a:t>O’ishi</a:t>
            </a:r>
            <a:r>
              <a:rPr kumimoji="1" lang="en-US" altLang="ja-JP" sz="2000" dirty="0" smtClean="0"/>
              <a:t>, Y </a:t>
            </a:r>
            <a:r>
              <a:rPr kumimoji="1" lang="en-US" altLang="ja-JP" sz="2000" dirty="0" err="1" smtClean="0"/>
              <a:t>Komuro</a:t>
            </a:r>
            <a:r>
              <a:rPr kumimoji="1" lang="en-US" altLang="ja-JP" sz="2000" dirty="0" smtClean="0"/>
              <a:t>, S Watanabe, </a:t>
            </a:r>
            <a:r>
              <a:rPr lang="en-US" altLang="ja-JP" sz="2000" dirty="0" smtClean="0"/>
              <a:t>S </a:t>
            </a:r>
            <a:r>
              <a:rPr lang="en-US" altLang="ja-JP" sz="2000" dirty="0" err="1" smtClean="0"/>
              <a:t>Emori</a:t>
            </a:r>
            <a:r>
              <a:rPr lang="en-US" altLang="ja-JP" sz="2000" dirty="0" smtClean="0"/>
              <a:t>, 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T </a:t>
            </a:r>
            <a:r>
              <a:rPr kumimoji="1" lang="en-US" altLang="ja-JP" sz="2000" dirty="0" err="1" smtClean="0"/>
              <a:t>Takemura</a:t>
            </a:r>
            <a:r>
              <a:rPr kumimoji="1" lang="en-US" altLang="ja-JP" sz="2000" dirty="0" smtClean="0"/>
              <a:t>, M Chikira, T Ogura, M </a:t>
            </a:r>
            <a:r>
              <a:rPr kumimoji="1" lang="en-US" altLang="ja-JP" sz="2000" dirty="0" err="1" smtClean="0"/>
              <a:t>Sekiguchi</a:t>
            </a:r>
            <a:r>
              <a:rPr kumimoji="1" lang="en-US" altLang="ja-JP" sz="2000" dirty="0" smtClean="0"/>
              <a:t>, K </a:t>
            </a:r>
            <a:r>
              <a:rPr kumimoji="1" lang="en-US" altLang="ja-JP" sz="2000" dirty="0" err="1" smtClean="0"/>
              <a:t>Takata</a:t>
            </a:r>
            <a:r>
              <a:rPr kumimoji="1" lang="en-US" altLang="ja-JP" sz="2000" dirty="0" smtClean="0"/>
              <a:t>, D Yamazaki, </a:t>
            </a:r>
          </a:p>
          <a:p>
            <a:r>
              <a:rPr kumimoji="1" lang="en-US" altLang="ja-JP" sz="2000" dirty="0" smtClean="0"/>
              <a:t>T </a:t>
            </a:r>
            <a:r>
              <a:rPr kumimoji="1" lang="en-US" altLang="ja-JP" sz="2000" dirty="0" err="1" smtClean="0"/>
              <a:t>Yokohata</a:t>
            </a:r>
            <a:r>
              <a:rPr kumimoji="1" lang="en-US" altLang="ja-JP" sz="2000" dirty="0" smtClean="0"/>
              <a:t>, T </a:t>
            </a:r>
            <a:r>
              <a:rPr kumimoji="1" lang="en-US" altLang="ja-JP" sz="2000" dirty="0" err="1" smtClean="0"/>
              <a:t>Nozawa</a:t>
            </a:r>
            <a:r>
              <a:rPr kumimoji="1" lang="en-US" altLang="ja-JP" sz="2000" dirty="0" smtClean="0"/>
              <a:t>, H </a:t>
            </a:r>
            <a:r>
              <a:rPr kumimoji="1" lang="en-US" altLang="ja-JP" sz="2000" dirty="0" err="1" smtClean="0"/>
              <a:t>Hasumi</a:t>
            </a:r>
            <a:r>
              <a:rPr kumimoji="1" lang="en-US" altLang="ja-JP" sz="2000" dirty="0" smtClean="0"/>
              <a:t>, H </a:t>
            </a:r>
            <a:r>
              <a:rPr kumimoji="1" lang="en-US" altLang="ja-JP" sz="2000" dirty="0" err="1" smtClean="0"/>
              <a:t>Tatebe</a:t>
            </a:r>
            <a:r>
              <a:rPr kumimoji="1" lang="en-US" altLang="ja-JP" sz="2000" dirty="0" smtClean="0"/>
              <a:t>, and M Kimoto</a:t>
            </a:r>
            <a:endParaRPr kumimoji="1" lang="ja-JP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00206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639763"/>
          </a:xfrm>
        </p:spPr>
        <p:txBody>
          <a:bodyPr/>
          <a:lstStyle/>
          <a:p>
            <a:pPr algn="ctr"/>
            <a:r>
              <a:rPr lang="en-US" altLang="ja-JP" sz="4000" dirty="0" smtClean="0"/>
              <a:t>Eq</a:t>
            </a:r>
            <a:r>
              <a:rPr lang="en-US" altLang="ja-JP" dirty="0" smtClean="0"/>
              <a:t>uilibrium </a:t>
            </a:r>
            <a:r>
              <a:rPr lang="en-US" altLang="ja-JP" sz="4000" dirty="0" smtClean="0"/>
              <a:t>climate sensitivity</a:t>
            </a:r>
            <a:endParaRPr lang="en-US" altLang="ja-JP" sz="3200" dirty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28596" y="1142984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N = F 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− </a:t>
            </a:r>
            <a:r>
              <a:rPr lang="el-GR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α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∆T</a:t>
            </a:r>
            <a:r>
              <a:rPr lang="ja-JP" altLang="en-US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　　　</a:t>
            </a:r>
            <a:endParaRPr lang="ja-JP" altLang="el-GR" sz="28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53342" y="4019140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Courtesy of H </a:t>
            </a:r>
            <a:r>
              <a:rPr lang="en-US" altLang="ja-JP" sz="1600" dirty="0" err="1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Shiogama</a:t>
            </a:r>
            <a:endParaRPr lang="ja-JP" altLang="en-US" sz="16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6" y="642918"/>
            <a:ext cx="4071966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Gregory plots for 2xCO2</a:t>
            </a:r>
            <a:endParaRPr lang="en-US" altLang="ja-JP" sz="2400" kern="0" dirty="0">
              <a:solidFill>
                <a:srgbClr val="E9E5DC"/>
              </a:solidFill>
            </a:endParaRPr>
          </a:p>
        </p:txBody>
      </p:sp>
      <p:grpSp>
        <p:nvGrpSpPr>
          <p:cNvPr id="2" name="グループ化 19"/>
          <p:cNvGrpSpPr/>
          <p:nvPr/>
        </p:nvGrpSpPr>
        <p:grpSpPr>
          <a:xfrm>
            <a:off x="1285852" y="928670"/>
            <a:ext cx="8215370" cy="3143272"/>
            <a:chOff x="928662" y="1285860"/>
            <a:chExt cx="8215370" cy="3143272"/>
          </a:xfrm>
        </p:grpSpPr>
        <p:sp>
          <p:nvSpPr>
            <p:cNvPr id="17" name="正方形/長方形 16"/>
            <p:cNvSpPr/>
            <p:nvPr/>
          </p:nvSpPr>
          <p:spPr>
            <a:xfrm>
              <a:off x="2357422" y="1643050"/>
              <a:ext cx="6357982" cy="27860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9" descr="cf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00298" y="1714488"/>
              <a:ext cx="6136732" cy="2572220"/>
            </a:xfrm>
            <a:prstGeom prst="rect">
              <a:avLst/>
            </a:prstGeom>
            <a:noFill/>
          </p:spPr>
        </p:pic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928662" y="2143116"/>
              <a:ext cx="1276824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LW+SW    </a:t>
              </a:r>
              <a:endParaRPr lang="en-US" altLang="ja-JP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Arial" pitchFamily="34" charset="0"/>
                <a:ea typeface="ＭＳ Ｐゴシック" pitchFamily="50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err="1" smtClean="0">
                  <a:solidFill>
                    <a:srgbClr val="00FFFF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LWclr</a:t>
              </a:r>
              <a:r>
                <a:rPr lang="en-US" altLang="ja-JP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err="1" smtClean="0"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SWclr</a:t>
              </a:r>
              <a:r>
                <a:rPr lang="en-US" altLang="ja-JP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 </a:t>
              </a:r>
              <a:r>
                <a:rPr lang="en-US" altLang="ja-JP" dirty="0" smtClean="0">
                  <a:solidFill>
                    <a:srgbClr val="CC0099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err="1" smtClean="0">
                  <a:solidFill>
                    <a:srgbClr val="CC00CC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LWcloud</a:t>
              </a:r>
              <a:r>
                <a:rPr lang="en-US" altLang="ja-JP" dirty="0" smtClean="0">
                  <a:solidFill>
                    <a:srgbClr val="CC0099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</a:t>
              </a:r>
              <a:r>
                <a:rPr lang="en-US" altLang="ja-JP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err="1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SWcloud</a:t>
              </a:r>
              <a:r>
                <a:rPr lang="en-US" altLang="ja-JP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/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 </a:t>
              </a:r>
              <a:endParaRPr lang="en-US" altLang="ja-JP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/>
                  </a:outerShdw>
                </a:effectLst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3786182" y="1931981"/>
              <a:ext cx="178595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 kern="0" dirty="0" smtClean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r>
                <a:rPr lang="en-US" altLang="ja-JP" sz="2400" kern="0" dirty="0" smtClean="0">
                  <a:solidFill>
                    <a:srgbClr val="FF0000"/>
                  </a:solidFill>
                </a:rPr>
                <a:t>=3.6K</a:t>
              </a:r>
              <a:endParaRPr lang="en-US" altLang="ja-JP" sz="2400" kern="0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7358082" y="1931981"/>
              <a:ext cx="178595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400" kern="0" dirty="0" smtClean="0">
                  <a:solidFill>
                    <a:srgbClr val="FF0000"/>
                  </a:solidFill>
                  <a:latin typeface="Symbol" pitchFamily="18" charset="2"/>
                  <a:ea typeface="ＭＳ Ｐゴシック" pitchFamily="50" charset="-128"/>
                </a:rPr>
                <a:t>a</a:t>
              </a:r>
              <a:r>
                <a:rPr lang="en-US" altLang="ja-JP" sz="2400" kern="0" dirty="0" smtClean="0">
                  <a:solidFill>
                    <a:srgbClr val="FF0000"/>
                  </a:solidFill>
                  <a:latin typeface="Arial" pitchFamily="34" charset="0"/>
                  <a:ea typeface="ＭＳ Ｐゴシック" pitchFamily="50" charset="-128"/>
                </a:rPr>
                <a:t>=</a:t>
              </a:r>
              <a:r>
                <a:rPr lang="en-US" altLang="ja-JP" sz="2400" kern="0" dirty="0" smtClean="0">
                  <a:solidFill>
                    <a:srgbClr val="FF0000"/>
                  </a:solidFill>
                </a:rPr>
                <a:t>2.6K</a:t>
              </a:r>
              <a:endParaRPr lang="en-US" altLang="ja-JP" sz="2400" kern="0" dirty="0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945702" y="1643050"/>
              <a:ext cx="156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err="1" smtClean="0">
                  <a:solidFill>
                    <a:srgbClr val="EA4242"/>
                  </a:solidFill>
                  <a:latin typeface="Arial" pitchFamily="34" charset="0"/>
                  <a:ea typeface="ＭＳ Ｐゴシック" pitchFamily="50" charset="-128"/>
                </a:rPr>
                <a:t>SWcloud</a:t>
              </a:r>
              <a:r>
                <a:rPr lang="en-US" altLang="ja-JP" b="1" dirty="0" smtClean="0">
                  <a:solidFill>
                    <a:srgbClr val="EA4242"/>
                  </a:solidFill>
                  <a:latin typeface="Arial" pitchFamily="34" charset="0"/>
                  <a:ea typeface="ＭＳ Ｐゴシック" pitchFamily="50" charset="-128"/>
                </a:rPr>
                <a:t> &gt; 0</a:t>
              </a:r>
              <a:endParaRPr lang="ja-JP" altLang="en-US" b="1" dirty="0">
                <a:solidFill>
                  <a:srgbClr val="EA4242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215074" y="1643050"/>
              <a:ext cx="1563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err="1" smtClean="0">
                  <a:solidFill>
                    <a:srgbClr val="EA4242"/>
                  </a:solidFill>
                  <a:latin typeface="Arial" pitchFamily="34" charset="0"/>
                  <a:ea typeface="ＭＳ Ｐゴシック" pitchFamily="50" charset="-128"/>
                </a:rPr>
                <a:t>SWcloud</a:t>
              </a:r>
              <a:r>
                <a:rPr lang="en-US" altLang="ja-JP" b="1" dirty="0" smtClean="0">
                  <a:solidFill>
                    <a:srgbClr val="EA4242"/>
                  </a:solidFill>
                  <a:latin typeface="Arial" pitchFamily="34" charset="0"/>
                  <a:ea typeface="ＭＳ Ｐゴシック" pitchFamily="50" charset="-128"/>
                </a:rPr>
                <a:t> &lt; 0</a:t>
              </a:r>
              <a:endParaRPr lang="ja-JP" altLang="en-US" b="1" dirty="0">
                <a:solidFill>
                  <a:srgbClr val="EA4242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3349006" y="1285860"/>
              <a:ext cx="15087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Old MIROC</a:t>
              </a:r>
              <a:endParaRPr lang="en-US" altLang="ja-JP" sz="20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6591175" y="1285860"/>
              <a:ext cx="162416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New MIROC</a:t>
              </a:r>
              <a:endParaRPr lang="en-US" altLang="ja-JP" sz="20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000496" y="4059800"/>
              <a:ext cx="4667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Symbol" pitchFamily="18" charset="2"/>
                  <a:ea typeface="ＭＳ Ｐゴシック" pitchFamily="50" charset="-128"/>
                </a:rPr>
                <a:t>D</a:t>
              </a:r>
              <a:r>
                <a:rPr lang="en-US" altLang="ja-JP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T</a:t>
              </a:r>
              <a:endPara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215206" y="4059800"/>
              <a:ext cx="4667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Symbol" pitchFamily="18" charset="2"/>
                  <a:ea typeface="ＭＳ Ｐゴシック" pitchFamily="50" charset="-128"/>
                </a:rPr>
                <a:t>D</a:t>
              </a:r>
              <a:r>
                <a:rPr lang="en-US" altLang="ja-JP" b="1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T</a:t>
              </a:r>
              <a:endPara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grpSp>
        <p:nvGrpSpPr>
          <p:cNvPr id="3" name="グループ化 28"/>
          <p:cNvGrpSpPr/>
          <p:nvPr/>
        </p:nvGrpSpPr>
        <p:grpSpPr>
          <a:xfrm>
            <a:off x="428596" y="4071942"/>
            <a:ext cx="8715436" cy="2740964"/>
            <a:chOff x="428596" y="4071942"/>
            <a:chExt cx="8715436" cy="2740964"/>
          </a:xfrm>
        </p:grpSpPr>
        <p:pic>
          <p:nvPicPr>
            <p:cNvPr id="18" name="図 17" descr="NCAR-GFDL.tiff"/>
            <p:cNvPicPr>
              <a:picLocks noChangeAspect="1"/>
            </p:cNvPicPr>
            <p:nvPr/>
          </p:nvPicPr>
          <p:blipFill>
            <a:blip r:embed="rId3" cstate="print"/>
            <a:srcRect l="6267" t="30173" r="49083" b="16607"/>
            <a:stretch>
              <a:fillRect/>
            </a:stretch>
          </p:blipFill>
          <p:spPr>
            <a:xfrm>
              <a:off x="428596" y="4071942"/>
              <a:ext cx="3063430" cy="2740964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1476000" y="5634000"/>
              <a:ext cx="71438" cy="9000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214546" y="5274000"/>
              <a:ext cx="71438" cy="12600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928794" y="492919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Old</a:t>
              </a:r>
              <a:endParaRPr lang="ja-JP" altLang="en-US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214414" y="527424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New</a:t>
              </a:r>
              <a:endParaRPr lang="ja-JP" altLang="en-US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85786" y="5621553"/>
              <a:ext cx="694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NCAR</a:t>
              </a:r>
              <a:endParaRPr lang="ja-JP" altLang="en-US" sz="1400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663133" y="4692859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GFDL</a:t>
              </a:r>
              <a:endParaRPr lang="ja-JP" altLang="en-US" sz="1400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27" name="図 26" descr="4.2_lowcld_diff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1185" y="4857760"/>
              <a:ext cx="5582847" cy="1857388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4225561" y="4416990"/>
              <a:ext cx="421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white"/>
                  </a:solidFill>
                  <a:ea typeface="ＭＳ Ｐゴシック" pitchFamily="50" charset="-128"/>
                </a:rPr>
                <a:t>Low-cloud increase </a:t>
              </a:r>
              <a:r>
                <a:rPr lang="ja-JP" altLang="en-US" dirty="0" smtClean="0">
                  <a:solidFill>
                    <a:prstClr val="white"/>
                  </a:solidFill>
                  <a:ea typeface="ＭＳ Ｐゴシック" pitchFamily="50" charset="-128"/>
                </a:rPr>
                <a:t>⇒　</a:t>
              </a:r>
              <a:r>
                <a:rPr lang="en-US" altLang="ja-JP" dirty="0" smtClean="0">
                  <a:solidFill>
                    <a:prstClr val="white"/>
                  </a:solidFill>
                  <a:ea typeface="ＭＳ Ｐゴシック" pitchFamily="50" charset="-128"/>
                </a:rPr>
                <a:t>negative feedback</a:t>
              </a:r>
              <a:endParaRPr lang="ja-JP" altLang="en-US" dirty="0">
                <a:solidFill>
                  <a:prstClr val="white"/>
                </a:solidFill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57750" y="0"/>
            <a:ext cx="4286250" cy="3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Calibri" pitchFamily="34" charset="0"/>
              </a:rPr>
              <a:t>IPRC/MET seminar, Jan 27, 2010</a:t>
            </a:r>
            <a:endParaRPr lang="en-US" altLang="ja-JP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5786" y="2000240"/>
            <a:ext cx="7858180" cy="421484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 version of MIROC (MIROC5)  developed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Several aspects of climate mean and variability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significantly improved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Will be used in the next stage for:</a:t>
            </a:r>
          </a:p>
          <a:p>
            <a:pPr lv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decadal prediction</a:t>
            </a:r>
          </a:p>
          <a:p>
            <a:pPr lv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mechanism studies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42910" y="1142984"/>
            <a:ext cx="792961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Summary</a:t>
            </a:r>
            <a:endParaRPr lang="en-US" altLang="ja-JP" sz="40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グループ化 19"/>
          <p:cNvGrpSpPr/>
          <p:nvPr/>
        </p:nvGrpSpPr>
        <p:grpSpPr>
          <a:xfrm>
            <a:off x="285720" y="-71462"/>
            <a:ext cx="4643470" cy="1071546"/>
            <a:chOff x="4714876" y="5857916"/>
            <a:chExt cx="4643470" cy="1071546"/>
          </a:xfrm>
        </p:grpSpPr>
        <p:sp>
          <p:nvSpPr>
            <p:cNvPr id="12" name="角丸四角形 11"/>
            <p:cNvSpPr/>
            <p:nvPr/>
          </p:nvSpPr>
          <p:spPr>
            <a:xfrm>
              <a:off x="4714876" y="5857916"/>
              <a:ext cx="4643470" cy="107154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3504" y="6155585"/>
              <a:ext cx="722614" cy="55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28498" y="6211170"/>
              <a:ext cx="715204" cy="50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 descr="fr2_193_7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15140" y="6222287"/>
              <a:ext cx="1285884" cy="49286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8169278" y="6072206"/>
            <a:ext cx="831878" cy="657786"/>
          </p:xfrm>
          <a:graphic>
            <a:graphicData uri="http://schemas.openxmlformats.org/presentationml/2006/ole">
              <p:oleObj spid="_x0000_s440322" name="Photo Editor 写真" r:id="rId8" imgW="3095238" imgH="2448267" progId="">
                <p:embed/>
              </p:oleObj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796908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96908"/>
          </a:xfrm>
        </p:spPr>
        <p:txBody>
          <a:bodyPr/>
          <a:lstStyle/>
          <a:p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というわけで</a:t>
            </a:r>
            <a:endParaRPr kumimoji="1" lang="ja-JP" altLang="en-US" dirty="0"/>
          </a:p>
        </p:txBody>
      </p:sp>
      <p:grpSp>
        <p:nvGrpSpPr>
          <p:cNvPr id="2" name="グループ化 14"/>
          <p:cNvGrpSpPr/>
          <p:nvPr/>
        </p:nvGrpSpPr>
        <p:grpSpPr>
          <a:xfrm>
            <a:off x="214282" y="2183209"/>
            <a:ext cx="8732874" cy="4031873"/>
            <a:chOff x="214282" y="2214554"/>
            <a:chExt cx="8732874" cy="4031873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14282" y="2214554"/>
              <a:ext cx="4657237" cy="403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p"/>
              </a:pPr>
              <a:r>
                <a:rPr lang="ja-JP" altLang="en-US" sz="3200" dirty="0" smtClean="0"/>
                <a:t>派生研究ネタ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ENSO</a:t>
              </a:r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気候感度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古気候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モンスーン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Decadal (SPAM)</a:t>
              </a:r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季節予報　</a:t>
              </a:r>
              <a:endParaRPr lang="en-US" altLang="ja-JP" sz="3200" dirty="0" smtClean="0"/>
            </a:p>
            <a:p>
              <a:pPr lvl="1"/>
              <a:r>
                <a:rPr lang="en-US" altLang="ja-JP" sz="3200" dirty="0" smtClean="0"/>
                <a:t>               (SPAM seasons)</a:t>
              </a:r>
            </a:p>
          </p:txBody>
        </p:sp>
        <p:grpSp>
          <p:nvGrpSpPr>
            <p:cNvPr id="3" name="グループ化 8"/>
            <p:cNvGrpSpPr>
              <a:grpSpLocks/>
            </p:cNvGrpSpPr>
            <p:nvPr/>
          </p:nvGrpSpPr>
          <p:grpSpPr bwMode="auto">
            <a:xfrm>
              <a:off x="5500694" y="4819669"/>
              <a:ext cx="3446462" cy="1323975"/>
              <a:chOff x="5643592" y="5463147"/>
              <a:chExt cx="3446434" cy="1323439"/>
            </a:xfrm>
          </p:grpSpPr>
          <p:pic>
            <p:nvPicPr>
              <p:cNvPr id="7" name="Picture 21" descr="SPAMlogo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46936" y="5500702"/>
                <a:ext cx="2043090" cy="1285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 Box 22"/>
              <p:cNvSpPr txBox="1">
                <a:spLocks noChangeArrowheads="1"/>
              </p:cNvSpPr>
              <p:nvPr/>
            </p:nvSpPr>
            <p:spPr bwMode="auto">
              <a:xfrm>
                <a:off x="5643592" y="5463147"/>
                <a:ext cx="1928804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SPAM</a:t>
                </a:r>
                <a:r>
                  <a:rPr lang="en-US" altLang="ja-JP" sz="1600">
                    <a:latin typeface="Calibri" pitchFamily="34" charset="0"/>
                  </a:rPr>
                  <a:t>: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S</a:t>
                </a:r>
                <a:r>
                  <a:rPr lang="en-US" altLang="ja-JP" sz="1600">
                    <a:latin typeface="Calibri" pitchFamily="34" charset="0"/>
                  </a:rPr>
                  <a:t>ystem for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P</a:t>
                </a:r>
                <a:r>
                  <a:rPr lang="en-US" altLang="ja-JP" sz="1600">
                    <a:latin typeface="Calibri" pitchFamily="34" charset="0"/>
                  </a:rPr>
                  <a:t>rediction and </a:t>
                </a:r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A</a:t>
                </a:r>
                <a:r>
                  <a:rPr lang="en-US" altLang="ja-JP" sz="1600">
                    <a:latin typeface="Calibri" pitchFamily="34" charset="0"/>
                  </a:rPr>
                  <a:t>ssimilation by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M</a:t>
                </a:r>
                <a:r>
                  <a:rPr lang="en-US" altLang="ja-JP" sz="1600">
                    <a:latin typeface="Calibri" pitchFamily="34" charset="0"/>
                  </a:rPr>
                  <a:t>IROC</a:t>
                </a: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 rot="21039481">
              <a:off x="3732780" y="264399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21039481">
              <a:off x="3732781" y="314405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21039481">
              <a:off x="3952929" y="413042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メンバー募集終了</a:t>
              </a:r>
              <a:endParaRPr kumimoji="1" lang="ja-JP" altLang="en-US" dirty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21039481">
              <a:off x="3732781" y="5201999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214282" y="1214422"/>
            <a:ext cx="731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p"/>
            </a:pPr>
            <a:r>
              <a:rPr lang="en-US" altLang="ja-JP" sz="3200" dirty="0" smtClean="0">
                <a:solidFill>
                  <a:prstClr val="black"/>
                </a:solidFill>
              </a:rPr>
              <a:t>MIROC5</a:t>
            </a:r>
            <a:r>
              <a:rPr lang="ja-JP" altLang="en-US" sz="3200" dirty="0" smtClean="0">
                <a:solidFill>
                  <a:prstClr val="black"/>
                </a:solidFill>
              </a:rPr>
              <a:t>開発中（というかほぼ終わった）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20992" y="1714488"/>
            <a:ext cx="370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p"/>
            </a:pPr>
            <a:r>
              <a:rPr lang="en-US" altLang="ja-JP" sz="3200" dirty="0" smtClean="0">
                <a:solidFill>
                  <a:prstClr val="black"/>
                </a:solidFill>
              </a:rPr>
              <a:t>IPCC AR5</a:t>
            </a:r>
            <a:r>
              <a:rPr lang="ja-JP" altLang="en-US" sz="3200" dirty="0" smtClean="0">
                <a:solidFill>
                  <a:prstClr val="black"/>
                </a:solidFill>
              </a:rPr>
              <a:t>本番実験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357158" y="-13295"/>
            <a:ext cx="37147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 version of MIROC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804645" y="410580"/>
            <a:ext cx="12394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white"/>
                </a:solidFill>
                <a:latin typeface="Arial Narrow" pitchFamily="34" charset="0"/>
                <a:ea typeface="ＭＳ Ｐゴシック" pitchFamily="50" charset="-128"/>
              </a:rPr>
              <a:t>MIROC3 </a:t>
            </a:r>
            <a:endParaRPr lang="en-US" altLang="ja-JP" sz="2400" b="1" dirty="0">
              <a:solidFill>
                <a:prstClr val="white"/>
              </a:solidFill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63814" y="406115"/>
            <a:ext cx="11689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white"/>
                </a:solidFill>
                <a:latin typeface="Arial Narrow" pitchFamily="34" charset="0"/>
                <a:ea typeface="ＭＳ Ｐゴシック" pitchFamily="50" charset="-128"/>
              </a:rPr>
              <a:t>MIROC5</a:t>
            </a:r>
            <a:endParaRPr lang="en-US" altLang="ja-JP" sz="2400" b="1" dirty="0">
              <a:solidFill>
                <a:prstClr val="white"/>
              </a:solidFill>
              <a:latin typeface="Arial Narrow" pitchFamily="34" charset="0"/>
              <a:ea typeface="ＭＳ Ｐゴシック" pitchFamily="50" charset="-128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/>
        </p:nvGraphicFramePr>
        <p:xfrm>
          <a:off x="500034" y="849082"/>
          <a:ext cx="8572560" cy="5937504"/>
        </p:xfrm>
        <a:graphic>
          <a:graphicData uri="http://schemas.openxmlformats.org/drawingml/2006/table">
            <a:tbl>
              <a:tblPr firstRow="1" bandRow="1"/>
              <a:tblGrid>
                <a:gridCol w="1000132"/>
                <a:gridCol w="1714512"/>
                <a:gridCol w="2643206"/>
                <a:gridCol w="321471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Atmos.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Dynamical core </a:t>
                      </a: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Spectral+semi-Lagrangian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(Lin &amp; Rood 1996)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Spectral+semi-Lagrangian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(Lin &amp; Rood 1996)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V. Coordinate</a:t>
                      </a: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Sigma 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Eta (hybrid sigma-p)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Radiation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2-stream DOM 37ch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(Nakajima et al. 1986)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2-stream DOM 111ch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Sekiguchi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2008)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Cloud 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Diagnostic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LeTreut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&amp; Li 1991)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+ Simple water/ice partition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PDF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(Watanabe et al. 2009)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+ Ice microphysics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(Wilson &amp; Ballard 1999)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Turbulence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M-Y Level 2.0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(Mellor &amp; Yamada 1982)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MYNN Level 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(Nakanishi &amp;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Niino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2004)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Convection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A-S + critical RH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(Pan &amp; Randall 1998,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Emori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2001)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AS-type, but original scheme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(Chikira &amp; Sugiyama 2010)</a:t>
                      </a:r>
                    </a:p>
                  </a:txBody>
                  <a:tcPr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Aerosols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simplified SPRINTARS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Takemura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2002)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Full SPRINTARS + prognostic CCN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Takemura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2005)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Land/</a:t>
                      </a:r>
                    </a:p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River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MATSIRO+fixed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riv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flow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new </a:t>
                      </a:r>
                      <a:r>
                        <a:rPr kumimoji="1" lang="en-US" altLang="ja-JP" sz="18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MATSIRO+variable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kumimoji="1" lang="en-US" altLang="ja-JP" sz="18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riv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flow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Ocean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COCO3.4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COCO5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Sea-ice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Single-category EVP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Multi-category EVP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000232" y="285728"/>
            <a:ext cx="5857916" cy="771540"/>
          </a:xfrm>
        </p:spPr>
        <p:txBody>
          <a:bodyPr>
            <a:noAutofit/>
          </a:bodyPr>
          <a:lstStyle/>
          <a:p>
            <a:r>
              <a:rPr lang="ja-JP" altLang="en-US" sz="4000" dirty="0" smtClean="0">
                <a:solidFill>
                  <a:srgbClr val="FFFF33"/>
                </a:solidFill>
              </a:rPr>
              <a:t>温暖化予測の不確定性</a:t>
            </a:r>
            <a:endParaRPr kumimoji="1" lang="ja-JP" altLang="en-US" sz="4000" dirty="0">
              <a:solidFill>
                <a:srgbClr val="FFFF33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29388" y="5845726"/>
            <a:ext cx="221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white"/>
                </a:solidFill>
              </a:rPr>
              <a:t>Hawkins and Sutton  (2008)</a:t>
            </a:r>
          </a:p>
        </p:txBody>
      </p:sp>
      <p:grpSp>
        <p:nvGrpSpPr>
          <p:cNvPr id="3" name="グループ化 31"/>
          <p:cNvGrpSpPr/>
          <p:nvPr/>
        </p:nvGrpSpPr>
        <p:grpSpPr>
          <a:xfrm>
            <a:off x="4214810" y="1500174"/>
            <a:ext cx="4929190" cy="4071966"/>
            <a:chOff x="4214810" y="1928802"/>
            <a:chExt cx="4929190" cy="4071966"/>
          </a:xfrm>
        </p:grpSpPr>
        <p:pic>
          <p:nvPicPr>
            <p:cNvPr id="18" name="図 17" descr="hawkins-sutton2008_fig3.tif"/>
            <p:cNvPicPr>
              <a:picLocks noChangeAspect="1"/>
            </p:cNvPicPr>
            <p:nvPr/>
          </p:nvPicPr>
          <p:blipFill>
            <a:blip r:embed="rId2" cstate="print"/>
            <a:srcRect l="48611" t="50000" r="6944" b="25520"/>
            <a:stretch>
              <a:fillRect/>
            </a:stretch>
          </p:blipFill>
          <p:spPr>
            <a:xfrm>
              <a:off x="4214810" y="2285992"/>
              <a:ext cx="4572032" cy="3357586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4606587" y="1928802"/>
              <a:ext cx="4108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white"/>
                  </a:solidFill>
                </a:rPr>
                <a:t>予測期間に対する不確定性要因の比率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447412" y="5608716"/>
              <a:ext cx="4197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white"/>
                  </a:solidFill>
                </a:rPr>
                <a:t>2000      2020     2040     2060     2080     2100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8728502" y="56314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white"/>
                  </a:solidFill>
                </a:rPr>
                <a:t>年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786710" y="4991562"/>
              <a:ext cx="805029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 smtClean="0">
                  <a:solidFill>
                    <a:srgbClr val="30356E">
                      <a:lumMod val="75000"/>
                    </a:srgbClr>
                  </a:solidFill>
                </a:rPr>
                <a:t>モデル</a:t>
              </a:r>
              <a:endParaRPr lang="ja-JP" altLang="en-US" sz="1600" b="1" dirty="0">
                <a:solidFill>
                  <a:srgbClr val="30356E">
                    <a:lumMod val="75000"/>
                  </a:srgbClr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767499" y="4332602"/>
              <a:ext cx="101181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 smtClean="0">
                  <a:solidFill>
                    <a:srgbClr val="17611E"/>
                  </a:solidFill>
                </a:rPr>
                <a:t>シナリオ</a:t>
              </a:r>
              <a:endParaRPr lang="ja-JP" altLang="en-US" sz="1600" b="1" dirty="0">
                <a:solidFill>
                  <a:srgbClr val="17611E"/>
                </a:solidFill>
              </a:endParaRPr>
            </a:p>
          </p:txBody>
        </p:sp>
      </p:grpSp>
      <p:grpSp>
        <p:nvGrpSpPr>
          <p:cNvPr id="5" name="グループ化 39"/>
          <p:cNvGrpSpPr/>
          <p:nvPr/>
        </p:nvGrpSpPr>
        <p:grpSpPr>
          <a:xfrm>
            <a:off x="285720" y="1643050"/>
            <a:ext cx="6000792" cy="3000699"/>
            <a:chOff x="285720" y="2285992"/>
            <a:chExt cx="6000792" cy="3000699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285720" y="2285992"/>
              <a:ext cx="3785011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600" dirty="0" smtClean="0">
                  <a:solidFill>
                    <a:prstClr val="white"/>
                  </a:solidFill>
                </a:rPr>
                <a:t>近い将来の予測には</a:t>
              </a:r>
              <a:endParaRPr lang="en-US" altLang="ja-JP" sz="2600" dirty="0" smtClean="0">
                <a:solidFill>
                  <a:prstClr val="white"/>
                </a:solidFill>
              </a:endParaRPr>
            </a:p>
            <a:p>
              <a:r>
                <a:rPr lang="ja-JP" altLang="en-US" sz="2600" dirty="0" smtClean="0">
                  <a:solidFill>
                    <a:prstClr val="white"/>
                  </a:solidFill>
                </a:rPr>
                <a:t>モデル自身の不確定性</a:t>
              </a:r>
              <a:endParaRPr lang="en-US" altLang="ja-JP" sz="2600" dirty="0" smtClean="0">
                <a:solidFill>
                  <a:prstClr val="white"/>
                </a:solidFill>
              </a:endParaRPr>
            </a:p>
            <a:p>
              <a:r>
                <a:rPr lang="en-US" altLang="ja-JP" sz="2600" dirty="0" smtClean="0">
                  <a:solidFill>
                    <a:prstClr val="white"/>
                  </a:solidFill>
                </a:rPr>
                <a:t>(</a:t>
              </a:r>
              <a:r>
                <a:rPr lang="ja-JP" altLang="en-US" sz="2600" dirty="0" smtClean="0">
                  <a:solidFill>
                    <a:prstClr val="white"/>
                  </a:solidFill>
                </a:rPr>
                <a:t>誤差</a:t>
              </a:r>
              <a:r>
                <a:rPr lang="en-US" altLang="ja-JP" sz="2600" dirty="0" smtClean="0">
                  <a:solidFill>
                    <a:prstClr val="white"/>
                  </a:solidFill>
                </a:rPr>
                <a:t>) </a:t>
              </a:r>
              <a:r>
                <a:rPr lang="ja-JP" altLang="en-US" sz="2600" dirty="0" smtClean="0">
                  <a:solidFill>
                    <a:prstClr val="white"/>
                  </a:solidFill>
                </a:rPr>
                <a:t>が大きく影響する</a:t>
              </a:r>
              <a:endParaRPr lang="ja-JP" altLang="en-US" sz="2600" dirty="0">
                <a:solidFill>
                  <a:prstClr val="white"/>
                </a:solidFill>
              </a:endParaRPr>
            </a:p>
          </p:txBody>
        </p:sp>
        <p:sp>
          <p:nvSpPr>
            <p:cNvPr id="34" name="円/楕円 33"/>
            <p:cNvSpPr/>
            <p:nvPr/>
          </p:nvSpPr>
          <p:spPr>
            <a:xfrm rot="769192">
              <a:off x="4929190" y="4643749"/>
              <a:ext cx="1357322" cy="64294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 rot="10800000">
              <a:off x="3857620" y="3500438"/>
              <a:ext cx="1214446" cy="114300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57158" y="1500198"/>
            <a:ext cx="8572560" cy="5357826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214282" y="1357298"/>
            <a:ext cx="8572560" cy="53578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CTL climatology (zonal mean bias)</a:t>
            </a:r>
            <a:endParaRPr lang="ja-JP" altLang="en-US" sz="2800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1928794" y="928670"/>
            <a:ext cx="41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698510" y="905516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q</a:t>
            </a:r>
          </a:p>
        </p:txBody>
      </p:sp>
      <p:pic>
        <p:nvPicPr>
          <p:cNvPr id="11" name="図 10" descr="fig8.png"/>
          <p:cNvPicPr>
            <a:picLocks noChangeAspect="1"/>
          </p:cNvPicPr>
          <p:nvPr/>
        </p:nvPicPr>
        <p:blipFill>
          <a:blip r:embed="rId3" cstate="print"/>
          <a:srcRect l="6862" t="4166" r="9559" b="5208"/>
          <a:stretch>
            <a:fillRect/>
          </a:stretch>
        </p:blipFill>
        <p:spPr>
          <a:xfrm rot="5400000">
            <a:off x="1893896" y="463503"/>
            <a:ext cx="5141894" cy="7215238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7358082" y="1785926"/>
            <a:ext cx="138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MIROC3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7358082" y="4405978"/>
            <a:ext cx="138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MIROC5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370816" y="928670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ENSO in MIROC5</a:t>
            </a:r>
            <a:endParaRPr lang="ja-JP" altLang="en-US" dirty="0" smtClean="0"/>
          </a:p>
        </p:txBody>
      </p:sp>
      <p:pic>
        <p:nvPicPr>
          <p:cNvPr id="1029" name="図 2" descr="nino3.spec.withHadI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988" y="2714625"/>
            <a:ext cx="33607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テキスト ボックス 5"/>
          <p:cNvSpPr txBox="1">
            <a:spLocks noChangeArrowheads="1"/>
          </p:cNvSpPr>
          <p:nvPr/>
        </p:nvSpPr>
        <p:spPr bwMode="auto">
          <a:xfrm>
            <a:off x="214282" y="928670"/>
            <a:ext cx="7356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State-dependent entrainment rate is introduced in the new cumulus scheme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2095500"/>
          <a:ext cx="1511300" cy="768350"/>
        </p:xfrm>
        <a:graphic>
          <a:graphicData uri="http://schemas.openxmlformats.org/presentationml/2006/ole">
            <p:oleObj spid="_x0000_s442370" name="Equation" r:id="rId4" imgW="774360" imgH="393480" progId="Equation.DSMT4">
              <p:embed/>
            </p:oleObj>
          </a:graphicData>
        </a:graphic>
      </p:graphicFrame>
      <p:sp>
        <p:nvSpPr>
          <p:cNvPr id="1032" name="テキスト ボックス 7"/>
          <p:cNvSpPr txBox="1">
            <a:spLocks noChangeArrowheads="1"/>
          </p:cNvSpPr>
          <p:nvPr/>
        </p:nvSpPr>
        <p:spPr bwMode="auto">
          <a:xfrm>
            <a:off x="236538" y="1714500"/>
            <a:ext cx="9193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</a:rPr>
              <a:t>Assumption between the entrainment rate </a:t>
            </a: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e </a:t>
            </a:r>
            <a:r>
              <a:rPr lang="en-US" altLang="ja-JP" smtClean="0">
                <a:solidFill>
                  <a:prstClr val="black"/>
                </a:solidFill>
              </a:rPr>
              <a:t>and updraft velocity </a:t>
            </a:r>
            <a:r>
              <a:rPr lang="en-US" altLang="ja-JP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ja-JP" smtClean="0">
                <a:solidFill>
                  <a:prstClr val="black"/>
                </a:solidFill>
              </a:rPr>
              <a:t> </a:t>
            </a:r>
            <a:r>
              <a:rPr lang="en-US" altLang="ja-JP" sz="1400" smtClean="0">
                <a:solidFill>
                  <a:prstClr val="black"/>
                </a:solidFill>
              </a:rPr>
              <a:t>(Gregory  2001)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057400" y="2071688"/>
          <a:ext cx="2800350" cy="817562"/>
        </p:xfrm>
        <a:graphic>
          <a:graphicData uri="http://schemas.openxmlformats.org/presentationml/2006/ole">
            <p:oleObj spid="_x0000_s442371" name="Equation" r:id="rId5" imgW="1434960" imgH="419040" progId="Equation.DSMT4">
              <p:embed/>
            </p:oleObj>
          </a:graphicData>
        </a:graphic>
      </p:graphicFrame>
      <p:sp>
        <p:nvSpPr>
          <p:cNvPr id="1033" name="テキスト ボックス 8"/>
          <p:cNvSpPr txBox="1">
            <a:spLocks noChangeArrowheads="1"/>
          </p:cNvSpPr>
          <p:nvPr/>
        </p:nvSpPr>
        <p:spPr bwMode="auto">
          <a:xfrm>
            <a:off x="246063" y="2857500"/>
            <a:ext cx="5254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</a:rPr>
              <a:t>The parameter </a:t>
            </a: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mtClean="0">
                <a:solidFill>
                  <a:prstClr val="black"/>
                </a:solidFill>
              </a:rPr>
              <a:t> is found to control the frequency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</a:rPr>
              <a:t>deep cumulus clouds (</a:t>
            </a: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mtClean="0">
                <a:solidFill>
                  <a:prstClr val="black"/>
                </a:solidFill>
              </a:rPr>
              <a:t>-&gt;large, suppress deep clouds)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</a:rPr>
              <a:t>hence affect ENSO amplitude</a:t>
            </a:r>
          </a:p>
        </p:txBody>
      </p:sp>
      <p:pic>
        <p:nvPicPr>
          <p:cNvPr id="1034" name="図 2" descr="Guilyardi_al_BAMS08r2-fig5.tiff"/>
          <p:cNvPicPr>
            <a:picLocks noChangeAspect="1"/>
          </p:cNvPicPr>
          <p:nvPr/>
        </p:nvPicPr>
        <p:blipFill>
          <a:blip r:embed="rId6" cstate="print"/>
          <a:srcRect b="14336"/>
          <a:stretch>
            <a:fillRect/>
          </a:stretch>
        </p:blipFill>
        <p:spPr bwMode="auto">
          <a:xfrm>
            <a:off x="428625" y="3714750"/>
            <a:ext cx="43576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テキスト ボックス 3"/>
          <p:cNvSpPr txBox="1">
            <a:spLocks noChangeArrowheads="1"/>
          </p:cNvSpPr>
          <p:nvPr/>
        </p:nvSpPr>
        <p:spPr bwMode="auto">
          <a:xfrm>
            <a:off x="3959225" y="6550025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prstClr val="black"/>
                </a:solidFill>
              </a:rPr>
              <a:t>Guilyardi et al. (2009)</a:t>
            </a:r>
            <a:endParaRPr lang="ja-JP" altLang="en-US" sz="1400" smtClean="0">
              <a:solidFill>
                <a:prstClr val="black"/>
              </a:solidFill>
            </a:endParaRPr>
          </a:p>
        </p:txBody>
      </p:sp>
      <p:sp>
        <p:nvSpPr>
          <p:cNvPr id="16" name="二等辺三角形 15"/>
          <p:cNvSpPr/>
          <p:nvPr/>
        </p:nvSpPr>
        <p:spPr>
          <a:xfrm flipV="1">
            <a:off x="1604963" y="5443538"/>
            <a:ext cx="71437" cy="214312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二等辺三角形 16"/>
          <p:cNvSpPr/>
          <p:nvPr/>
        </p:nvSpPr>
        <p:spPr>
          <a:xfrm flipV="1">
            <a:off x="2081213" y="5000625"/>
            <a:ext cx="71437" cy="214313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二等辺三角形 17"/>
          <p:cNvSpPr/>
          <p:nvPr/>
        </p:nvSpPr>
        <p:spPr>
          <a:xfrm flipV="1">
            <a:off x="3600450" y="5000625"/>
            <a:ext cx="71438" cy="214313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二等辺三角形 18"/>
          <p:cNvSpPr/>
          <p:nvPr/>
        </p:nvSpPr>
        <p:spPr>
          <a:xfrm flipV="1">
            <a:off x="4243388" y="4095750"/>
            <a:ext cx="71437" cy="214313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40" name="テキスト ボックス 19"/>
          <p:cNvSpPr txBox="1">
            <a:spLocks noChangeArrowheads="1"/>
          </p:cNvSpPr>
          <p:nvPr/>
        </p:nvSpPr>
        <p:spPr bwMode="auto">
          <a:xfrm>
            <a:off x="1714500" y="4643438"/>
            <a:ext cx="844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=0.55</a:t>
            </a:r>
            <a:endParaRPr lang="ja-JP" altLang="en-US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1" name="テキスト ボックス 20"/>
          <p:cNvSpPr txBox="1">
            <a:spLocks noChangeArrowheads="1"/>
          </p:cNvSpPr>
          <p:nvPr/>
        </p:nvSpPr>
        <p:spPr bwMode="auto">
          <a:xfrm>
            <a:off x="3798888" y="3714750"/>
            <a:ext cx="728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=0.5</a:t>
            </a:r>
            <a:endParaRPr lang="ja-JP" altLang="en-US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2" name="テキスト ボックス 21"/>
          <p:cNvSpPr txBox="1">
            <a:spLocks noChangeArrowheads="1"/>
          </p:cNvSpPr>
          <p:nvPr/>
        </p:nvSpPr>
        <p:spPr bwMode="auto">
          <a:xfrm>
            <a:off x="3111500" y="4559300"/>
            <a:ext cx="96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=0.525</a:t>
            </a:r>
            <a:endParaRPr lang="ja-JP" altLang="en-US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テキスト ボックス 22"/>
          <p:cNvSpPr txBox="1">
            <a:spLocks noChangeArrowheads="1"/>
          </p:cNvSpPr>
          <p:nvPr/>
        </p:nvSpPr>
        <p:spPr bwMode="auto">
          <a:xfrm>
            <a:off x="984250" y="5130800"/>
            <a:ext cx="123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MIROC3.2</a:t>
            </a:r>
            <a:endParaRPr lang="ja-JP" altLang="en-US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PDO</a:t>
            </a:r>
            <a:endParaRPr lang="ja-JP" altLang="en-US" dirty="0" smtClean="0"/>
          </a:p>
        </p:txBody>
      </p:sp>
      <p:pic>
        <p:nvPicPr>
          <p:cNvPr id="5" name="図 4" descr="4.5_7ylpsst_va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8072462" cy="290207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5720" y="857232"/>
            <a:ext cx="4317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7yr low-pass SST anomaly</a:t>
            </a:r>
            <a:r>
              <a:rPr kumimoji="1" lang="ja-JP" altLang="en-US" sz="2400" dirty="0" smtClean="0"/>
              <a:t>の分散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86182" y="1171502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OBS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29520" y="1171502"/>
            <a:ext cx="1059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MIROC5</a:t>
            </a:r>
          </a:p>
        </p:txBody>
      </p:sp>
      <p:pic>
        <p:nvPicPr>
          <p:cNvPr id="9" name="図 8" descr="4.5_7ylpsst_var_3.2.tif"/>
          <p:cNvPicPr>
            <a:picLocks noChangeAspect="1"/>
          </p:cNvPicPr>
          <p:nvPr/>
        </p:nvPicPr>
        <p:blipFill>
          <a:blip r:embed="rId3" cstate="print"/>
          <a:srcRect b="10165"/>
          <a:stretch>
            <a:fillRect/>
          </a:stretch>
        </p:blipFill>
        <p:spPr>
          <a:xfrm>
            <a:off x="4500562" y="4332574"/>
            <a:ext cx="4000292" cy="25254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786578" y="4143380"/>
            <a:ext cx="1733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MIROC3.2med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regsstl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3143248"/>
            <a:ext cx="6434410" cy="4972044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0" y="1142984"/>
            <a:ext cx="9144000" cy="285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4.5_7ylpsst_eof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9" y="1142984"/>
            <a:ext cx="7572428" cy="277341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PDO</a:t>
            </a:r>
            <a:endParaRPr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4282" y="714356"/>
            <a:ext cx="4347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7yr low-pass SST anomaly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EOF1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406" y="1244082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OBS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29619" y="1242940"/>
            <a:ext cx="107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</a:rPr>
              <a:t>MIROC5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2910" y="400050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Courtesy of M Mori 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6834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Not quite encouraging …..</a:t>
            </a:r>
            <a:endParaRPr kumimoji="1" lang="ja-JP" altLang="en-US" sz="4000" dirty="0"/>
          </a:p>
        </p:txBody>
      </p:sp>
      <p:pic>
        <p:nvPicPr>
          <p:cNvPr id="6" name="図 5" descr="es2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643446"/>
            <a:ext cx="3221772" cy="189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正方形/長方形 7"/>
          <p:cNvSpPr/>
          <p:nvPr/>
        </p:nvSpPr>
        <p:spPr>
          <a:xfrm>
            <a:off x="428596" y="4786322"/>
            <a:ext cx="62889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ES2</a:t>
            </a:r>
            <a:endParaRPr lang="en-US" altLang="ja-JP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3929058" y="5570552"/>
            <a:ext cx="1143008" cy="1588"/>
          </a:xfrm>
          <a:prstGeom prst="straightConnector1">
            <a:avLst/>
          </a:prstGeom>
          <a:ln w="1016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766182" y="5357826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2013??</a:t>
            </a:r>
            <a:endParaRPr kumimoji="1" lang="ja-JP" altLang="en-US" sz="2400" b="1" dirty="0"/>
          </a:p>
        </p:txBody>
      </p:sp>
      <p:pic>
        <p:nvPicPr>
          <p:cNvPr id="13" name="図 12" descr="asahi.jpg"/>
          <p:cNvPicPr>
            <a:picLocks noChangeAspect="1"/>
          </p:cNvPicPr>
          <p:nvPr/>
        </p:nvPicPr>
        <p:blipFill>
          <a:blip r:embed="rId3" cstate="print"/>
          <a:srcRect t="39135" r="34375" b="31263"/>
          <a:stretch>
            <a:fillRect/>
          </a:stretch>
        </p:blipFill>
        <p:spPr>
          <a:xfrm>
            <a:off x="-32" y="1000108"/>
            <a:ext cx="6072229" cy="2928958"/>
          </a:xfrm>
          <a:prstGeom prst="rect">
            <a:avLst/>
          </a:prstGeom>
        </p:spPr>
      </p:pic>
      <p:grpSp>
        <p:nvGrpSpPr>
          <p:cNvPr id="25" name="グループ化 24"/>
          <p:cNvGrpSpPr/>
          <p:nvPr/>
        </p:nvGrpSpPr>
        <p:grpSpPr>
          <a:xfrm>
            <a:off x="4643438" y="1142984"/>
            <a:ext cx="4500594" cy="3286148"/>
            <a:chOff x="4643438" y="1142984"/>
            <a:chExt cx="4500594" cy="3286148"/>
          </a:xfrm>
        </p:grpSpPr>
        <p:pic>
          <p:nvPicPr>
            <p:cNvPr id="14" name="図 13" descr="hirao.jpg"/>
            <p:cNvPicPr>
              <a:picLocks noChangeAspect="1"/>
            </p:cNvPicPr>
            <p:nvPr/>
          </p:nvPicPr>
          <p:blipFill>
            <a:blip r:embed="rId4" cstate="print"/>
            <a:srcRect l="13281" t="33430" r="15625" b="16860"/>
            <a:stretch>
              <a:fillRect/>
            </a:stretch>
          </p:blipFill>
          <p:spPr>
            <a:xfrm>
              <a:off x="6215074" y="1500174"/>
              <a:ext cx="2786082" cy="201675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5770352" y="1142984"/>
              <a:ext cx="3373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Peta</a:t>
              </a:r>
              <a:r>
                <a:rPr kumimoji="1" lang="en-US" altLang="ja-JP" dirty="0" smtClean="0"/>
                <a:t>-flops supercomputer in Kobe</a:t>
              </a:r>
              <a:endParaRPr kumimoji="1" lang="ja-JP" altLang="en-US" dirty="0"/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>
              <a:off x="4643438" y="4180193"/>
              <a:ext cx="1143008" cy="1588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6143636" y="3967467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/>
                <a:t>2011-</a:t>
              </a:r>
              <a:endParaRPr lang="ja-JP" altLang="en-US" sz="2400" b="1" dirty="0"/>
            </a:p>
          </p:txBody>
        </p:sp>
      </p:grpSp>
      <p:cxnSp>
        <p:nvCxnSpPr>
          <p:cNvPr id="21" name="直線矢印コネクタ 20"/>
          <p:cNvCxnSpPr/>
          <p:nvPr/>
        </p:nvCxnSpPr>
        <p:spPr>
          <a:xfrm>
            <a:off x="5265984" y="5572140"/>
            <a:ext cx="1143008" cy="1588"/>
          </a:xfrm>
          <a:prstGeom prst="straightConnector1">
            <a:avLst/>
          </a:prstGeom>
          <a:ln w="1016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>
            <a:off x="4643438" y="3971476"/>
            <a:ext cx="4428738" cy="957722"/>
            <a:chOff x="4643438" y="3971476"/>
            <a:chExt cx="4428738" cy="957722"/>
          </a:xfrm>
        </p:grpSpPr>
        <p:cxnSp>
          <p:nvCxnSpPr>
            <p:cNvPr id="19" name="直線矢印コネクタ 18"/>
            <p:cNvCxnSpPr/>
            <p:nvPr/>
          </p:nvCxnSpPr>
          <p:spPr>
            <a:xfrm>
              <a:off x="6385435" y="4680259"/>
              <a:ext cx="1143008" cy="1588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7885633" y="4467533"/>
              <a:ext cx="1186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2013-??</a:t>
              </a:r>
              <a:endParaRPr kumimoji="1" lang="ja-JP" altLang="en-US" sz="2400" b="1" dirty="0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4643438" y="4185790"/>
              <a:ext cx="1143008" cy="1588"/>
            </a:xfrm>
            <a:prstGeom prst="straightConnector1">
              <a:avLst/>
            </a:prstGeom>
            <a:ln w="1016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正方形/長方形 25"/>
            <p:cNvSpPr/>
            <p:nvPr/>
          </p:nvSpPr>
          <p:spPr>
            <a:xfrm>
              <a:off x="6143636" y="3971476"/>
              <a:ext cx="9012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ja-JP" sz="2400" b="1" dirty="0" smtClean="0">
                  <a:solidFill>
                    <a:prstClr val="white">
                      <a:lumMod val="65000"/>
                    </a:prstClr>
                  </a:solidFill>
                </a:rPr>
                <a:t>2011-</a:t>
              </a:r>
              <a:endParaRPr lang="ja-JP" altLang="en-US" sz="2400" b="1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28662" y="2914420"/>
            <a:ext cx="4000528" cy="214314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z="2800" smtClean="0"/>
              <a:t>北半球海氷（密接度 </a:t>
            </a:r>
            <a:r>
              <a:rPr lang="en-US" altLang="ja-JP" sz="2800" smtClean="0"/>
              <a:t>A</a:t>
            </a:r>
            <a:r>
              <a:rPr lang="en-US" altLang="ja-JP" sz="2800" baseline="-25000" smtClean="0"/>
              <a:t>I</a:t>
            </a:r>
            <a:r>
              <a:rPr lang="en-US" altLang="ja-JP" sz="2800" smtClean="0"/>
              <a:t> Sep.</a:t>
            </a:r>
            <a:r>
              <a:rPr lang="ja-JP" altLang="en-US" sz="2800" smtClean="0"/>
              <a:t>）</a:t>
            </a:r>
          </a:p>
        </p:txBody>
      </p:sp>
      <p:sp>
        <p:nvSpPr>
          <p:cNvPr id="19459" name="テキスト ボックス 3"/>
          <p:cNvSpPr txBox="1">
            <a:spLocks noChangeArrowheads="1"/>
          </p:cNvSpPr>
          <p:nvPr/>
        </p:nvSpPr>
        <p:spPr bwMode="auto">
          <a:xfrm>
            <a:off x="647700" y="714375"/>
            <a:ext cx="242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0066"/>
                </a:solidFill>
              </a:rPr>
              <a:t>MIROC5</a:t>
            </a:r>
            <a:r>
              <a:rPr lang="en-US" altLang="ja-JP" sz="2000" b="1" smtClean="0">
                <a:solidFill>
                  <a:srgbClr val="FFFF00"/>
                </a:solidFill>
              </a:rPr>
              <a:t>-T85</a:t>
            </a:r>
          </a:p>
        </p:txBody>
      </p:sp>
      <p:pic>
        <p:nvPicPr>
          <p:cNvPr id="19460" name="図 13" descr="ICEAREA_NH_gsfc-hi-t2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114425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テキスト ボックス 3"/>
          <p:cNvSpPr txBox="1">
            <a:spLocks noChangeArrowheads="1"/>
          </p:cNvSpPr>
          <p:nvPr/>
        </p:nvSpPr>
        <p:spPr bwMode="auto">
          <a:xfrm>
            <a:off x="3362325" y="714375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MIROC3.2-T42</a:t>
            </a:r>
          </a:p>
        </p:txBody>
      </p:sp>
      <p:sp>
        <p:nvSpPr>
          <p:cNvPr id="19462" name="テキスト ボックス 3"/>
          <p:cNvSpPr txBox="1">
            <a:spLocks noChangeArrowheads="1"/>
          </p:cNvSpPr>
          <p:nvPr/>
        </p:nvSpPr>
        <p:spPr bwMode="auto">
          <a:xfrm>
            <a:off x="6143625" y="757238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obs.</a:t>
            </a:r>
            <a:r>
              <a:rPr lang="ja-JP" altLang="en-US" sz="2000" b="1" smtClean="0">
                <a:solidFill>
                  <a:srgbClr val="FFFF00"/>
                </a:solidFill>
              </a:rPr>
              <a:t>（</a:t>
            </a:r>
            <a:r>
              <a:rPr lang="en-US" altLang="ja-JP" sz="2000" b="1" smtClean="0">
                <a:solidFill>
                  <a:srgbClr val="FFFF00"/>
                </a:solidFill>
              </a:rPr>
              <a:t>HadISST</a:t>
            </a:r>
            <a:r>
              <a:rPr lang="ja-JP" altLang="en-US" sz="2000" b="1" smtClean="0">
                <a:solidFill>
                  <a:srgbClr val="FFFF00"/>
                </a:solidFill>
              </a:rPr>
              <a:t>）</a:t>
            </a:r>
          </a:p>
        </p:txBody>
      </p:sp>
      <p:pic>
        <p:nvPicPr>
          <p:cNvPr id="19463" name="図 14" descr="ICEAREA_NH_gsfc-hi-t21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9300" y="1114425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テキスト ボックス 3"/>
          <p:cNvSpPr txBox="1">
            <a:spLocks noChangeArrowheads="1"/>
          </p:cNvSpPr>
          <p:nvPr/>
        </p:nvSpPr>
        <p:spPr bwMode="auto">
          <a:xfrm>
            <a:off x="719138" y="3857625"/>
            <a:ext cx="242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0066"/>
                </a:solidFill>
              </a:rPr>
              <a:t>MIROC4</a:t>
            </a:r>
            <a:r>
              <a:rPr lang="en-US" altLang="ja-JP" sz="2000" b="1" smtClean="0">
                <a:solidFill>
                  <a:srgbClr val="FFFF00"/>
                </a:solidFill>
              </a:rPr>
              <a:t>-T213</a:t>
            </a:r>
          </a:p>
        </p:txBody>
      </p:sp>
      <p:sp>
        <p:nvSpPr>
          <p:cNvPr id="19465" name="テキスト ボックス 3"/>
          <p:cNvSpPr txBox="1">
            <a:spLocks noChangeArrowheads="1"/>
          </p:cNvSpPr>
          <p:nvPr/>
        </p:nvSpPr>
        <p:spPr bwMode="auto">
          <a:xfrm>
            <a:off x="3433763" y="3857625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MIROC3.2-T106</a:t>
            </a:r>
          </a:p>
        </p:txBody>
      </p:sp>
      <p:pic>
        <p:nvPicPr>
          <p:cNvPr id="19466" name="図 13" descr="ICEAREA_NH_gsfc-hi-t21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4214813"/>
            <a:ext cx="25749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図 14" descr="ICEAREA_NH_gsfc-hi-t21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4214813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図 15" descr="ICEAREA_NH_gsfc-hi-t21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0" y="1143000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z="2800" smtClean="0"/>
              <a:t>北半球海氷（厚さ </a:t>
            </a:r>
            <a:r>
              <a:rPr lang="en-US" altLang="ja-JP" sz="2800" smtClean="0"/>
              <a:t>A</a:t>
            </a:r>
            <a:r>
              <a:rPr lang="en-US" altLang="ja-JP" sz="2800" baseline="-25000" smtClean="0"/>
              <a:t>I</a:t>
            </a:r>
            <a:r>
              <a:rPr lang="en-US" altLang="ja-JP" sz="2800" smtClean="0"/>
              <a:t>×H</a:t>
            </a:r>
            <a:r>
              <a:rPr lang="en-US" altLang="ja-JP" sz="2800" baseline="-25000" smtClean="0"/>
              <a:t>I</a:t>
            </a:r>
            <a:r>
              <a:rPr lang="en-US" altLang="ja-JP" sz="2800" smtClean="0"/>
              <a:t> Sep.</a:t>
            </a:r>
            <a:r>
              <a:rPr lang="ja-JP" altLang="en-US" sz="2800" smtClean="0"/>
              <a:t>）</a:t>
            </a:r>
          </a:p>
        </p:txBody>
      </p:sp>
      <p:sp>
        <p:nvSpPr>
          <p:cNvPr id="20483" name="テキスト ボックス 3"/>
          <p:cNvSpPr txBox="1">
            <a:spLocks noChangeArrowheads="1"/>
          </p:cNvSpPr>
          <p:nvPr/>
        </p:nvSpPr>
        <p:spPr bwMode="auto">
          <a:xfrm>
            <a:off x="647700" y="714375"/>
            <a:ext cx="242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0066"/>
                </a:solidFill>
              </a:rPr>
              <a:t>MIROC5</a:t>
            </a:r>
            <a:r>
              <a:rPr lang="en-US" altLang="ja-JP" sz="2000" b="1" smtClean="0">
                <a:solidFill>
                  <a:srgbClr val="FFFF00"/>
                </a:solidFill>
              </a:rPr>
              <a:t>-T85</a:t>
            </a:r>
          </a:p>
        </p:txBody>
      </p:sp>
      <p:pic>
        <p:nvPicPr>
          <p:cNvPr id="20484" name="図 13" descr="ICEAREA_NH_gsfc-hi-t2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114425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テキスト ボックス 3"/>
          <p:cNvSpPr txBox="1">
            <a:spLocks noChangeArrowheads="1"/>
          </p:cNvSpPr>
          <p:nvPr/>
        </p:nvSpPr>
        <p:spPr bwMode="auto">
          <a:xfrm>
            <a:off x="3362325" y="714375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MIROC3.2-T42</a:t>
            </a:r>
          </a:p>
        </p:txBody>
      </p:sp>
      <p:sp>
        <p:nvSpPr>
          <p:cNvPr id="20486" name="テキスト ボックス 3"/>
          <p:cNvSpPr txBox="1">
            <a:spLocks noChangeArrowheads="1"/>
          </p:cNvSpPr>
          <p:nvPr/>
        </p:nvSpPr>
        <p:spPr bwMode="auto">
          <a:xfrm>
            <a:off x="6143625" y="757238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obs.</a:t>
            </a:r>
          </a:p>
        </p:txBody>
      </p:sp>
      <p:pic>
        <p:nvPicPr>
          <p:cNvPr id="20487" name="図 14" descr="ICEAREA_NH_gsfc-hi-t21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9300" y="1114425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テキスト ボックス 3"/>
          <p:cNvSpPr txBox="1">
            <a:spLocks noChangeArrowheads="1"/>
          </p:cNvSpPr>
          <p:nvPr/>
        </p:nvSpPr>
        <p:spPr bwMode="auto">
          <a:xfrm>
            <a:off x="719138" y="3857625"/>
            <a:ext cx="242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0066"/>
                </a:solidFill>
              </a:rPr>
              <a:t>MIROC4</a:t>
            </a:r>
            <a:r>
              <a:rPr lang="en-US" altLang="ja-JP" sz="2000" b="1" smtClean="0">
                <a:solidFill>
                  <a:srgbClr val="FFFF00"/>
                </a:solidFill>
              </a:rPr>
              <a:t>-T213</a:t>
            </a:r>
          </a:p>
        </p:txBody>
      </p:sp>
      <p:sp>
        <p:nvSpPr>
          <p:cNvPr id="20489" name="テキスト ボックス 3"/>
          <p:cNvSpPr txBox="1">
            <a:spLocks noChangeArrowheads="1"/>
          </p:cNvSpPr>
          <p:nvPr/>
        </p:nvSpPr>
        <p:spPr bwMode="auto">
          <a:xfrm>
            <a:off x="3433763" y="3857625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</a:rPr>
              <a:t>MIROC3.2-T106</a:t>
            </a:r>
          </a:p>
        </p:txBody>
      </p:sp>
      <p:pic>
        <p:nvPicPr>
          <p:cNvPr id="20490" name="図 16" descr="ICEAREA_NH_gsfc-hi-t21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4214813"/>
            <a:ext cx="25749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図 17" descr="ICEAREA_NH_gsfc-hi-t21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4214813"/>
            <a:ext cx="25733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テキスト ボックス 19"/>
          <p:cNvSpPr txBox="1">
            <a:spLocks noChangeArrowheads="1"/>
          </p:cNvSpPr>
          <p:nvPr/>
        </p:nvSpPr>
        <p:spPr bwMode="auto">
          <a:xfrm>
            <a:off x="6715125" y="2733675"/>
            <a:ext cx="1785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FFFF"/>
                </a:solidFill>
                <a:sym typeface="Wingdings" pitchFamily="2" charset="2"/>
              </a:rPr>
              <a:t> (Yu et al., 2004)</a:t>
            </a:r>
          </a:p>
        </p:txBody>
      </p:sp>
      <p:sp>
        <p:nvSpPr>
          <p:cNvPr id="20493" name="テキスト ボックス 3"/>
          <p:cNvSpPr txBox="1">
            <a:spLocks noChangeArrowheads="1"/>
          </p:cNvSpPr>
          <p:nvPr/>
        </p:nvSpPr>
        <p:spPr bwMode="auto">
          <a:xfrm>
            <a:off x="6500813" y="1785938"/>
            <a:ext cx="26431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FFFFFF"/>
                </a:solidFill>
              </a:rPr>
              <a:t>2.2-2.5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FFFF"/>
                </a:solidFill>
              </a:rPr>
              <a:t> </a:t>
            </a:r>
            <a:r>
              <a:rPr lang="ja-JP" altLang="en-US" sz="1600" smtClean="0">
                <a:solidFill>
                  <a:srgbClr val="FFFFFF"/>
                </a:solidFill>
              </a:rPr>
              <a:t>（夏季潜水艦観測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smtClean="0">
                <a:solidFill>
                  <a:srgbClr val="FFFFFF"/>
                </a:solidFill>
              </a:rPr>
              <a:t>　　</a:t>
            </a:r>
            <a:r>
              <a:rPr lang="en-US" altLang="ja-JP" sz="1600" smtClean="0">
                <a:solidFill>
                  <a:srgbClr val="FFFFFF"/>
                </a:solidFill>
              </a:rPr>
              <a:t>/</a:t>
            </a:r>
            <a:r>
              <a:rPr lang="ja-JP" altLang="en-US" sz="1600" smtClean="0">
                <a:solidFill>
                  <a:srgbClr val="FFFFFF"/>
                </a:solidFill>
              </a:rPr>
              <a:t>北極海海盆内平均）</a:t>
            </a:r>
          </a:p>
        </p:txBody>
      </p:sp>
      <p:sp>
        <p:nvSpPr>
          <p:cNvPr id="20494" name="テキスト ボックス 3"/>
          <p:cNvSpPr txBox="1">
            <a:spLocks noChangeArrowheads="1"/>
          </p:cNvSpPr>
          <p:nvPr/>
        </p:nvSpPr>
        <p:spPr bwMode="auto">
          <a:xfrm>
            <a:off x="6429375" y="3643313"/>
            <a:ext cx="2500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smtClean="0">
                <a:solidFill>
                  <a:srgbClr val="FFFFFF"/>
                </a:solidFill>
              </a:rPr>
              <a:t>MIROC4.5-T85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smtClean="0">
                <a:solidFill>
                  <a:srgbClr val="FFFFFF"/>
                </a:solidFill>
              </a:rPr>
              <a:t>　　　　　</a:t>
            </a:r>
            <a:r>
              <a:rPr lang="ja-JP" altLang="en-US" sz="200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smtClean="0">
                <a:solidFill>
                  <a:srgbClr val="FFFFFF"/>
                </a:solidFill>
              </a:rPr>
              <a:t>2.57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FFFF"/>
                </a:solidFill>
              </a:rPr>
              <a:t> </a:t>
            </a:r>
            <a:r>
              <a:rPr lang="ja-JP" altLang="en-US" sz="1600" smtClean="0">
                <a:solidFill>
                  <a:srgbClr val="FFFFFF"/>
                </a:solidFill>
              </a:rPr>
              <a:t>（</a:t>
            </a:r>
            <a:r>
              <a:rPr lang="en-US" altLang="ja-JP" sz="1600" smtClean="0">
                <a:solidFill>
                  <a:srgbClr val="FFFFFF"/>
                </a:solidFill>
              </a:rPr>
              <a:t>AJO</a:t>
            </a:r>
            <a:r>
              <a:rPr lang="ja-JP" altLang="en-US" sz="1600" smtClean="0">
                <a:solidFill>
                  <a:srgbClr val="FFFFFF"/>
                </a:solidFill>
              </a:rPr>
              <a:t>平均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smtClean="0">
                <a:solidFill>
                  <a:srgbClr val="FFFFFF"/>
                </a:solidFill>
              </a:rPr>
              <a:t>　　　</a:t>
            </a:r>
            <a:r>
              <a:rPr lang="en-US" altLang="ja-JP" sz="1600" smtClean="0">
                <a:solidFill>
                  <a:srgbClr val="FFFFFF"/>
                </a:solidFill>
              </a:rPr>
              <a:t>/</a:t>
            </a:r>
            <a:r>
              <a:rPr lang="ja-JP" altLang="en-US" sz="1600" smtClean="0">
                <a:solidFill>
                  <a:srgbClr val="FFFFFF"/>
                </a:solidFill>
              </a:rPr>
              <a:t>北極海海盆内平均）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571472" y="214290"/>
            <a:ext cx="421484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Property of MIROC5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グループ化 18"/>
          <p:cNvGrpSpPr/>
          <p:nvPr/>
        </p:nvGrpSpPr>
        <p:grpSpPr>
          <a:xfrm>
            <a:off x="4572000" y="500042"/>
            <a:ext cx="4257823" cy="2188359"/>
            <a:chOff x="4572000" y="500042"/>
            <a:chExt cx="4257823" cy="218835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86644" y="500042"/>
              <a:ext cx="1543179" cy="218835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9" name="Rectangle 4"/>
            <p:cNvSpPr>
              <a:spLocks/>
            </p:cNvSpPr>
            <p:nvPr/>
          </p:nvSpPr>
          <p:spPr bwMode="auto">
            <a:xfrm>
              <a:off x="4572000" y="857232"/>
              <a:ext cx="2857520" cy="142876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err="1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CloudSAT</a:t>
              </a:r>
              <a:r>
                <a:rPr lang="en-US" altLang="ja-JP" b="1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 and CALIPSO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b="1" dirty="0">
                <a:solidFill>
                  <a:srgbClr val="F6FFF5"/>
                </a:solidFill>
                <a:latin typeface="Times New Roman" charset="0"/>
                <a:ea typeface="ＭＳ Ｐゴシック" charset="-128"/>
                <a:cs typeface="Times New Roman" charset="0"/>
                <a:sym typeface="Times New Roman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* launched in April, 2006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* 3D cloud property w/ </a:t>
              </a:r>
              <a:r>
                <a:rPr lang="en-US" altLang="ja-JP" sz="1600" dirty="0" err="1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rader</a:t>
              </a:r>
              <a:r>
                <a:rPr lang="en-US" altLang="ja-JP" sz="1600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/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   </a:t>
              </a:r>
              <a:r>
                <a:rPr lang="en-US" altLang="ja-JP" sz="1600" dirty="0" err="1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lidar</a:t>
              </a:r>
              <a:r>
                <a:rPr lang="en-US" altLang="ja-JP" sz="1600" dirty="0">
                  <a:solidFill>
                    <a:srgbClr val="F6FFF5"/>
                  </a:solidFill>
                  <a:latin typeface="Times New Roman" charset="0"/>
                  <a:ea typeface="ＭＳ Ｐゴシック" charset="-128"/>
                  <a:cs typeface="Times New Roman" charset="0"/>
                  <a:sym typeface="Times New Roman" charset="0"/>
                </a:rPr>
                <a:t> measurements</a:t>
              </a: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571472" y="10001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 prognostic PDF cloud scheme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 prognostic ice microphysics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⇒ </a:t>
            </a:r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better representation of cloud 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     cloud-radiative feedback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⇒ </a:t>
            </a:r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how to validate?</a:t>
            </a:r>
          </a:p>
        </p:txBody>
      </p:sp>
      <p:grpSp>
        <p:nvGrpSpPr>
          <p:cNvPr id="3" name="グループ化 19"/>
          <p:cNvGrpSpPr/>
          <p:nvPr/>
        </p:nvGrpSpPr>
        <p:grpSpPr>
          <a:xfrm>
            <a:off x="803708" y="2786058"/>
            <a:ext cx="8340292" cy="4071942"/>
            <a:chOff x="803708" y="2786058"/>
            <a:chExt cx="8340292" cy="4071942"/>
          </a:xfrm>
        </p:grpSpPr>
        <p:sp>
          <p:nvSpPr>
            <p:cNvPr id="14" name="正方形/長方形 13"/>
            <p:cNvSpPr/>
            <p:nvPr/>
          </p:nvSpPr>
          <p:spPr>
            <a:xfrm>
              <a:off x="857224" y="3571876"/>
              <a:ext cx="8286776" cy="30003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0100" y="3724300"/>
              <a:ext cx="3676683" cy="284797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1428728" y="2786058"/>
              <a:ext cx="7643834" cy="50006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fontAlgn="base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ＭＳ Ｐゴシック" charset="-128"/>
                  <a:sym typeface="ヒラギノ角ゴ Pro W3" charset="0"/>
                </a:rPr>
                <a:t>Latitude - temperature cross section </a:t>
              </a:r>
              <a:r>
                <a:rPr lang="en-US" altLang="ja-JP" sz="20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ＭＳ Ｐゴシック" charset="-128"/>
                  <a:sym typeface="ヒラギノ角ゴ Pro W3" charset="0"/>
                </a:rPr>
                <a:t>of </a:t>
              </a:r>
              <a:r>
                <a:rPr lang="en-US" altLang="ja-JP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ＭＳ Ｐゴシック" charset="-128"/>
                  <a:sym typeface="ヒラギノ角ゴ Pro W3" charset="0"/>
                </a:rPr>
                <a:t>the ratio of cloud particle type</a:t>
              </a:r>
            </a:p>
          </p:txBody>
        </p:sp>
        <p:pic>
          <p:nvPicPr>
            <p:cNvPr id="13" name="図 12" descr="t-fliq_tune134_s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2066" y="3571876"/>
              <a:ext cx="3786214" cy="300039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803708" y="3214686"/>
              <a:ext cx="3886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Sep-Nov </a:t>
              </a:r>
              <a:r>
                <a:rPr lang="en-US" altLang="ja-JP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2006, </a:t>
              </a:r>
              <a:r>
                <a:rPr lang="en-US" altLang="ja-JP" dirty="0" err="1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CloudSAT</a:t>
              </a:r>
              <a:r>
                <a:rPr lang="en-US" altLang="ja-JP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/CALIPSO</a:t>
              </a:r>
              <a:endParaRPr lang="en-US" altLang="ja-JP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357818" y="3202544"/>
              <a:ext cx="3501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Sep-Nov climatology, MIROC4.5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28860" y="6519446"/>
              <a:ext cx="2331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Courtesy </a:t>
              </a:r>
              <a:r>
                <a:rPr lang="en-US" altLang="ja-JP" sz="1600" dirty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of H </a:t>
              </a:r>
              <a:r>
                <a:rPr lang="en-US" altLang="ja-JP" sz="1600" dirty="0" smtClean="0">
                  <a:solidFill>
                    <a:prstClr val="white"/>
                  </a:solidFill>
                  <a:latin typeface="Arial" pitchFamily="34" charset="0"/>
                  <a:ea typeface="ＭＳ Ｐゴシック" pitchFamily="50" charset="-128"/>
                </a:rPr>
                <a:t>Okamoto</a:t>
              </a:r>
              <a:endParaRPr lang="ja-JP" altLang="en-US" sz="16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28596" y="785818"/>
            <a:ext cx="8715436" cy="614364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71472" y="201019"/>
            <a:ext cx="400052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Property of MIROC5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51242" y="428604"/>
            <a:ext cx="1699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215 hPa cloud ice</a:t>
            </a:r>
            <a:endParaRPr lang="en-US" altLang="ja-JP" sz="20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図 18" descr="Waliser_etal2009JG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842" y="1191028"/>
            <a:ext cx="6103620" cy="5381244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3357554" y="6550247"/>
            <a:ext cx="1646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err="1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Times New Roman" charset="0"/>
                <a:sym typeface="Times New Roman" charset="0"/>
              </a:rPr>
              <a:t>Waliser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Times New Roman" charset="0"/>
                <a:sym typeface="Times New Roman" charset="0"/>
              </a:rPr>
              <a:t> et al. (2009)</a:t>
            </a:r>
            <a:endParaRPr lang="ja-JP" altLang="en-US" sz="1400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000628" y="4572008"/>
            <a:ext cx="2786082" cy="192882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00206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639763"/>
          </a:xfrm>
        </p:spPr>
        <p:txBody>
          <a:bodyPr/>
          <a:lstStyle/>
          <a:p>
            <a:pPr algn="ctr"/>
            <a:r>
              <a:rPr lang="en-US" altLang="ja-JP" sz="4000" dirty="0" smtClean="0"/>
              <a:t>Climate sensitivity</a:t>
            </a:r>
            <a:endParaRPr lang="en-US" altLang="ja-JP" sz="3200" dirty="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28596" y="1142984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N = F 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− </a:t>
            </a:r>
            <a:r>
              <a:rPr lang="el-GR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α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lang="en-US" altLang="ja-JP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∆T</a:t>
            </a:r>
            <a:r>
              <a:rPr lang="ja-JP" altLang="en-US" sz="2800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　　　</a:t>
            </a:r>
            <a:endParaRPr lang="ja-JP" altLang="el-GR" sz="28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596" y="642918"/>
            <a:ext cx="4071966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Gregory plots for 2xCO2</a:t>
            </a:r>
            <a:endParaRPr lang="en-US" altLang="ja-JP" sz="2400" kern="0" dirty="0">
              <a:solidFill>
                <a:srgbClr val="E9E5DC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643042" y="5213362"/>
            <a:ext cx="664373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5400000" flipH="1" flipV="1">
            <a:off x="513529" y="3799685"/>
            <a:ext cx="368778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357422" y="3929066"/>
            <a:ext cx="54292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2000232" y="3643314"/>
            <a:ext cx="343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  <p:cxnSp>
        <p:nvCxnSpPr>
          <p:cNvPr id="39" name="直線コネクタ 38"/>
          <p:cNvCxnSpPr/>
          <p:nvPr/>
        </p:nvCxnSpPr>
        <p:spPr>
          <a:xfrm>
            <a:off x="2357422" y="2285992"/>
            <a:ext cx="4357718" cy="18573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5400000">
            <a:off x="5464975" y="4679165"/>
            <a:ext cx="15001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2357422" y="2714620"/>
            <a:ext cx="3786214" cy="1643074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2357422" y="2285992"/>
            <a:ext cx="3643338" cy="2071702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 rot="5400000">
            <a:off x="4510563" y="4704883"/>
            <a:ext cx="15001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5016659" y="5539103"/>
            <a:ext cx="555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Symbol" pitchFamily="18" charset="2"/>
              </a:rPr>
              <a:t>D</a:t>
            </a:r>
            <a:r>
              <a:rPr lang="en-US" altLang="ja-JP" sz="2400" dirty="0" smtClean="0"/>
              <a:t>T</a:t>
            </a:r>
            <a:endParaRPr lang="ja-JP" altLang="en-US" sz="2400" dirty="0"/>
          </a:p>
        </p:txBody>
      </p:sp>
      <p:sp>
        <p:nvSpPr>
          <p:cNvPr id="48" name="正方形/長方形 47"/>
          <p:cNvSpPr/>
          <p:nvPr/>
        </p:nvSpPr>
        <p:spPr>
          <a:xfrm>
            <a:off x="4643438" y="2285992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kern="0" dirty="0" smtClean="0">
                <a:solidFill>
                  <a:srgbClr val="E9E5DC"/>
                </a:solidFill>
              </a:rPr>
              <a:t>Due to different </a:t>
            </a:r>
            <a:r>
              <a:rPr lang="en-US" altLang="ja-JP" sz="2400" kern="0" dirty="0" smtClean="0">
                <a:solidFill>
                  <a:srgbClr val="E9E5DC"/>
                </a:solidFill>
                <a:latin typeface="Symbol" pitchFamily="18" charset="2"/>
              </a:rPr>
              <a:t>a</a:t>
            </a:r>
            <a:r>
              <a:rPr lang="en-US" altLang="ja-JP" sz="2400" kern="0" dirty="0" smtClean="0">
                <a:solidFill>
                  <a:srgbClr val="E9E5DC"/>
                </a:solidFill>
              </a:rPr>
              <a:t> (feedback)</a:t>
            </a:r>
            <a:endParaRPr lang="ja-JP" altLang="en-US" sz="2400" dirty="0"/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4643438" y="2928934"/>
            <a:ext cx="857256" cy="64294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2516141" y="5500702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kern="0" dirty="0" smtClean="0">
                <a:solidFill>
                  <a:srgbClr val="E9E5DC"/>
                </a:solidFill>
              </a:rPr>
              <a:t>Due to different </a:t>
            </a:r>
          </a:p>
          <a:p>
            <a:r>
              <a:rPr lang="en-US" altLang="ja-JP" sz="2400" kern="0" dirty="0" smtClean="0">
                <a:solidFill>
                  <a:srgbClr val="E9E5DC"/>
                </a:solidFill>
              </a:rPr>
              <a:t>F (forcing)</a:t>
            </a:r>
            <a:endParaRPr lang="ja-JP" altLang="en-US" sz="2400" dirty="0"/>
          </a:p>
        </p:txBody>
      </p:sp>
      <p:cxnSp>
        <p:nvCxnSpPr>
          <p:cNvPr id="52" name="直線コネクタ 51"/>
          <p:cNvCxnSpPr/>
          <p:nvPr/>
        </p:nvCxnSpPr>
        <p:spPr>
          <a:xfrm rot="5400000" flipH="1" flipV="1">
            <a:off x="2678893" y="4107661"/>
            <a:ext cx="2071702" cy="857256"/>
          </a:xfrm>
          <a:prstGeom prst="line">
            <a:avLst/>
          </a:prstGeom>
          <a:ln w="12700">
            <a:solidFill>
              <a:srgbClr val="A6F9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2500298" y="6274378"/>
            <a:ext cx="2435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kern="0" dirty="0" smtClean="0">
                <a:solidFill>
                  <a:srgbClr val="E9E5DC"/>
                </a:solidFill>
              </a:rPr>
              <a:t>(Gregory &amp; Webb 2008)</a:t>
            </a:r>
            <a:endParaRPr lang="en-US" altLang="ja-JP" kern="0" dirty="0" smtClean="0">
              <a:solidFill>
                <a:srgbClr val="E9E5DC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785918" y="271462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N</a:t>
            </a:r>
            <a:endParaRPr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5643570" y="2714620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kern="0" dirty="0" smtClean="0">
                <a:solidFill>
                  <a:srgbClr val="E9E5DC"/>
                </a:solidFill>
              </a:rPr>
              <a:t>(MIROC3-&gt;MIROC5)</a:t>
            </a:r>
            <a:endParaRPr lang="en-US" altLang="ja-JP" kern="0" dirty="0" smtClean="0">
              <a:solidFill>
                <a:srgbClr val="E9E5D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-24"/>
            <a:ext cx="8229600" cy="796908"/>
          </a:xfrm>
        </p:spPr>
        <p:txBody>
          <a:bodyPr/>
          <a:lstStyle/>
          <a:p>
            <a:r>
              <a:rPr kumimoji="1" lang="ja-JP" altLang="en-US" dirty="0" smtClean="0"/>
              <a:t>水惑星</a:t>
            </a:r>
            <a:endParaRPr kumimoji="1" lang="ja-JP" altLang="en-US" dirty="0"/>
          </a:p>
        </p:txBody>
      </p:sp>
      <p:pic>
        <p:nvPicPr>
          <p:cNvPr id="5" name="図 4" descr="APE_comparison_summary1_fig1mod.tif"/>
          <p:cNvPicPr>
            <a:picLocks noChangeAspect="1"/>
          </p:cNvPicPr>
          <p:nvPr/>
        </p:nvPicPr>
        <p:blipFill>
          <a:blip r:embed="rId2" cstate="print"/>
          <a:srcRect t="7054"/>
          <a:stretch>
            <a:fillRect/>
          </a:stretch>
        </p:blipFill>
        <p:spPr>
          <a:xfrm>
            <a:off x="142876" y="1571612"/>
            <a:ext cx="8786842" cy="2357454"/>
          </a:xfrm>
          <a:prstGeom prst="rect">
            <a:avLst/>
          </a:prstGeom>
        </p:spPr>
      </p:pic>
      <p:pic>
        <p:nvPicPr>
          <p:cNvPr id="6" name="図 5" descr="APE_comparison_summary2_fig1mod.tif"/>
          <p:cNvPicPr>
            <a:picLocks noChangeAspect="1"/>
          </p:cNvPicPr>
          <p:nvPr/>
        </p:nvPicPr>
        <p:blipFill>
          <a:blip r:embed="rId3" cstate="print"/>
          <a:srcRect t="4999"/>
          <a:stretch>
            <a:fillRect/>
          </a:stretch>
        </p:blipFill>
        <p:spPr>
          <a:xfrm>
            <a:off x="3249121" y="4071942"/>
            <a:ext cx="5609159" cy="271464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2844" y="1202280"/>
            <a:ext cx="458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Control run </a:t>
            </a:r>
            <a:r>
              <a:rPr kumimoji="1" lang="ja-JP" altLang="en-US" dirty="0" smtClean="0"/>
              <a:t>における全球平均降水量・蒸発量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4834" y="4282867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Control run </a:t>
            </a:r>
            <a:r>
              <a:rPr kumimoji="1" lang="ja-JP" altLang="en-US" dirty="0" smtClean="0"/>
              <a:t>における</a:t>
            </a:r>
            <a:endParaRPr kumimoji="1" lang="en-US" altLang="ja-JP" dirty="0" smtClean="0"/>
          </a:p>
          <a:p>
            <a:r>
              <a:rPr lang="ja-JP" altLang="en-US" dirty="0"/>
              <a:t>経度</a:t>
            </a:r>
            <a:r>
              <a:rPr kumimoji="1" lang="ja-JP" altLang="en-US" dirty="0" smtClean="0"/>
              <a:t>平均降水量・蒸発量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-32" y="76376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 smtClean="0"/>
              <a:t>http://www-pcmdi.llnl.gov/projects/amip/ape/</a:t>
            </a:r>
            <a:endParaRPr lang="ja-JP" altLang="en-US" sz="1400" dirty="0"/>
          </a:p>
        </p:txBody>
      </p:sp>
      <p:pic>
        <p:nvPicPr>
          <p:cNvPr id="10" name="図 9" descr="ape_title_lcas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6" y="142852"/>
            <a:ext cx="2071670" cy="67424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51928" y="1610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66374" y="1610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</a:t>
            </a:r>
            <a:endParaRPr kumimoji="1" lang="ja-JP" altLang="en-US" sz="2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91505" y="1681451"/>
            <a:ext cx="7063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P</a:t>
            </a:r>
            <a:r>
              <a:rPr lang="en-US" altLang="ja-JP" sz="2400" b="1" baseline="-16000" dirty="0" err="1" smtClean="0"/>
              <a:t>cum</a:t>
            </a:r>
            <a:endParaRPr kumimoji="1" lang="ja-JP" altLang="en-US" sz="2400" b="1" baseline="-16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63075" y="1681451"/>
            <a:ext cx="5661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P</a:t>
            </a:r>
            <a:r>
              <a:rPr lang="en-US" altLang="ja-JP" sz="2400" b="1" baseline="-16000" dirty="0" err="1" smtClean="0"/>
              <a:t>lsc</a:t>
            </a:r>
            <a:endParaRPr kumimoji="1" lang="ja-JP" altLang="en-US" sz="2400" b="1" baseline="-16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24158" y="2786058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E-P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95398" y="425321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95794" y="425321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96908"/>
          </a:xfrm>
        </p:spPr>
        <p:txBody>
          <a:bodyPr/>
          <a:lstStyle/>
          <a:p>
            <a:r>
              <a:rPr kumimoji="1" lang="en-US" altLang="ja-JP" dirty="0" smtClean="0"/>
              <a:t>Aquaplanet exp.</a:t>
            </a:r>
            <a:endParaRPr kumimoji="1" lang="ja-JP" altLang="en-US" dirty="0"/>
          </a:p>
        </p:txBody>
      </p:sp>
      <p:pic>
        <p:nvPicPr>
          <p:cNvPr id="7" name="図 6" descr="medeiros2008_fig4.tiff"/>
          <p:cNvPicPr>
            <a:picLocks noChangeAspect="1"/>
          </p:cNvPicPr>
          <p:nvPr/>
        </p:nvPicPr>
        <p:blipFill>
          <a:blip r:embed="rId2" cstate="print"/>
          <a:srcRect l="48611" t="7291" b="47917"/>
          <a:stretch>
            <a:fillRect/>
          </a:stretch>
        </p:blipFill>
        <p:spPr>
          <a:xfrm>
            <a:off x="571472" y="1735079"/>
            <a:ext cx="4286280" cy="49800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489602" y="6550247"/>
            <a:ext cx="1796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Medeiros et al. (2008)</a:t>
            </a:r>
            <a:endParaRPr kumimoji="1" lang="ja-JP" altLang="en-US" sz="14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1387163" y="4548871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-93334" y="3155830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1234114" y="3155830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099512" y="27053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CC0000"/>
                </a:solidFill>
              </a:rPr>
              <a:t>★</a:t>
            </a:r>
            <a:endParaRPr kumimoji="1" lang="ja-JP" altLang="en-US" dirty="0">
              <a:solidFill>
                <a:srgbClr val="CC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43240" y="3231888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K-1 Japan</a:t>
            </a:r>
          </a:p>
          <a:p>
            <a:r>
              <a:rPr lang="en-US" altLang="ja-JP" dirty="0" smtClean="0"/>
              <a:t>(0.197,0.625)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 rot="2170940">
            <a:off x="2876049" y="1548817"/>
            <a:ext cx="1214446" cy="1785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9" name="円/楕円 18"/>
          <p:cNvSpPr/>
          <p:nvPr/>
        </p:nvSpPr>
        <p:spPr>
          <a:xfrm rot="2170940">
            <a:off x="1362695" y="3087815"/>
            <a:ext cx="1031850" cy="156547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71604" y="1306451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                   GFDL</a:t>
            </a:r>
          </a:p>
          <a:p>
            <a:r>
              <a:rPr lang="en-US" altLang="ja-JP" dirty="0" smtClean="0"/>
              <a:t>(high sensitivity)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28860" y="3874830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 smtClean="0"/>
              <a:t>CAR</a:t>
            </a:r>
          </a:p>
          <a:p>
            <a:r>
              <a:rPr lang="en-US" altLang="ja-JP" dirty="0" smtClean="0"/>
              <a:t>(low sensitivity)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85852" y="252089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MIROC5</a:t>
            </a:r>
          </a:p>
          <a:p>
            <a:r>
              <a:rPr lang="en-US" altLang="ja-JP" dirty="0" smtClean="0"/>
              <a:t>(-0.248,0.373)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57356" y="37026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33CC"/>
                </a:solidFill>
              </a:rPr>
              <a:t>★</a:t>
            </a:r>
            <a:endParaRPr kumimoji="1" lang="ja-JP" altLang="en-US" dirty="0">
              <a:solidFill>
                <a:srgbClr val="0033CC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4815" y="630776"/>
            <a:ext cx="185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SST+2</a:t>
            </a:r>
            <a:r>
              <a:rPr lang="en-US" altLang="ja-JP" dirty="0" smtClean="0"/>
              <a:t>/control diff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5938" y="1071546"/>
            <a:ext cx="210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0000"/>
                </a:solidFill>
              </a:rPr>
              <a:t>“climate sensitivity”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15074" y="702214"/>
            <a:ext cx="222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Relative humidity diff.</a:t>
            </a:r>
            <a:endParaRPr kumimoji="1" lang="ja-JP" altLang="en-US" dirty="0"/>
          </a:p>
        </p:txBody>
      </p:sp>
      <p:pic>
        <p:nvPicPr>
          <p:cNvPr id="28" name="図 27" descr="rhzm_diff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0322" y="1071546"/>
            <a:ext cx="351871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96908"/>
          </a:xfrm>
        </p:spPr>
        <p:txBody>
          <a:bodyPr/>
          <a:lstStyle/>
          <a:p>
            <a:r>
              <a:rPr kumimoji="1" lang="en-US" altLang="ja-JP" dirty="0" smtClean="0"/>
              <a:t>Aquaplanet exp.</a:t>
            </a:r>
            <a:endParaRPr kumimoji="1" lang="ja-JP" altLang="en-US" dirty="0"/>
          </a:p>
        </p:txBody>
      </p:sp>
      <p:pic>
        <p:nvPicPr>
          <p:cNvPr id="7" name="図 6" descr="medeiros2008_fig4.tiff"/>
          <p:cNvPicPr>
            <a:picLocks noChangeAspect="1"/>
          </p:cNvPicPr>
          <p:nvPr/>
        </p:nvPicPr>
        <p:blipFill>
          <a:blip r:embed="rId2" cstate="print"/>
          <a:srcRect l="48611" t="7291" b="47917"/>
          <a:stretch>
            <a:fillRect/>
          </a:stretch>
        </p:blipFill>
        <p:spPr>
          <a:xfrm>
            <a:off x="571472" y="1735079"/>
            <a:ext cx="4286280" cy="49800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489602" y="6550247"/>
            <a:ext cx="1796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Medeiros et al. (2008)</a:t>
            </a:r>
            <a:endParaRPr kumimoji="1" lang="ja-JP" altLang="en-US" sz="1400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1387163" y="4548871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-93334" y="3155830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1234114" y="3155830"/>
            <a:ext cx="29289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099512" y="27053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CC0000"/>
                </a:solidFill>
              </a:rPr>
              <a:t>★</a:t>
            </a:r>
            <a:endParaRPr kumimoji="1" lang="ja-JP" altLang="en-US" dirty="0">
              <a:solidFill>
                <a:srgbClr val="CC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43240" y="3231888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K-1 Japan</a:t>
            </a:r>
          </a:p>
          <a:p>
            <a:r>
              <a:rPr lang="en-US" altLang="ja-JP" dirty="0" smtClean="0"/>
              <a:t>(0.197,0.625)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 rot="2170940">
            <a:off x="2876049" y="1548817"/>
            <a:ext cx="1214446" cy="1785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9" name="円/楕円 18"/>
          <p:cNvSpPr/>
          <p:nvPr/>
        </p:nvSpPr>
        <p:spPr>
          <a:xfrm rot="2170940">
            <a:off x="1362695" y="3087815"/>
            <a:ext cx="1031850" cy="156547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71604" y="1306451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                   GFDL</a:t>
            </a:r>
          </a:p>
          <a:p>
            <a:r>
              <a:rPr lang="en-US" altLang="ja-JP" dirty="0" smtClean="0"/>
              <a:t>(high sensitivity)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28860" y="3874830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 smtClean="0"/>
              <a:t>CAR</a:t>
            </a:r>
          </a:p>
          <a:p>
            <a:r>
              <a:rPr lang="en-US" altLang="ja-JP" dirty="0" smtClean="0"/>
              <a:t>(low sensitivity)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85852" y="252089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MIROC5</a:t>
            </a:r>
          </a:p>
          <a:p>
            <a:r>
              <a:rPr lang="en-US" altLang="ja-JP" dirty="0" smtClean="0"/>
              <a:t>(-0.248,0.373)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57356" y="37026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33CC"/>
                </a:solidFill>
              </a:rPr>
              <a:t>★</a:t>
            </a:r>
            <a:endParaRPr kumimoji="1" lang="ja-JP" altLang="en-US" dirty="0">
              <a:solidFill>
                <a:srgbClr val="0033CC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4815" y="630776"/>
            <a:ext cx="185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SST+2</a:t>
            </a:r>
            <a:r>
              <a:rPr lang="en-US" altLang="ja-JP" dirty="0" smtClean="0"/>
              <a:t>/control diff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5938" y="1071546"/>
            <a:ext cx="210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0000"/>
                </a:solidFill>
              </a:rPr>
              <a:t>“climate sensitivity”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15074" y="702214"/>
            <a:ext cx="19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Cloud fraction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diff.</a:t>
            </a:r>
            <a:endParaRPr kumimoji="1" lang="ja-JP" altLang="en-US" dirty="0"/>
          </a:p>
        </p:txBody>
      </p:sp>
      <p:pic>
        <p:nvPicPr>
          <p:cNvPr id="27" name="図 26" descr="cldzm_diff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8279" y="1000108"/>
            <a:ext cx="3355687" cy="5715016"/>
          </a:xfrm>
          <a:prstGeom prst="rect">
            <a:avLst/>
          </a:prstGeom>
          <a:ln w="19050">
            <a:noFill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4000496" y="414338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accent3">
                    <a:lumMod val="50000"/>
                  </a:schemeClr>
                </a:solidFill>
              </a:rPr>
              <a:t>oldcum</a:t>
            </a:r>
            <a:endParaRPr kumimoji="1" lang="en-US" altLang="ja-JP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dirty="0" smtClean="0"/>
              <a:t>(-0.154,0.393)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24996" y="3669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★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2285984" y="3857628"/>
            <a:ext cx="2000264" cy="285752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4214810" y="2571744"/>
            <a:ext cx="138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CE6814"/>
                </a:solidFill>
              </a:rPr>
              <a:t>oldcld</a:t>
            </a:r>
            <a:endParaRPr kumimoji="1" lang="en-US" altLang="ja-JP" b="1" dirty="0" smtClean="0">
              <a:solidFill>
                <a:srgbClr val="CE6814"/>
              </a:solidFill>
            </a:endParaRPr>
          </a:p>
          <a:p>
            <a:r>
              <a:rPr lang="en-US" altLang="ja-JP" dirty="0" smtClean="0"/>
              <a:t>(-0.04,0.530)</a:t>
            </a:r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2714612" y="2928934"/>
            <a:ext cx="1500198" cy="285752"/>
          </a:xfrm>
          <a:prstGeom prst="straightConnector1">
            <a:avLst/>
          </a:prstGeom>
          <a:ln w="19050">
            <a:solidFill>
              <a:srgbClr val="CE68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498188" y="30034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CE6814"/>
                </a:solidFill>
              </a:rPr>
              <a:t>★</a:t>
            </a:r>
            <a:endParaRPr kumimoji="1" lang="ja-JP" altLang="en-US" dirty="0">
              <a:solidFill>
                <a:srgbClr val="CE6814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0" y="1571612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/>
                </a:solidFill>
              </a:rPr>
              <a:t>NICAM</a:t>
            </a:r>
          </a:p>
          <a:p>
            <a:r>
              <a:rPr lang="en-US" altLang="ja-JP" dirty="0" smtClean="0"/>
              <a:t>(-0.293,0.334)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768568" y="38150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accent4"/>
                </a:solidFill>
              </a:rPr>
              <a:t>★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  <p:cxnSp>
        <p:nvCxnSpPr>
          <p:cNvPr id="36" name="直線矢印コネクタ 35"/>
          <p:cNvCxnSpPr>
            <a:stCxn id="30" idx="2"/>
          </p:cNvCxnSpPr>
          <p:nvPr/>
        </p:nvCxnSpPr>
        <p:spPr>
          <a:xfrm rot="16200000" flipH="1">
            <a:off x="449502" y="2521211"/>
            <a:ext cx="1711123" cy="1104586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-32" y="435430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311862"/>
                </a:solidFill>
              </a:rPr>
              <a:t>oldvdf</a:t>
            </a:r>
            <a:endParaRPr lang="en-US" altLang="ja-JP" b="1" dirty="0" smtClean="0">
              <a:solidFill>
                <a:srgbClr val="311862"/>
              </a:solidFill>
            </a:endParaRPr>
          </a:p>
          <a:p>
            <a:r>
              <a:rPr lang="en-US" altLang="ja-JP" dirty="0" smtClean="0"/>
              <a:t>(-0.237,0.373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38" name="直線矢印コネクタ 37"/>
          <p:cNvCxnSpPr/>
          <p:nvPr/>
        </p:nvCxnSpPr>
        <p:spPr>
          <a:xfrm rot="10800000" flipV="1">
            <a:off x="785786" y="3857628"/>
            <a:ext cx="1357322" cy="571504"/>
          </a:xfrm>
          <a:prstGeom prst="straightConnector1">
            <a:avLst/>
          </a:prstGeom>
          <a:ln w="19050">
            <a:solidFill>
              <a:srgbClr val="3118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1920968" y="370023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311862"/>
                </a:solidFill>
              </a:rPr>
              <a:t>★</a:t>
            </a:r>
            <a:endParaRPr kumimoji="1" lang="ja-JP" altLang="en-US" dirty="0">
              <a:solidFill>
                <a:srgbClr val="3118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796908"/>
          </a:xfrm>
        </p:spPr>
        <p:txBody>
          <a:bodyPr/>
          <a:lstStyle/>
          <a:p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というわけで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14282" y="2183209"/>
            <a:ext cx="8732874" cy="4031873"/>
            <a:chOff x="214282" y="2214554"/>
            <a:chExt cx="8732874" cy="4031873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14282" y="2214554"/>
              <a:ext cx="4657237" cy="403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p"/>
              </a:pPr>
              <a:r>
                <a:rPr lang="ja-JP" altLang="en-US" sz="3200" dirty="0" smtClean="0"/>
                <a:t>派生研究ネタ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ENSO</a:t>
              </a:r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気候感度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古気候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モンスーン</a:t>
              </a:r>
              <a:endParaRPr lang="en-US" altLang="ja-JP" sz="3200" dirty="0" smtClean="0"/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Decadal (SPAM)</a:t>
              </a:r>
            </a:p>
            <a:p>
              <a:pPr lvl="1">
                <a:buFont typeface="Wingdings" pitchFamily="2" charset="2"/>
                <a:buChar char="p"/>
              </a:pPr>
              <a:r>
                <a:rPr lang="en-US" altLang="ja-JP" sz="3200" dirty="0" smtClean="0"/>
                <a:t>Team </a:t>
              </a:r>
              <a:r>
                <a:rPr lang="ja-JP" altLang="en-US" sz="3200" dirty="0" smtClean="0"/>
                <a:t>季節予報　</a:t>
              </a:r>
              <a:endParaRPr lang="en-US" altLang="ja-JP" sz="3200" dirty="0" smtClean="0"/>
            </a:p>
            <a:p>
              <a:pPr lvl="1"/>
              <a:r>
                <a:rPr lang="en-US" altLang="ja-JP" sz="3200" dirty="0" smtClean="0"/>
                <a:t>               (SPAM seasons)</a:t>
              </a:r>
            </a:p>
          </p:txBody>
        </p:sp>
        <p:grpSp>
          <p:nvGrpSpPr>
            <p:cNvPr id="6" name="グループ化 8"/>
            <p:cNvGrpSpPr>
              <a:grpSpLocks/>
            </p:cNvGrpSpPr>
            <p:nvPr/>
          </p:nvGrpSpPr>
          <p:grpSpPr bwMode="auto">
            <a:xfrm>
              <a:off x="5500694" y="4819669"/>
              <a:ext cx="3446462" cy="1323975"/>
              <a:chOff x="5643592" y="5463147"/>
              <a:chExt cx="3446434" cy="1323439"/>
            </a:xfrm>
          </p:grpSpPr>
          <p:pic>
            <p:nvPicPr>
              <p:cNvPr id="7" name="Picture 21" descr="SPAMlogo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46936" y="5500702"/>
                <a:ext cx="2043090" cy="1285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 Box 22"/>
              <p:cNvSpPr txBox="1">
                <a:spLocks noChangeArrowheads="1"/>
              </p:cNvSpPr>
              <p:nvPr/>
            </p:nvSpPr>
            <p:spPr bwMode="auto">
              <a:xfrm>
                <a:off x="5643592" y="5463147"/>
                <a:ext cx="1928804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SPAM</a:t>
                </a:r>
                <a:r>
                  <a:rPr lang="en-US" altLang="ja-JP" sz="1600">
                    <a:latin typeface="Calibri" pitchFamily="34" charset="0"/>
                  </a:rPr>
                  <a:t>: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S</a:t>
                </a:r>
                <a:r>
                  <a:rPr lang="en-US" altLang="ja-JP" sz="1600">
                    <a:latin typeface="Calibri" pitchFamily="34" charset="0"/>
                  </a:rPr>
                  <a:t>ystem for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P</a:t>
                </a:r>
                <a:r>
                  <a:rPr lang="en-US" altLang="ja-JP" sz="1600">
                    <a:latin typeface="Calibri" pitchFamily="34" charset="0"/>
                  </a:rPr>
                  <a:t>rediction and </a:t>
                </a:r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A</a:t>
                </a:r>
                <a:r>
                  <a:rPr lang="en-US" altLang="ja-JP" sz="1600">
                    <a:latin typeface="Calibri" pitchFamily="34" charset="0"/>
                  </a:rPr>
                  <a:t>ssimilation by </a:t>
                </a:r>
              </a:p>
              <a:p>
                <a:r>
                  <a:rPr lang="en-US" altLang="ja-JP" sz="1600" b="1">
                    <a:solidFill>
                      <a:srgbClr val="FF3300"/>
                    </a:solidFill>
                    <a:latin typeface="Calibri" pitchFamily="34" charset="0"/>
                  </a:rPr>
                  <a:t>M</a:t>
                </a:r>
                <a:r>
                  <a:rPr lang="en-US" altLang="ja-JP" sz="1600">
                    <a:latin typeface="Calibri" pitchFamily="34" charset="0"/>
                  </a:rPr>
                  <a:t>IROC</a:t>
                </a: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 rot="21039481">
              <a:off x="3732780" y="264399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21039481">
              <a:off x="3732781" y="314405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21039481">
              <a:off x="3952929" y="4130429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206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メンバー募集終了</a:t>
              </a:r>
              <a:endParaRPr kumimoji="1" lang="ja-JP" altLang="en-US" dirty="0">
                <a:solidFill>
                  <a:srgbClr val="00206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21039481">
              <a:off x="3732781" y="5201999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C00000"/>
                  </a:solidFill>
                  <a:latin typeface="HGS創英角ﾎﾟｯﾌﾟ体" pitchFamily="50" charset="-128"/>
                  <a:ea typeface="HGS創英角ﾎﾟｯﾌﾟ体" pitchFamily="50" charset="-128"/>
                </a:rPr>
                <a:t>メンバー募集中</a:t>
              </a:r>
              <a:endParaRPr kumimoji="1" lang="ja-JP" altLang="en-US" dirty="0">
                <a:solidFill>
                  <a:srgbClr val="C00000"/>
                </a:solidFill>
                <a:latin typeface="HGS創英角ﾎﾟｯﾌﾟ体" pitchFamily="50" charset="-128"/>
                <a:ea typeface="HGS創英角ﾎﾟｯﾌﾟ体" pitchFamily="50" charset="-128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214282" y="1214422"/>
            <a:ext cx="731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p"/>
            </a:pPr>
            <a:r>
              <a:rPr lang="en-US" altLang="ja-JP" sz="3200" dirty="0" smtClean="0">
                <a:solidFill>
                  <a:prstClr val="black"/>
                </a:solidFill>
              </a:rPr>
              <a:t>MIROC5</a:t>
            </a:r>
            <a:r>
              <a:rPr lang="ja-JP" altLang="en-US" sz="3200" dirty="0" smtClean="0">
                <a:solidFill>
                  <a:prstClr val="black"/>
                </a:solidFill>
              </a:rPr>
              <a:t>開発中（というかほぼ終わった）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20992" y="1714488"/>
            <a:ext cx="370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p"/>
            </a:pPr>
            <a:r>
              <a:rPr lang="en-US" altLang="ja-JP" sz="3200" dirty="0" smtClean="0">
                <a:solidFill>
                  <a:prstClr val="black"/>
                </a:solidFill>
              </a:rPr>
              <a:t>IPCC AR5</a:t>
            </a:r>
            <a:r>
              <a:rPr lang="ja-JP" altLang="en-US" sz="3200" dirty="0" smtClean="0">
                <a:solidFill>
                  <a:prstClr val="black"/>
                </a:solidFill>
              </a:rPr>
              <a:t>本番実験</a:t>
            </a:r>
            <a:endParaRPr lang="en-US" altLang="ja-JP" sz="32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214290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ENSO changes 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図 22" descr="fig10.16.tiff"/>
          <p:cNvPicPr>
            <a:picLocks noChangeAspect="1"/>
          </p:cNvPicPr>
          <p:nvPr/>
        </p:nvPicPr>
        <p:blipFill>
          <a:blip r:embed="rId3" cstate="print"/>
          <a:srcRect l="5221" t="2941" b="54412"/>
          <a:stretch>
            <a:fillRect/>
          </a:stretch>
        </p:blipFill>
        <p:spPr>
          <a:xfrm>
            <a:off x="1928794" y="857232"/>
            <a:ext cx="6483734" cy="4143404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861449" y="5357826"/>
            <a:ext cx="549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</a:rPr>
              <a:t>R( linear trend in 1% CO2 increase run, EOF1 in CTL, 10S-10N, 120E-80W)</a:t>
            </a:r>
            <a:endParaRPr lang="ja-JP" altLang="en-US" sz="1400" dirty="0">
              <a:solidFill>
                <a:prstClr val="white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6200000">
            <a:off x="-428784" y="2692719"/>
            <a:ext cx="4264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</a:rPr>
              <a:t>Ratio of SD of the SLP EOF1 in SRES A2 runs (2051-2100)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47211" y="4929198"/>
            <a:ext cx="309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</a:rPr>
              <a:t>Mean state changes</a:t>
            </a:r>
            <a:endParaRPr lang="ja-JP" altLang="en-US" sz="2800" dirty="0">
              <a:solidFill>
                <a:prstClr val="white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78405" y="2497517"/>
            <a:ext cx="226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latin typeface="Calibri" pitchFamily="34" charset="0"/>
                <a:ea typeface="ＭＳ Ｐゴシック" pitchFamily="50" charset="-128"/>
              </a:rPr>
              <a:t>ENSO changes</a:t>
            </a:r>
            <a:endParaRPr lang="ja-JP" altLang="en-US" sz="2800" dirty="0">
              <a:solidFill>
                <a:prstClr val="white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0034" y="5786454"/>
            <a:ext cx="863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</a:rPr>
              <a:t>El Nino-like mean state in the warmed climate may be robust,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50" charset="-128"/>
              </a:rPr>
              <a:t>but …..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76688" y="4947834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rPr>
              <a:t>IPCC( 2007)</a:t>
            </a:r>
            <a:endParaRPr lang="ja-JP" altLang="en-US" sz="1600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2" name="グループ化 13"/>
          <p:cNvGrpSpPr/>
          <p:nvPr/>
        </p:nvGrpSpPr>
        <p:grpSpPr>
          <a:xfrm>
            <a:off x="1542342" y="1357298"/>
            <a:ext cx="7101624" cy="5286412"/>
            <a:chOff x="1542342" y="1357298"/>
            <a:chExt cx="7101624" cy="5286412"/>
          </a:xfrm>
        </p:grpSpPr>
        <p:sp>
          <p:nvSpPr>
            <p:cNvPr id="30" name="円/楕円 29"/>
            <p:cNvSpPr/>
            <p:nvPr/>
          </p:nvSpPr>
          <p:spPr>
            <a:xfrm>
              <a:off x="4500562" y="1357298"/>
              <a:ext cx="1785950" cy="3000396"/>
            </a:xfrm>
            <a:prstGeom prst="ellipse">
              <a:avLst/>
            </a:prstGeom>
            <a:solidFill>
              <a:srgbClr val="FFFF00">
                <a:alpha val="3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542342" y="6182045"/>
              <a:ext cx="7101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ＭＳ Ｐゴシック" pitchFamily="50" charset="-128"/>
                </a:rPr>
                <a:t>large uncertainty in the change in ENSO amplitude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グループ化 36"/>
          <p:cNvGrpSpPr/>
          <p:nvPr/>
        </p:nvGrpSpPr>
        <p:grpSpPr>
          <a:xfrm>
            <a:off x="0" y="0"/>
            <a:ext cx="9144000" cy="1228823"/>
            <a:chOff x="0" y="0"/>
            <a:chExt cx="9144000" cy="1228823"/>
          </a:xfrm>
        </p:grpSpPr>
        <p:pic>
          <p:nvPicPr>
            <p:cNvPr id="23" name="図 22" descr="image_left_top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12395" cy="1214422"/>
            </a:xfrm>
            <a:prstGeom prst="rect">
              <a:avLst/>
            </a:prstGeom>
          </p:spPr>
        </p:pic>
        <p:pic>
          <p:nvPicPr>
            <p:cNvPr id="26" name="図 25" descr="tb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44" y="0"/>
              <a:ext cx="5429256" cy="1214422"/>
            </a:xfrm>
            <a:prstGeom prst="rect">
              <a:avLst/>
            </a:prstGeom>
          </p:spPr>
        </p:pic>
        <p:sp>
          <p:nvSpPr>
            <p:cNvPr id="32" name="正方形/長方形 31"/>
            <p:cNvSpPr/>
            <p:nvPr/>
          </p:nvSpPr>
          <p:spPr>
            <a:xfrm>
              <a:off x="3714744" y="428604"/>
              <a:ext cx="5214974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0"/>
              <a:r>
                <a:rPr lang="en-US" altLang="ja-JP" sz="1600" dirty="0" smtClean="0">
                  <a:latin typeface="Arial Black" pitchFamily="34" charset="0"/>
                </a:rPr>
                <a:t/>
              </a:r>
              <a:br>
                <a:rPr lang="en-US" altLang="ja-JP" sz="1600" dirty="0" smtClean="0">
                  <a:latin typeface="Arial Black" pitchFamily="34" charset="0"/>
                </a:rPr>
              </a:br>
              <a:r>
                <a:rPr lang="en-US" altLang="ja-JP" sz="1400" dirty="0" smtClean="0">
                  <a:solidFill>
                    <a:schemeClr val="bg1"/>
                  </a:solidFill>
                  <a:latin typeface="Arial Black" pitchFamily="34" charset="0"/>
                </a:rPr>
                <a:t>WCRP    World Climate Research </a:t>
              </a:r>
              <a:r>
                <a:rPr lang="en-US" altLang="ja-JP" sz="1400" dirty="0" err="1" smtClean="0">
                  <a:solidFill>
                    <a:schemeClr val="bg1"/>
                  </a:solidFill>
                  <a:latin typeface="Arial Black" pitchFamily="34" charset="0"/>
                </a:rPr>
                <a:t>Programme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Arial Black" pitchFamily="34" charset="0"/>
                </a:rPr>
                <a:t> </a:t>
              </a:r>
            </a:p>
            <a:p>
              <a:pPr marL="127000"/>
              <a:endParaRPr lang="en-US" altLang="ja-JP" sz="1600" dirty="0">
                <a:latin typeface="Arial Black" pitchFamily="34" charset="0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3428992" y="142852"/>
              <a:ext cx="55721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0"/>
              <a:r>
                <a:rPr lang="en-US" altLang="ja-JP" sz="2400" dirty="0" smtClean="0">
                  <a:solidFill>
                    <a:schemeClr val="bg1"/>
                  </a:solidFill>
                  <a:latin typeface="Arial Black" pitchFamily="34" charset="0"/>
                </a:rPr>
                <a:t> CMIP5 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Arial Black" pitchFamily="34" charset="0"/>
                </a:rPr>
                <a:t>Coupled Model Intercomparison Project </a:t>
              </a:r>
              <a:endParaRPr lang="en-US" altLang="ja-JP" sz="1600" dirty="0">
                <a:latin typeface="Arial Black" pitchFamily="34" charset="0"/>
              </a:endParaRPr>
            </a:p>
          </p:txBody>
        </p: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428860" y="1142984"/>
            <a:ext cx="5857916" cy="77154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solidFill>
                  <a:srgbClr val="FFFF33"/>
                </a:solidFill>
              </a:rPr>
              <a:t>Two tasks of CMIP5</a:t>
            </a:r>
            <a:endParaRPr kumimoji="1" lang="ja-JP" altLang="en-US" sz="4000" dirty="0">
              <a:solidFill>
                <a:srgbClr val="FFFF33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85720" y="1974827"/>
            <a:ext cx="8643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altLang="ja-JP" sz="2800" dirty="0" smtClean="0"/>
              <a:t>  "near-term" (decadal) </a:t>
            </a:r>
            <a:r>
              <a:rPr lang="en-US" altLang="ja-JP" sz="2800" dirty="0" err="1" smtClean="0"/>
              <a:t>hindcast</a:t>
            </a:r>
            <a:r>
              <a:rPr lang="en-US" altLang="ja-JP" sz="2800" dirty="0" smtClean="0"/>
              <a:t>/prediction simulations</a:t>
            </a:r>
            <a:br>
              <a:rPr lang="en-US" altLang="ja-JP" sz="2800" dirty="0" smtClean="0"/>
            </a:b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en-US" altLang="ja-JP" sz="2800" dirty="0" smtClean="0"/>
              <a:t>  "long-term" simulations </a:t>
            </a:r>
            <a:endParaRPr lang="ja-JP" altLang="en-US" sz="28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924135" y="3000372"/>
            <a:ext cx="5791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b="1" dirty="0" smtClean="0">
                <a:ln w="500">
                  <a:solidFill>
                    <a:srgbClr val="FFF9E5">
                      <a:shade val="20000"/>
                      <a:satMod val="350000"/>
                    </a:srgbClr>
                  </a:solidFill>
                </a:ln>
                <a:solidFill>
                  <a:srgbClr val="FFFF33"/>
                </a:solidFill>
                <a:effectLst>
                  <a:outerShdw blurRad="30000" dist="30000" dir="2700000" algn="tl" rotWithShape="0">
                    <a:srgbClr val="30356E">
                      <a:shade val="45000"/>
                      <a:satMod val="150000"/>
                      <a:alpha val="90000"/>
                    </a:srgbClr>
                  </a:outerShdw>
                </a:effectLst>
                <a:cs typeface="+mj-cs"/>
              </a:rPr>
              <a:t>MIROC line ups for CMIP5</a:t>
            </a:r>
            <a:endParaRPr lang="ja-JP" altLang="en-US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500034" y="3786190"/>
          <a:ext cx="8177108" cy="23177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0000"/>
                <a:gridCol w="1584000"/>
                <a:gridCol w="1743446"/>
                <a:gridCol w="1743446"/>
                <a:gridCol w="1486216"/>
              </a:tblGrid>
              <a:tr h="846483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Model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Resolution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Physics </a:t>
                      </a:r>
                      <a:r>
                        <a:rPr kumimoji="1" lang="en-US" altLang="ja-JP" sz="2000" b="1" dirty="0" err="1" smtClean="0"/>
                        <a:t>pkg</a:t>
                      </a:r>
                      <a:r>
                        <a:rPr kumimoji="1" lang="en-US" altLang="ja-JP" sz="2000" b="1" dirty="0" smtClean="0"/>
                        <a:t>/</a:t>
                      </a:r>
                    </a:p>
                    <a:p>
                      <a:r>
                        <a:rPr kumimoji="1" lang="en-US" altLang="ja-JP" sz="2000" b="1" dirty="0" smtClean="0"/>
                        <a:t>Schemes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Carbon/</a:t>
                      </a:r>
                    </a:p>
                    <a:p>
                      <a:r>
                        <a:rPr kumimoji="1" lang="en-US" altLang="ja-JP" sz="2000" b="1" dirty="0" smtClean="0"/>
                        <a:t>Chemistry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Purpose</a:t>
                      </a:r>
                      <a:endParaRPr kumimoji="1" lang="ja-JP" altLang="en-US" sz="2000" b="1" dirty="0"/>
                    </a:p>
                  </a:txBody>
                  <a:tcPr/>
                </a:tc>
              </a:tr>
              <a:tr h="490423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MIROC4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Low/</a:t>
                      </a:r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Old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OFF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Near-term</a:t>
                      </a:r>
                      <a:endParaRPr kumimoji="1" lang="ja-JP" altLang="en-US" b="1" dirty="0"/>
                    </a:p>
                  </a:txBody>
                  <a:tcPr/>
                </a:tc>
              </a:tr>
              <a:tr h="490423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MIROC4-ESM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Low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Old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ON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Long-term</a:t>
                      </a:r>
                      <a:endParaRPr kumimoji="1" lang="ja-JP" altLang="en-US" b="1" dirty="0"/>
                    </a:p>
                  </a:txBody>
                  <a:tcPr/>
                </a:tc>
              </a:tr>
              <a:tr h="490423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MIROC5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Medium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New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OFF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Near-term</a:t>
                      </a:r>
                      <a:endParaRPr kumimoji="1" lang="ja-JP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71406" y="6286520"/>
            <a:ext cx="927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CTL run of MIROC5 is finished for 300y (will be continued till 500-1000y) </a:t>
            </a:r>
            <a:endParaRPr kumimoji="1" lang="ja-JP" alt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57224" y="71414"/>
            <a:ext cx="728667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Modeling  issue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図 15" descr="schematic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7173" y="2143116"/>
            <a:ext cx="5856661" cy="4286280"/>
          </a:xfrm>
          <a:prstGeom prst="rect">
            <a:avLst/>
          </a:prstGeom>
        </p:spPr>
      </p:pic>
      <p:pic>
        <p:nvPicPr>
          <p:cNvPr id="17" name="図 16" descr="schematic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2143092"/>
            <a:ext cx="5856661" cy="428628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1214414" y="1142984"/>
            <a:ext cx="66859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Increasing resolution </a:t>
            </a:r>
            <a:r>
              <a:rPr lang="en-US" altLang="ja-JP" sz="3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vs</a:t>
            </a:r>
            <a:r>
              <a:rPr lang="en-US" altLang="ja-JP" sz="3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Improving model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00206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639763"/>
          </a:xfrm>
        </p:spPr>
        <p:txBody>
          <a:bodyPr/>
          <a:lstStyle/>
          <a:p>
            <a:pPr algn="ctr"/>
            <a:r>
              <a:rPr lang="en-US" altLang="ja-JP" sz="3200" dirty="0" smtClean="0"/>
              <a:t>Improvements in MIROC5</a:t>
            </a:r>
            <a:endParaRPr lang="en-US" altLang="ja-JP" sz="3200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938186" y="857232"/>
            <a:ext cx="784865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Mean climatology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zonal mean atmosphere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sea-ice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equatorial waves (incl. MJO)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 SST &amp; precipitation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</a:t>
            </a:r>
            <a:r>
              <a:rPr lang="ja-JP" altLang="en-US" sz="3600" kern="0" dirty="0" smtClean="0">
                <a:solidFill>
                  <a:srgbClr val="FFFF00"/>
                </a:solidFill>
              </a:rPr>
              <a:t>⇒  </a:t>
            </a:r>
            <a:r>
              <a:rPr lang="en-US" altLang="ja-JP" sz="3600" kern="0" dirty="0" smtClean="0">
                <a:solidFill>
                  <a:srgbClr val="FFFF00"/>
                </a:solidFill>
              </a:rPr>
              <a:t>ENSO simulation</a:t>
            </a:r>
          </a:p>
          <a:p>
            <a:pPr marL="457200" lvl="2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 Cloud physical properties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</a:t>
            </a:r>
            <a:r>
              <a:rPr lang="ja-JP" altLang="en-US" sz="3600" kern="0" dirty="0" smtClean="0">
                <a:solidFill>
                  <a:srgbClr val="FFFF00"/>
                </a:solidFill>
              </a:rPr>
              <a:t>⇒  </a:t>
            </a:r>
            <a:r>
              <a:rPr lang="en-US" altLang="ja-JP" sz="3600" kern="0" dirty="0" smtClean="0">
                <a:solidFill>
                  <a:srgbClr val="FFFF00"/>
                </a:solidFill>
              </a:rPr>
              <a:t>climate sensitivity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E9E5DC"/>
                </a:solidFill>
              </a:rPr>
              <a:t>	…..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500034" y="849082"/>
          <a:ext cx="8572560" cy="5937504"/>
        </p:xfrm>
        <a:graphic>
          <a:graphicData uri="http://schemas.openxmlformats.org/drawingml/2006/table">
            <a:tbl>
              <a:tblPr firstRow="1" bandRow="1"/>
              <a:tblGrid>
                <a:gridCol w="1000132"/>
                <a:gridCol w="1714512"/>
                <a:gridCol w="2643206"/>
                <a:gridCol w="321471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Atmos.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Dynamical core </a:t>
                      </a: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Spectral+semi-Lagrangian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(Lin &amp; Rood 1996)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Spectral+semi-Lagrangian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(Lin &amp; Rood 1996)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V. Coordinate</a:t>
                      </a:r>
                      <a:endParaRPr kumimoji="1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Sigma 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Eta (hybrid sigma-p)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Radiation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2-stream DOM 37ch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(Nakajima et al. 1986)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2-stream DOM 111ch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Sekiguchi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2008)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Cloud 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Diagnostic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LeTreut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&amp; Li 1991)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+ Simple water/ice partition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PDF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(Watanabe et al. 2009)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+ Ice microphysics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(Wilson &amp; Ballard 1999)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Turbulence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M-Y Level 2.0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(Mellor &amp; Yamada 1982)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MYNN Level 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(Nakanishi &amp;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Niino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2004)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Convection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A-S + critical RH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(Pan &amp; Randall 1998,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Emori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2001)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Prognostic AS-type, but original scheme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(Chikira &amp; Sugiyama 2010)</a:t>
                      </a:r>
                    </a:p>
                  </a:txBody>
                  <a:tcPr horzOverflow="overflow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Aerosols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simplified SPRINTARS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Takemura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2002)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Full SPRINTARS + prognostic CCN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Takemura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et al. 2005, 2009)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Land/</a:t>
                      </a:r>
                    </a:p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River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MATSIRO+fixed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kumimoji="1" lang="en-US" altLang="ja-JP" sz="1800" dirty="0" err="1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riv</a:t>
                      </a:r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flow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rtl="0" eaLnBrk="1" latinLnBrk="0" hangingPunct="1">
                        <a:defRPr kumimoji="1" lang="ja-JP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  <a:extLst/>
                    </a:lstStyle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new </a:t>
                      </a:r>
                      <a:r>
                        <a:rPr kumimoji="1" lang="en-US" altLang="ja-JP" sz="18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MATSIRO+variable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kumimoji="1" lang="en-US" altLang="ja-JP" sz="1800" dirty="0" err="1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riv</a:t>
                      </a:r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 flow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Ocean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COCO3.4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COCO5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Sea-ice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Single-category EVP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Multi-category EVP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3240" y="467005"/>
            <a:ext cx="123944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FF00"/>
                </a:solidFill>
                <a:latin typeface="Arial Narrow" pitchFamily="34" charset="0"/>
                <a:ea typeface="ＭＳ Ｐゴシック" pitchFamily="50" charset="-128"/>
              </a:rPr>
              <a:t>MIROC3 </a:t>
            </a:r>
            <a:endParaRPr lang="en-US" altLang="ja-JP" sz="2400" b="1" dirty="0">
              <a:solidFill>
                <a:srgbClr val="FFFF00"/>
              </a:solidFill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31982" y="462540"/>
            <a:ext cx="11689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FF00"/>
                </a:solidFill>
                <a:latin typeface="Arial Narrow" pitchFamily="34" charset="0"/>
                <a:ea typeface="ＭＳ Ｐゴシック" pitchFamily="50" charset="-128"/>
              </a:rPr>
              <a:t>MIROC5</a:t>
            </a:r>
            <a:endParaRPr lang="en-US" altLang="ja-JP" sz="2400" b="1" dirty="0">
              <a:solidFill>
                <a:srgbClr val="FFFF00"/>
              </a:solidFill>
              <a:latin typeface="Arial Narrow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57158" y="1500198"/>
            <a:ext cx="8572560" cy="5357826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214282" y="1357298"/>
            <a:ext cx="8572560" cy="53578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CTL climatology</a:t>
            </a:r>
            <a:endParaRPr lang="ja-JP" altLang="en-US" sz="2800" dirty="0" smtClean="0"/>
          </a:p>
        </p:txBody>
      </p:sp>
      <p:pic>
        <p:nvPicPr>
          <p:cNvPr id="13" name="図 12" descr="fig3.png"/>
          <p:cNvPicPr>
            <a:picLocks noChangeAspect="1"/>
          </p:cNvPicPr>
          <p:nvPr/>
        </p:nvPicPr>
        <p:blipFill>
          <a:blip r:embed="rId3" cstate="print"/>
          <a:srcRect l="9559" t="20833" r="17647" b="6250"/>
          <a:stretch>
            <a:fillRect/>
          </a:stretch>
        </p:blipFill>
        <p:spPr>
          <a:xfrm>
            <a:off x="604130" y="1500174"/>
            <a:ext cx="3857652" cy="5000660"/>
          </a:xfrm>
          <a:prstGeom prst="rect">
            <a:avLst/>
          </a:prstGeom>
        </p:spPr>
      </p:pic>
      <p:pic>
        <p:nvPicPr>
          <p:cNvPr id="14" name="図 13" descr="fig5.png"/>
          <p:cNvPicPr>
            <a:picLocks noChangeAspect="1"/>
          </p:cNvPicPr>
          <p:nvPr/>
        </p:nvPicPr>
        <p:blipFill>
          <a:blip r:embed="rId4" cstate="print"/>
          <a:srcRect l="8088" t="20833" r="16421" b="5208"/>
          <a:stretch>
            <a:fillRect/>
          </a:stretch>
        </p:blipFill>
        <p:spPr>
          <a:xfrm>
            <a:off x="4318906" y="1500174"/>
            <a:ext cx="4000528" cy="5072098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2241750" y="928670"/>
            <a:ext cx="68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SST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286380" y="928670"/>
            <a:ext cx="203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Precipitation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071934" y="3214686"/>
            <a:ext cx="782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OBS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786182" y="5834738"/>
            <a:ext cx="138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MIROC5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 r="62555" b="3859"/>
          <a:stretch>
            <a:fillRect/>
          </a:stretch>
        </p:blipFill>
        <p:spPr bwMode="auto">
          <a:xfrm>
            <a:off x="8632825" y="0"/>
            <a:ext cx="5111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513" y="0"/>
            <a:ext cx="6651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4238" y="0"/>
            <a:ext cx="6016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95250"/>
            <a:ext cx="8229600" cy="723900"/>
          </a:xfrm>
        </p:spPr>
        <p:txBody>
          <a:bodyPr/>
          <a:lstStyle/>
          <a:p>
            <a:pPr eaLnBrk="1" hangingPunct="1"/>
            <a:r>
              <a:rPr lang="en-US" altLang="ja-JP" sz="4000" b="1" smtClean="0">
                <a:solidFill>
                  <a:schemeClr val="tx1"/>
                </a:solidFill>
              </a:rPr>
              <a:t>SST bias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773113"/>
            <a:ext cx="9144000" cy="3022600"/>
            <a:chOff x="0" y="487"/>
            <a:chExt cx="5760" cy="1904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0" y="487"/>
              <a:ext cx="5760" cy="1904"/>
              <a:chOff x="0" y="601"/>
              <a:chExt cx="5760" cy="1904"/>
            </a:xfrm>
          </p:grpSpPr>
          <p:pic>
            <p:nvPicPr>
              <p:cNvPr id="16401" name="Picture 7" descr="dss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4608" r="3214" b="52744"/>
              <a:stretch>
                <a:fillRect/>
              </a:stretch>
            </p:blipFill>
            <p:spPr bwMode="auto">
              <a:xfrm>
                <a:off x="0" y="601"/>
                <a:ext cx="5760" cy="1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2" name="Text Box 10"/>
              <p:cNvSpPr txBox="1">
                <a:spLocks noChangeArrowheads="1"/>
              </p:cNvSpPr>
              <p:nvPr/>
            </p:nvSpPr>
            <p:spPr bwMode="auto">
              <a:xfrm>
                <a:off x="272" y="657"/>
                <a:ext cx="241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000000"/>
                    </a:solidFill>
                  </a:rPr>
                  <a:t>MIROC 3.2 (300km) rmse=1.6</a:t>
                </a:r>
              </a:p>
            </p:txBody>
          </p:sp>
          <p:sp>
            <p:nvSpPr>
              <p:cNvPr id="16403" name="Text Box 11"/>
              <p:cNvSpPr txBox="1">
                <a:spLocks noChangeArrowheads="1"/>
              </p:cNvSpPr>
              <p:nvPr/>
            </p:nvSpPr>
            <p:spPr bwMode="auto">
              <a:xfrm>
                <a:off x="3249" y="657"/>
                <a:ext cx="241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000000"/>
                    </a:solidFill>
                  </a:rPr>
                  <a:t>MIROC 3.2 (110km) rmse=1.4</a:t>
                </a:r>
              </a:p>
            </p:txBody>
          </p:sp>
        </p:grpSp>
        <p:sp>
          <p:nvSpPr>
            <p:cNvPr id="16400" name="Text Box 21"/>
            <p:cNvSpPr txBox="1">
              <a:spLocks noChangeArrowheads="1"/>
            </p:cNvSpPr>
            <p:nvPr/>
          </p:nvSpPr>
          <p:spPr bwMode="auto">
            <a:xfrm>
              <a:off x="5038" y="1910"/>
              <a:ext cx="694" cy="250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smtClean="0">
                  <a:solidFill>
                    <a:srgbClr val="000000"/>
                  </a:solidFill>
                </a:rPr>
                <a:t>for AR4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0" y="3698875"/>
            <a:ext cx="9144000" cy="3097213"/>
            <a:chOff x="0" y="3698875"/>
            <a:chExt cx="9144000" cy="3097213"/>
          </a:xfrm>
        </p:grpSpPr>
        <p:grpSp>
          <p:nvGrpSpPr>
            <p:cNvPr id="2" name="Group 20"/>
            <p:cNvGrpSpPr>
              <a:grpSpLocks/>
            </p:cNvGrpSpPr>
            <p:nvPr/>
          </p:nvGrpSpPr>
          <p:grpSpPr bwMode="auto">
            <a:xfrm>
              <a:off x="1376363" y="6399213"/>
              <a:ext cx="6540500" cy="396875"/>
              <a:chOff x="867" y="4031"/>
              <a:chExt cx="4120" cy="250"/>
            </a:xfrm>
          </p:grpSpPr>
          <p:sp>
            <p:nvSpPr>
              <p:cNvPr id="16404" name="Text Box 17"/>
              <p:cNvSpPr txBox="1">
                <a:spLocks noChangeArrowheads="1"/>
              </p:cNvSpPr>
              <p:nvPr/>
            </p:nvSpPr>
            <p:spPr bwMode="auto">
              <a:xfrm>
                <a:off x="867" y="4031"/>
                <a:ext cx="114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000000"/>
                    </a:solidFill>
                  </a:rPr>
                  <a:t>100km Ocean</a:t>
                </a:r>
              </a:p>
            </p:txBody>
          </p:sp>
          <p:sp>
            <p:nvSpPr>
              <p:cNvPr id="16405" name="Text Box 18"/>
              <p:cNvSpPr txBox="1">
                <a:spLocks noChangeArrowheads="1"/>
              </p:cNvSpPr>
              <p:nvPr/>
            </p:nvSpPr>
            <p:spPr bwMode="auto">
              <a:xfrm>
                <a:off x="3929" y="4031"/>
                <a:ext cx="105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000000"/>
                    </a:solidFill>
                  </a:rPr>
                  <a:t>20km Ocean</a:t>
                </a: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0" y="3698875"/>
              <a:ext cx="9144000" cy="2611438"/>
              <a:chOff x="0" y="2443"/>
              <a:chExt cx="5760" cy="1645"/>
            </a:xfrm>
          </p:grpSpPr>
          <p:pic>
            <p:nvPicPr>
              <p:cNvPr id="16396" name="Picture 8" descr="dsst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55791" r="3212" b="7338"/>
              <a:stretch>
                <a:fillRect/>
              </a:stretch>
            </p:blipFill>
            <p:spPr bwMode="auto">
              <a:xfrm>
                <a:off x="0" y="2443"/>
                <a:ext cx="5760" cy="1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272" y="2472"/>
                <a:ext cx="241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FF3300"/>
                    </a:solidFill>
                  </a:rPr>
                  <a:t>MIROC 5</a:t>
                </a:r>
                <a:r>
                  <a:rPr lang="en-US" altLang="ja-JP" sz="2000" b="1" smtClean="0">
                    <a:solidFill>
                      <a:srgbClr val="000000"/>
                    </a:solidFill>
                  </a:rPr>
                  <a:t> (150km) rmse=1.2</a:t>
                </a:r>
              </a:p>
            </p:txBody>
          </p:sp>
          <p:sp>
            <p:nvSpPr>
              <p:cNvPr id="16398" name="Text Box 13"/>
              <p:cNvSpPr txBox="1">
                <a:spLocks noChangeArrowheads="1"/>
              </p:cNvSpPr>
              <p:nvPr/>
            </p:nvSpPr>
            <p:spPr bwMode="auto">
              <a:xfrm>
                <a:off x="3249" y="2472"/>
                <a:ext cx="241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2000" b="1" smtClean="0">
                    <a:solidFill>
                      <a:srgbClr val="FF3300"/>
                    </a:solidFill>
                  </a:rPr>
                  <a:t>MIROC 4</a:t>
                </a:r>
                <a:r>
                  <a:rPr lang="en-US" altLang="ja-JP" sz="2000" b="1" smtClean="0">
                    <a:solidFill>
                      <a:srgbClr val="000000"/>
                    </a:solidFill>
                  </a:rPr>
                  <a:t> (60km) rmse=1.1</a:t>
                </a:r>
              </a:p>
            </p:txBody>
          </p:sp>
        </p:grpSp>
        <p:sp>
          <p:nvSpPr>
            <p:cNvPr id="16395" name="Text Box 22"/>
            <p:cNvSpPr txBox="1">
              <a:spLocks noChangeArrowheads="1"/>
            </p:cNvSpPr>
            <p:nvPr/>
          </p:nvSpPr>
          <p:spPr bwMode="auto">
            <a:xfrm>
              <a:off x="7993063" y="6046788"/>
              <a:ext cx="1101725" cy="39687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smtClean="0">
                  <a:solidFill>
                    <a:srgbClr val="000000"/>
                  </a:solidFill>
                </a:rPr>
                <a:t>for </a:t>
              </a:r>
              <a:r>
                <a:rPr lang="en-US" altLang="ja-JP" sz="2000" b="1" smtClean="0">
                  <a:solidFill>
                    <a:srgbClr val="FF3300"/>
                  </a:solidFill>
                </a:rPr>
                <a:t>AR5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17417" y="711223"/>
            <a:ext cx="21654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Obs. </a:t>
            </a:r>
          </a:p>
          <a:p>
            <a:pPr algn="ctr"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(ProjD_v6.7 &amp;ERA40)</a:t>
            </a:r>
            <a:endParaRPr lang="ja-JP" altLang="en-US" dirty="0">
              <a:solidFill>
                <a:schemeClr val="tx2">
                  <a:lumMod val="75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82875" y="1000148"/>
            <a:ext cx="14119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MIROC3. T42</a:t>
            </a:r>
            <a:endParaRPr lang="ja-JP" altLang="en-US" dirty="0">
              <a:solidFill>
                <a:schemeClr val="tx2">
                  <a:lumMod val="75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68875" y="1000148"/>
            <a:ext cx="15289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MIROC4. T213</a:t>
            </a:r>
            <a:endParaRPr lang="ja-JP" altLang="en-US" dirty="0">
              <a:solidFill>
                <a:schemeClr val="tx2">
                  <a:lumMod val="75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15188" y="1000148"/>
            <a:ext cx="14119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MIROC5. T85</a:t>
            </a:r>
            <a:endParaRPr lang="ja-JP" altLang="en-US" dirty="0">
              <a:solidFill>
                <a:schemeClr val="tx2">
                  <a:lumMod val="75000"/>
                </a:schemeClr>
              </a:solidFill>
              <a:ea typeface="ＭＳ Ｐゴシック" pitchFamily="50" charset="-128"/>
            </a:endParaRPr>
          </a:p>
        </p:txBody>
      </p:sp>
      <p:pic>
        <p:nvPicPr>
          <p:cNvPr id="2054" name="図 6" descr="resolution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2735"/>
            <a:ext cx="9144000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1500166" y="77908"/>
            <a:ext cx="65535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  <a:cs typeface="+mj-cs"/>
              </a:rPr>
              <a:t>ENSO</a:t>
            </a:r>
            <a:r>
              <a:rPr lang="ja-JP" altLang="en-US" sz="4000" dirty="0" smtClean="0">
                <a:solidFill>
                  <a:prstClr val="black"/>
                </a:solidFill>
                <a:cs typeface="+mj-cs"/>
              </a:rPr>
              <a:t> </a:t>
            </a:r>
            <a:r>
              <a:rPr lang="en-US" altLang="ja-JP" sz="4000" dirty="0" smtClean="0">
                <a:solidFill>
                  <a:prstClr val="black"/>
                </a:solidFill>
                <a:cs typeface="+mj-cs"/>
              </a:rPr>
              <a:t>in </a:t>
            </a:r>
            <a:r>
              <a:rPr lang="en-US" altLang="ja-JP" sz="4000" dirty="0" err="1" smtClean="0">
                <a:solidFill>
                  <a:prstClr val="black"/>
                </a:solidFill>
                <a:cs typeface="+mj-cs"/>
              </a:rPr>
              <a:t>obs</a:t>
            </a:r>
            <a:r>
              <a:rPr lang="en-US" altLang="ja-JP" sz="4000" dirty="0" smtClean="0">
                <a:solidFill>
                  <a:prstClr val="black"/>
                </a:solidFill>
                <a:cs typeface="+mj-cs"/>
              </a:rPr>
              <a:t> and MIROC family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2844" y="6488668"/>
            <a:ext cx="20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M Mori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00206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639763"/>
          </a:xfrm>
        </p:spPr>
        <p:txBody>
          <a:bodyPr/>
          <a:lstStyle/>
          <a:p>
            <a:pPr algn="ctr"/>
            <a:r>
              <a:rPr lang="en-US" altLang="ja-JP" sz="3200" dirty="0" smtClean="0"/>
              <a:t>ENSO in MIROC5</a:t>
            </a:r>
            <a:endParaRPr lang="en-US" altLang="ja-JP" sz="3200" dirty="0"/>
          </a:p>
        </p:txBody>
      </p:sp>
      <p:pic>
        <p:nvPicPr>
          <p:cNvPr id="32" name="図 2" descr="Guilyardi_al_BAMS08r2-fig5.tiff"/>
          <p:cNvPicPr>
            <a:picLocks noChangeAspect="1"/>
          </p:cNvPicPr>
          <p:nvPr/>
        </p:nvPicPr>
        <p:blipFill>
          <a:blip r:embed="rId2" cstate="print"/>
          <a:srcRect l="4372" r="7103" b="14336"/>
          <a:stretch>
            <a:fillRect/>
          </a:stretch>
        </p:blipFill>
        <p:spPr bwMode="auto">
          <a:xfrm>
            <a:off x="71406" y="1142983"/>
            <a:ext cx="5786478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テキスト ボックス 5"/>
          <p:cNvSpPr txBox="1">
            <a:spLocks noChangeArrowheads="1"/>
          </p:cNvSpPr>
          <p:nvPr/>
        </p:nvSpPr>
        <p:spPr bwMode="auto">
          <a:xfrm>
            <a:off x="831947" y="609881"/>
            <a:ext cx="77405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srgbClr val="FFFF00"/>
                </a:solidFill>
              </a:rPr>
              <a:t>Parameter affecting the efficiency of the entrainment, </a:t>
            </a:r>
            <a:r>
              <a:rPr lang="en-US" altLang="ja-JP" sz="2400" dirty="0" smtClean="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altLang="ja-JP" sz="2400" dirty="0" smtClean="0">
                <a:solidFill>
                  <a:srgbClr val="FFFF00"/>
                </a:solidFill>
              </a:rPr>
              <a:t>,</a:t>
            </a:r>
          </a:p>
        </p:txBody>
      </p:sp>
      <p:sp>
        <p:nvSpPr>
          <p:cNvPr id="35" name="テキスト ボックス 8"/>
          <p:cNvSpPr txBox="1">
            <a:spLocks noChangeArrowheads="1"/>
          </p:cNvSpPr>
          <p:nvPr/>
        </p:nvSpPr>
        <p:spPr bwMode="auto">
          <a:xfrm>
            <a:off x="434605" y="5863256"/>
            <a:ext cx="87808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C000"/>
                </a:solidFill>
              </a:rPr>
              <a:t>What is likely to happen: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C000"/>
                </a:solidFill>
              </a:rPr>
              <a:t>Large </a:t>
            </a:r>
            <a:r>
              <a:rPr lang="en-US" altLang="ja-JP" dirty="0" smtClean="0">
                <a:solidFill>
                  <a:srgbClr val="FFC000"/>
                </a:solidFill>
                <a:latin typeface="Symbol" pitchFamily="18" charset="2"/>
              </a:rPr>
              <a:t>l </a:t>
            </a:r>
            <a:r>
              <a:rPr lang="ja-JP" altLang="en-US" dirty="0" smtClean="0">
                <a:solidFill>
                  <a:srgbClr val="FFC000"/>
                </a:solidFill>
              </a:rPr>
              <a:t>→</a:t>
            </a:r>
            <a:r>
              <a:rPr lang="en-US" altLang="ja-JP" dirty="0" smtClean="0">
                <a:solidFill>
                  <a:srgbClr val="FFC000"/>
                </a:solidFill>
              </a:rPr>
              <a:t> deep cumulus suppressed </a:t>
            </a:r>
            <a:r>
              <a:rPr lang="ja-JP" altLang="en-US" dirty="0" smtClean="0">
                <a:solidFill>
                  <a:srgbClr val="FFC000"/>
                </a:solidFill>
              </a:rPr>
              <a:t>→</a:t>
            </a:r>
            <a:r>
              <a:rPr lang="en-US" altLang="ja-JP" dirty="0" smtClean="0">
                <a:solidFill>
                  <a:srgbClr val="FFC000"/>
                </a:solidFill>
              </a:rPr>
              <a:t> strong moisture contrast </a:t>
            </a:r>
            <a:r>
              <a:rPr lang="ja-JP" altLang="en-US" dirty="0" smtClean="0">
                <a:solidFill>
                  <a:srgbClr val="FFC000"/>
                </a:solidFill>
              </a:rPr>
              <a:t>→ </a:t>
            </a:r>
            <a:r>
              <a:rPr lang="en-US" altLang="ja-JP" dirty="0" smtClean="0">
                <a:solidFill>
                  <a:srgbClr val="FFC000"/>
                </a:solidFill>
              </a:rPr>
              <a:t>drying cold tongue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FFC000"/>
                </a:solidFill>
              </a:rPr>
              <a:t>→ </a:t>
            </a:r>
            <a:r>
              <a:rPr lang="en-US" altLang="ja-JP" dirty="0" err="1" smtClean="0">
                <a:solidFill>
                  <a:srgbClr val="FFC000"/>
                </a:solidFill>
              </a:rPr>
              <a:t>precip</a:t>
            </a:r>
            <a:r>
              <a:rPr lang="en-US" altLang="ja-JP" dirty="0" smtClean="0">
                <a:solidFill>
                  <a:srgbClr val="FFC000"/>
                </a:solidFill>
              </a:rPr>
              <a:t>. response to El Nino confined to the central Pacific </a:t>
            </a:r>
            <a:r>
              <a:rPr lang="ja-JP" altLang="en-US" dirty="0" smtClean="0">
                <a:solidFill>
                  <a:srgbClr val="FFC000"/>
                </a:solidFill>
              </a:rPr>
              <a:t>→ </a:t>
            </a:r>
            <a:r>
              <a:rPr lang="en-US" altLang="ja-JP" dirty="0" smtClean="0">
                <a:solidFill>
                  <a:srgbClr val="FFC000"/>
                </a:solidFill>
              </a:rPr>
              <a:t>weaker </a:t>
            </a:r>
            <a:r>
              <a:rPr lang="en-US" altLang="ja-JP" dirty="0" err="1" smtClean="0">
                <a:solidFill>
                  <a:srgbClr val="FFC000"/>
                </a:solidFill>
              </a:rPr>
              <a:t>Bjerknes</a:t>
            </a:r>
            <a:r>
              <a:rPr lang="en-US" altLang="ja-JP" dirty="0" smtClean="0">
                <a:solidFill>
                  <a:srgbClr val="FFC000"/>
                </a:solidFill>
              </a:rPr>
              <a:t> feedback</a:t>
            </a:r>
          </a:p>
        </p:txBody>
      </p:sp>
      <p:sp>
        <p:nvSpPr>
          <p:cNvPr id="36" name="テキスト ボックス 3"/>
          <p:cNvSpPr txBox="1">
            <a:spLocks noChangeArrowheads="1"/>
          </p:cNvSpPr>
          <p:nvPr/>
        </p:nvSpPr>
        <p:spPr bwMode="auto">
          <a:xfrm>
            <a:off x="4137795" y="5500701"/>
            <a:ext cx="1755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err="1" smtClean="0">
                <a:solidFill>
                  <a:prstClr val="black"/>
                </a:solidFill>
              </a:rPr>
              <a:t>Guilyardi</a:t>
            </a:r>
            <a:r>
              <a:rPr lang="en-US" altLang="ja-JP" sz="1400" dirty="0" smtClean="0">
                <a:solidFill>
                  <a:prstClr val="black"/>
                </a:solidFill>
              </a:rPr>
              <a:t> et al. (2009)</a:t>
            </a:r>
            <a:endParaRPr lang="ja-JP" altLang="en-US" sz="1400" dirty="0" smtClean="0">
              <a:solidFill>
                <a:prstClr val="black"/>
              </a:solidFill>
            </a:endParaRPr>
          </a:p>
        </p:txBody>
      </p:sp>
      <p:sp>
        <p:nvSpPr>
          <p:cNvPr id="37" name="二等辺三角形 36"/>
          <p:cNvSpPr/>
          <p:nvPr/>
        </p:nvSpPr>
        <p:spPr>
          <a:xfrm flipV="1">
            <a:off x="1506824" y="4143381"/>
            <a:ext cx="144000" cy="214312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821604" y="1214421"/>
            <a:ext cx="7322396" cy="4000502"/>
            <a:chOff x="1821604" y="1214421"/>
            <a:chExt cx="7322396" cy="4000502"/>
          </a:xfrm>
        </p:grpSpPr>
        <p:pic>
          <p:nvPicPr>
            <p:cNvPr id="33" name="図 2" descr="nino3.spec.withHadI.t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6969" y="1428736"/>
              <a:ext cx="3227031" cy="3786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二等辺三角形 37"/>
            <p:cNvSpPr/>
            <p:nvPr/>
          </p:nvSpPr>
          <p:spPr>
            <a:xfrm flipV="1">
              <a:off x="2231858" y="3686852"/>
              <a:ext cx="144000" cy="214313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二等辺三角形 38"/>
            <p:cNvSpPr/>
            <p:nvPr/>
          </p:nvSpPr>
          <p:spPr>
            <a:xfrm flipV="1">
              <a:off x="4449846" y="3214686"/>
              <a:ext cx="144000" cy="214313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二等辺三角形 39"/>
            <p:cNvSpPr/>
            <p:nvPr/>
          </p:nvSpPr>
          <p:spPr>
            <a:xfrm flipV="1">
              <a:off x="5479456" y="1571611"/>
              <a:ext cx="144000" cy="214313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テキスト ボックス 19"/>
            <p:cNvSpPr txBox="1">
              <a:spLocks noChangeArrowheads="1"/>
            </p:cNvSpPr>
            <p:nvPr/>
          </p:nvSpPr>
          <p:spPr bwMode="auto">
            <a:xfrm>
              <a:off x="1821604" y="3130550"/>
              <a:ext cx="8445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Symbol" pitchFamily="18" charset="2"/>
                </a:rPr>
                <a:t>l</a:t>
              </a:r>
              <a:r>
                <a:rPr lang="en-US" altLang="ja-JP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=0.55</a:t>
              </a:r>
              <a:endParaRPr lang="ja-JP" alt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テキスト ボックス 20"/>
            <p:cNvSpPr txBox="1">
              <a:spLocks noChangeArrowheads="1"/>
            </p:cNvSpPr>
            <p:nvPr/>
          </p:nvSpPr>
          <p:spPr bwMode="auto">
            <a:xfrm>
              <a:off x="5093470" y="1214421"/>
              <a:ext cx="7286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Symbol" pitchFamily="18" charset="2"/>
                </a:rPr>
                <a:t>l</a:t>
              </a:r>
              <a:r>
                <a:rPr lang="en-US" altLang="ja-JP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=0.5</a:t>
              </a:r>
              <a:endParaRPr lang="ja-JP" alt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テキスト ボックス 21"/>
            <p:cNvSpPr txBox="1">
              <a:spLocks noChangeArrowheads="1"/>
            </p:cNvSpPr>
            <p:nvPr/>
          </p:nvSpPr>
          <p:spPr bwMode="auto">
            <a:xfrm>
              <a:off x="3821868" y="2916235"/>
              <a:ext cx="9604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Symbol" pitchFamily="18" charset="2"/>
                </a:rPr>
                <a:t>l</a:t>
              </a:r>
              <a:r>
                <a:rPr lang="en-US" altLang="ja-JP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=0.525</a:t>
              </a:r>
              <a:endParaRPr lang="ja-JP" alt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テキスト ボックス 22"/>
          <p:cNvSpPr txBox="1">
            <a:spLocks noChangeArrowheads="1"/>
          </p:cNvSpPr>
          <p:nvPr/>
        </p:nvSpPr>
        <p:spPr bwMode="auto">
          <a:xfrm>
            <a:off x="750034" y="3773491"/>
            <a:ext cx="123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MIROC3.2</a:t>
            </a:r>
            <a:endParaRPr lang="ja-JP" alt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002060"/>
            </a:gs>
            <a:gs pos="100000">
              <a:srgbClr val="575CC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031"/>
            <a:ext cx="8229600" cy="639763"/>
          </a:xfrm>
        </p:spPr>
        <p:txBody>
          <a:bodyPr/>
          <a:lstStyle/>
          <a:p>
            <a:pPr algn="ctr"/>
            <a:r>
              <a:rPr lang="en-US" altLang="ja-JP" sz="3200" dirty="0" smtClean="0"/>
              <a:t>Convective control of ENSO?</a:t>
            </a:r>
            <a:endParaRPr lang="en-US" altLang="ja-JP" sz="3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7158" y="857232"/>
            <a:ext cx="657229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FFFF00"/>
                </a:solidFill>
              </a:rPr>
              <a:t>Most of the recent studies point out the role of cumulus parameterization in ENSO simulations</a:t>
            </a:r>
            <a:endParaRPr lang="en-US" altLang="ja-JP" sz="2400" kern="0" dirty="0">
              <a:solidFill>
                <a:srgbClr val="FFFF00"/>
              </a:solidFill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938186" y="1574791"/>
            <a:ext cx="7848656" cy="213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CCSM3 : Cumulus convection (Neale et al. 2008)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GFDL CM2: Cumulus convection (Wittenberg et al. 2006)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IPSL: Cumulus convection (</a:t>
            </a:r>
            <a:r>
              <a:rPr lang="en-US" altLang="ja-JP" sz="2400" kern="0" dirty="0" err="1" smtClean="0">
                <a:solidFill>
                  <a:srgbClr val="E9E5DC"/>
                </a:solidFill>
              </a:rPr>
              <a:t>Guilyardi</a:t>
            </a:r>
            <a:r>
              <a:rPr lang="en-US" altLang="ja-JP" sz="2400" kern="0" dirty="0" smtClean="0">
                <a:solidFill>
                  <a:srgbClr val="E9E5DC"/>
                </a:solidFill>
              </a:rPr>
              <a:t> et al. 2009)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SNU: Cumulus convection (Kim et al. 2008)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kern="0" dirty="0" smtClean="0">
                <a:solidFill>
                  <a:srgbClr val="E9E5DC"/>
                </a:solidFill>
              </a:rPr>
              <a:t>HadCM3: Low cloud (</a:t>
            </a:r>
            <a:r>
              <a:rPr lang="en-US" altLang="ja-JP" sz="2400" kern="0" dirty="0" err="1" smtClean="0">
                <a:solidFill>
                  <a:srgbClr val="E9E5DC"/>
                </a:solidFill>
              </a:rPr>
              <a:t>Toniazzo</a:t>
            </a:r>
            <a:r>
              <a:rPr lang="en-US" altLang="ja-JP" sz="2400" kern="0" dirty="0" smtClean="0">
                <a:solidFill>
                  <a:srgbClr val="E9E5DC"/>
                </a:solidFill>
              </a:rPr>
              <a:t> et al. 2008)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388318" y="4059800"/>
            <a:ext cx="78053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kern="0" dirty="0" smtClean="0">
                <a:solidFill>
                  <a:srgbClr val="FFFF00"/>
                </a:solidFill>
              </a:rPr>
              <a:t>What is meaningful with MIROC5?</a:t>
            </a:r>
          </a:p>
          <a:p>
            <a:r>
              <a:rPr lang="ja-JP" altLang="en-US" sz="2400" kern="0" dirty="0" smtClean="0">
                <a:solidFill>
                  <a:srgbClr val="FFFF00"/>
                </a:solidFill>
              </a:rPr>
              <a:t>  </a:t>
            </a:r>
            <a:r>
              <a:rPr lang="ja-JP" altLang="en-US" sz="2400" kern="0" dirty="0" err="1" smtClean="0">
                <a:solidFill>
                  <a:srgbClr val="FFFF00"/>
                </a:solidFill>
              </a:rPr>
              <a:t>ー</a:t>
            </a:r>
            <a:r>
              <a:rPr lang="ja-JP" altLang="en-US" sz="2400" kern="0" dirty="0" smtClean="0">
                <a:solidFill>
                  <a:srgbClr val="FFFF00"/>
                </a:solidFill>
              </a:rPr>
              <a:t> </a:t>
            </a:r>
            <a:r>
              <a:rPr lang="en-US" altLang="ja-JP" sz="2400" kern="0" dirty="0" smtClean="0">
                <a:solidFill>
                  <a:srgbClr val="FFFF00"/>
                </a:solidFill>
              </a:rPr>
              <a:t>ENSO controlled by a single parameter (1D phase space)</a:t>
            </a:r>
          </a:p>
          <a:p>
            <a:r>
              <a:rPr lang="ja-JP" altLang="en-US" sz="2400" kern="0" dirty="0" smtClean="0">
                <a:solidFill>
                  <a:srgbClr val="FFFF00"/>
                </a:solidFill>
              </a:rPr>
              <a:t>  </a:t>
            </a:r>
            <a:r>
              <a:rPr lang="ja-JP" altLang="en-US" sz="2400" kern="0" dirty="0" err="1" smtClean="0">
                <a:solidFill>
                  <a:srgbClr val="FFFF00"/>
                </a:solidFill>
              </a:rPr>
              <a:t>ー</a:t>
            </a:r>
            <a:r>
              <a:rPr lang="ja-JP" altLang="en-US" sz="2400" kern="0" dirty="0" smtClean="0">
                <a:solidFill>
                  <a:srgbClr val="FFFF00"/>
                </a:solidFill>
              </a:rPr>
              <a:t> </a:t>
            </a:r>
            <a:r>
              <a:rPr lang="en-US" altLang="ja-JP" sz="2400" kern="0" dirty="0" smtClean="0">
                <a:solidFill>
                  <a:srgbClr val="FFFF00"/>
                </a:solidFill>
              </a:rPr>
              <a:t>mean state changes little</a:t>
            </a:r>
            <a:r>
              <a:rPr lang="ja-JP" altLang="en-US" sz="2400" kern="0" dirty="0" smtClean="0">
                <a:solidFill>
                  <a:srgbClr val="FFFF00"/>
                </a:solidFill>
              </a:rPr>
              <a:t> 　</a:t>
            </a:r>
            <a:endParaRPr lang="en-US" altLang="ja-JP" sz="2400" kern="0" dirty="0" smtClean="0">
              <a:solidFill>
                <a:srgbClr val="FFFF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88318" y="5455523"/>
            <a:ext cx="88985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kern="0" dirty="0" smtClean="0">
                <a:solidFill>
                  <a:srgbClr val="FFFF00"/>
                </a:solidFill>
              </a:rPr>
              <a:t>Generality ?</a:t>
            </a:r>
          </a:p>
          <a:p>
            <a:r>
              <a:rPr lang="ja-JP" altLang="en-US" sz="2400" kern="0" dirty="0" smtClean="0">
                <a:solidFill>
                  <a:srgbClr val="FFFF00"/>
                </a:solidFill>
              </a:rPr>
              <a:t>  </a:t>
            </a:r>
            <a:r>
              <a:rPr lang="ja-JP" altLang="en-US" sz="2400" kern="0" dirty="0" err="1" smtClean="0">
                <a:solidFill>
                  <a:srgbClr val="FFFF00"/>
                </a:solidFill>
              </a:rPr>
              <a:t>ー</a:t>
            </a:r>
            <a:r>
              <a:rPr lang="ja-JP" altLang="en-US" sz="2400" kern="0" dirty="0" smtClean="0">
                <a:solidFill>
                  <a:srgbClr val="FFFF00"/>
                </a:solidFill>
              </a:rPr>
              <a:t> </a:t>
            </a:r>
            <a:r>
              <a:rPr lang="en-US" altLang="ja-JP" sz="2400" kern="0" dirty="0" smtClean="0">
                <a:solidFill>
                  <a:srgbClr val="FFFF00"/>
                </a:solidFill>
              </a:rPr>
              <a:t>diff model has diff bias, so the mechanisms will depend on model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標準デザイン">
  <a:themeElements>
    <a:clrScheme name="3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標準デザイン">
  <a:themeElements>
    <a:clrScheme name="標準デザイン 8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</TotalTime>
  <Words>1482</Words>
  <Application>Microsoft Office PowerPoint</Application>
  <PresentationFormat>画面に合わせる (4:3)</PresentationFormat>
  <Paragraphs>412</Paragraphs>
  <Slides>30</Slides>
  <Notes>12</Notes>
  <HiddenSlides>0</HiddenSlides>
  <MMClips>0</MMClips>
  <ScaleCrop>false</ScaleCrop>
  <HeadingPairs>
    <vt:vector size="6" baseType="variant">
      <vt:variant>
        <vt:lpstr>テーマ</vt:lpstr>
      </vt:variant>
      <vt:variant>
        <vt:i4>18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50" baseType="lpstr">
      <vt:lpstr>Office テーマ</vt:lpstr>
      <vt:lpstr>Introduction to Microsoft® Office PowerPoint® 2007</vt:lpstr>
      <vt:lpstr>1_Office テーマ</vt:lpstr>
      <vt:lpstr>1_Introduction to Microsoft® Office PowerPoint® 2007</vt:lpstr>
      <vt:lpstr>2_Introduction to Microsoft® Office PowerPoint® 2007</vt:lpstr>
      <vt:lpstr>Deluxe</vt:lpstr>
      <vt:lpstr>3_Introduction to Microsoft® Office PowerPoint® 2007</vt:lpstr>
      <vt:lpstr>4_Introduction to Microsoft® Office PowerPoint® 2007</vt:lpstr>
      <vt:lpstr>1_標準デザイン</vt:lpstr>
      <vt:lpstr>5_Introduction to Microsoft® Office PowerPoint® 2007</vt:lpstr>
      <vt:lpstr>3_標準デザイン</vt:lpstr>
      <vt:lpstr>2_標準デザイン</vt:lpstr>
      <vt:lpstr>6_Introduction to Microsoft® Office PowerPoint® 2007</vt:lpstr>
      <vt:lpstr>7_Introduction to Microsoft® Office PowerPoint® 2007</vt:lpstr>
      <vt:lpstr>8_Introduction to Microsoft® Office PowerPoint® 2007</vt:lpstr>
      <vt:lpstr>9_Introduction to Microsoft® Office PowerPoint® 2007</vt:lpstr>
      <vt:lpstr>10_Introduction to Microsoft® Office PowerPoint® 2007</vt:lpstr>
      <vt:lpstr>11_Introduction to Microsoft® Office PowerPoint® 2007</vt:lpstr>
      <vt:lpstr>Photo Editor 写真</vt:lpstr>
      <vt:lpstr>Equation</vt:lpstr>
      <vt:lpstr>スライド 1</vt:lpstr>
      <vt:lpstr>Not quite encouraging …..</vt:lpstr>
      <vt:lpstr>Two tasks of CMIP5</vt:lpstr>
      <vt:lpstr>Improvements in MIROC5</vt:lpstr>
      <vt:lpstr>CTL climatology</vt:lpstr>
      <vt:lpstr>SST bias</vt:lpstr>
      <vt:lpstr>スライド 7</vt:lpstr>
      <vt:lpstr>ENSO in MIROC5</vt:lpstr>
      <vt:lpstr>Convective control of ENSO?</vt:lpstr>
      <vt:lpstr>Equilibrium climate sensitivity</vt:lpstr>
      <vt:lpstr>スライド 11</vt:lpstr>
      <vt:lpstr>backup</vt:lpstr>
      <vt:lpstr>、というわけで</vt:lpstr>
      <vt:lpstr>スライド 14</vt:lpstr>
      <vt:lpstr>温暖化予測の不確定性</vt:lpstr>
      <vt:lpstr>CTL climatology (zonal mean bias)</vt:lpstr>
      <vt:lpstr>ENSO in MIROC5</vt:lpstr>
      <vt:lpstr>PDO</vt:lpstr>
      <vt:lpstr>PDO</vt:lpstr>
      <vt:lpstr>北半球海氷（密接度 AI Sep.）</vt:lpstr>
      <vt:lpstr>北半球海氷（厚さ AI×HI Sep.）</vt:lpstr>
      <vt:lpstr>スライド 22</vt:lpstr>
      <vt:lpstr>スライド 23</vt:lpstr>
      <vt:lpstr>Climate sensitivity</vt:lpstr>
      <vt:lpstr>水惑星</vt:lpstr>
      <vt:lpstr>Aquaplanet exp.</vt:lpstr>
      <vt:lpstr>Aquaplanet exp.</vt:lpstr>
      <vt:lpstr>、というわけで</vt:lpstr>
      <vt:lpstr>スライド 29</vt:lpstr>
      <vt:lpstr>スライド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水惑星</dc:title>
  <dc:creator>M Watanabe</dc:creator>
  <cp:lastModifiedBy>M Watanabe</cp:lastModifiedBy>
  <cp:revision>133</cp:revision>
  <dcterms:created xsi:type="dcterms:W3CDTF">2009-11-12T13:13:08Z</dcterms:created>
  <dcterms:modified xsi:type="dcterms:W3CDTF">2010-02-01T02:26:02Z</dcterms:modified>
</cp:coreProperties>
</file>