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49" r:id="rId2"/>
    <p:sldMasterId id="2147483731" r:id="rId3"/>
    <p:sldMasterId id="2147483743" r:id="rId4"/>
    <p:sldMasterId id="2147483753" r:id="rId5"/>
    <p:sldMasterId id="2147483763" r:id="rId6"/>
    <p:sldMasterId id="2147483773" r:id="rId7"/>
    <p:sldMasterId id="2147483783" r:id="rId8"/>
    <p:sldMasterId id="2147483810" r:id="rId9"/>
    <p:sldMasterId id="2147483822" r:id="rId10"/>
    <p:sldMasterId id="2147483835" r:id="rId11"/>
    <p:sldMasterId id="2147483848" r:id="rId12"/>
  </p:sldMasterIdLst>
  <p:notesMasterIdLst>
    <p:notesMasterId r:id="rId43"/>
  </p:notesMasterIdLst>
  <p:sldIdLst>
    <p:sldId id="362" r:id="rId13"/>
    <p:sldId id="363" r:id="rId14"/>
    <p:sldId id="256" r:id="rId15"/>
    <p:sldId id="371" r:id="rId16"/>
    <p:sldId id="372" r:id="rId17"/>
    <p:sldId id="373" r:id="rId18"/>
    <p:sldId id="271" r:id="rId19"/>
    <p:sldId id="274" r:id="rId20"/>
    <p:sldId id="281" r:id="rId21"/>
    <p:sldId id="364" r:id="rId22"/>
    <p:sldId id="380" r:id="rId23"/>
    <p:sldId id="257" r:id="rId24"/>
    <p:sldId id="317" r:id="rId25"/>
    <p:sldId id="275" r:id="rId26"/>
    <p:sldId id="349" r:id="rId27"/>
    <p:sldId id="336" r:id="rId28"/>
    <p:sldId id="348" r:id="rId29"/>
    <p:sldId id="360" r:id="rId30"/>
    <p:sldId id="361" r:id="rId31"/>
    <p:sldId id="337" r:id="rId32"/>
    <p:sldId id="378" r:id="rId33"/>
    <p:sldId id="323" r:id="rId34"/>
    <p:sldId id="379" r:id="rId35"/>
    <p:sldId id="352" r:id="rId36"/>
    <p:sldId id="350" r:id="rId37"/>
    <p:sldId id="339" r:id="rId38"/>
    <p:sldId id="374" r:id="rId39"/>
    <p:sldId id="381" r:id="rId40"/>
    <p:sldId id="355" r:id="rId41"/>
    <p:sldId id="384" r:id="rId42"/>
  </p:sldIdLst>
  <p:sldSz cx="9144000" cy="6858000" type="screen4x3"/>
  <p:notesSz cx="6805613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3300"/>
    <a:srgbClr val="7E6000"/>
    <a:srgbClr val="006600"/>
    <a:srgbClr val="CCFF99"/>
    <a:srgbClr val="CCFFCC"/>
    <a:srgbClr val="FFFFCC"/>
    <a:srgbClr val="FFCCFF"/>
    <a:srgbClr val="0099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485" autoAdjust="0"/>
    <p:restoredTop sz="94863" autoAdjust="0"/>
  </p:normalViewPr>
  <p:slideViewPr>
    <p:cSldViewPr>
      <p:cViewPr varScale="1">
        <p:scale>
          <a:sx n="65" d="100"/>
          <a:sy n="65" d="100"/>
        </p:scale>
        <p:origin x="-9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12F379C6-D783-4E76-9AE8-4BD1D422CDF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F379C6-D783-4E76-9AE8-4BD1D422CDF1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D77045-401A-4D5E-BFE3-54C21A8A6634}" type="slidenum">
              <a:rPr kumimoji="1" lang="en-US" altLang="ja-JP" sz="1200" kern="120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kumimoji="1" lang="ja-JP" altLang="en-US" sz="1200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D77045-401A-4D5E-BFE3-54C21A8A6634}" type="slidenum">
              <a:rPr kumimoji="1" lang="en-US" altLang="ja-JP" sz="1200" b="1" kern="120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kumimoji="1" lang="ja-JP" altLang="en-US" sz="1200" b="1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F379C6-D783-4E76-9AE8-4BD1D422CDF1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D77045-401A-4D5E-BFE3-54C21A8A6634}" type="slidenum">
              <a:rPr kumimoji="1" lang="en-US" altLang="ja-JP" sz="1200" kern="120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kumimoji="1" lang="ja-JP" altLang="en-US" sz="1200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D77045-401A-4D5E-BFE3-54C21A8A6634}" type="slidenum">
              <a:rPr kumimoji="1" lang="en-US" altLang="ja-JP" sz="1200" kern="120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kumimoji="1" lang="ja-JP" altLang="en-US" sz="1200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FD909-956C-4A49-835D-D2FD2B3B0F92}" type="slidenum">
              <a:rPr lang="en-US" altLang="ja-JP" smtClean="0">
                <a:latin typeface="Arial" pitchFamily="34" charset="0"/>
              </a:rPr>
              <a:pPr/>
              <a:t>26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21225"/>
            <a:ext cx="4992687" cy="4471988"/>
          </a:xfrm>
          <a:noFill/>
          <a:ln/>
        </p:spPr>
        <p:txBody>
          <a:bodyPr/>
          <a:lstStyle/>
          <a:p>
            <a:pPr eaLnBrk="0" hangingPunct="0"/>
            <a:r>
              <a:rPr lang="ja-JP" altLang="en-US" sz="1200" dirty="0" smtClean="0">
                <a:solidFill>
                  <a:srgbClr val="C00000"/>
                </a:solidFill>
                <a:latin typeface="Times New Roman" pitchFamily="18" charset="0"/>
              </a:rPr>
              <a:t>世界</a:t>
            </a:r>
            <a:r>
              <a:rPr lang="en-US" altLang="ja-JP" sz="1200" dirty="0" smtClean="0">
                <a:solidFill>
                  <a:srgbClr val="C00000"/>
                </a:solidFill>
                <a:latin typeface="Times New Roman" pitchFamily="18" charset="0"/>
              </a:rPr>
              <a:t>150</a:t>
            </a:r>
            <a:r>
              <a:rPr lang="ja-JP" altLang="en-US" sz="1200" dirty="0" smtClean="0">
                <a:solidFill>
                  <a:srgbClr val="C00000"/>
                </a:solidFill>
                <a:latin typeface="Times New Roman" pitchFamily="18" charset="0"/>
              </a:rPr>
              <a:t>カ国以上</a:t>
            </a:r>
            <a:r>
              <a:rPr lang="en-US" altLang="ja-JP" sz="1200" dirty="0" smtClean="0">
                <a:solidFill>
                  <a:srgbClr val="C00000"/>
                </a:solidFill>
                <a:latin typeface="Times New Roman" pitchFamily="18" charset="0"/>
              </a:rPr>
              <a:t>(&gt;9</a:t>
            </a:r>
            <a:r>
              <a:rPr lang="ja-JP" altLang="en-US" sz="1200" dirty="0" smtClean="0">
                <a:solidFill>
                  <a:srgbClr val="C00000"/>
                </a:solidFill>
                <a:latin typeface="Times New Roman" pitchFamily="18" charset="0"/>
              </a:rPr>
              <a:t>万</a:t>
            </a:r>
            <a:r>
              <a:rPr lang="en-US" altLang="ja-JP" sz="1200" dirty="0" smtClean="0">
                <a:solidFill>
                  <a:srgbClr val="C00000"/>
                </a:solidFill>
                <a:latin typeface="Times New Roman" pitchFamily="18" charset="0"/>
              </a:rPr>
              <a:t>5</a:t>
            </a:r>
            <a:r>
              <a:rPr lang="ja-JP" altLang="en-US" sz="1200" dirty="0" smtClean="0">
                <a:solidFill>
                  <a:srgbClr val="C00000"/>
                </a:solidFill>
                <a:latin typeface="Times New Roman" pitchFamily="18" charset="0"/>
              </a:rPr>
              <a:t>千人</a:t>
            </a:r>
            <a:r>
              <a:rPr lang="en-US" altLang="ja-JP" sz="1200" dirty="0" smtClean="0">
                <a:solidFill>
                  <a:srgbClr val="C00000"/>
                </a:solidFill>
                <a:latin typeface="Times New Roman" pitchFamily="18" charset="0"/>
              </a:rPr>
              <a:t>)</a:t>
            </a:r>
            <a:r>
              <a:rPr lang="ja-JP" altLang="en-US" sz="1200" dirty="0" smtClean="0">
                <a:solidFill>
                  <a:srgbClr val="C00000"/>
                </a:solidFill>
                <a:latin typeface="Times New Roman" pitchFamily="18" charset="0"/>
              </a:rPr>
              <a:t>の</a:t>
            </a:r>
            <a:r>
              <a:rPr lang="en-US" altLang="ja-JP" sz="1200" dirty="0" smtClean="0">
                <a:solidFill>
                  <a:srgbClr val="C00000"/>
                </a:solidFill>
                <a:latin typeface="Times New Roman" pitchFamily="18" charset="0"/>
              </a:rPr>
              <a:t>PC</a:t>
            </a:r>
            <a:r>
              <a:rPr lang="ja-JP" altLang="en-US" sz="1200" dirty="0" smtClean="0">
                <a:solidFill>
                  <a:srgbClr val="C00000"/>
                </a:solidFill>
                <a:latin typeface="Times New Roman" pitchFamily="18" charset="0"/>
              </a:rPr>
              <a:t>を使って行なった</a:t>
            </a:r>
            <a:r>
              <a:rPr lang="en-US" altLang="ja-JP" sz="1200" dirty="0" smtClean="0">
                <a:solidFill>
                  <a:srgbClr val="C00000"/>
                </a:solidFill>
                <a:latin typeface="Times New Roman" pitchFamily="18" charset="0"/>
              </a:rPr>
              <a:t>2578</a:t>
            </a:r>
            <a:r>
              <a:rPr lang="ja-JP" altLang="en-US" sz="1200" dirty="0" smtClean="0">
                <a:solidFill>
                  <a:srgbClr val="C00000"/>
                </a:solidFill>
                <a:latin typeface="Times New Roman" pitchFamily="18" charset="0"/>
              </a:rPr>
              <a:t>回の気候シミュレ</a:t>
            </a:r>
          </a:p>
          <a:p>
            <a:pPr eaLnBrk="0" hangingPunct="0"/>
            <a:r>
              <a:rPr lang="ja-JP" altLang="en-US" sz="1200" dirty="0" err="1" smtClean="0">
                <a:solidFill>
                  <a:srgbClr val="C00000"/>
                </a:solidFill>
                <a:latin typeface="Times New Roman" pitchFamily="18" charset="0"/>
              </a:rPr>
              <a:t>ー</a:t>
            </a:r>
            <a:r>
              <a:rPr lang="ja-JP" altLang="en-US" sz="1200" dirty="0" smtClean="0">
                <a:solidFill>
                  <a:srgbClr val="C00000"/>
                </a:solidFill>
                <a:latin typeface="Times New Roman" pitchFamily="18" charset="0"/>
              </a:rPr>
              <a:t>ション結果（地表気温の変化）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D77045-401A-4D5E-BFE3-54C21A8A6634}" type="slidenum">
              <a:rPr kumimoji="1" lang="en-US" altLang="ja-JP" sz="1200" b="1" kern="120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kumimoji="1" lang="ja-JP" altLang="en-US" sz="1200" b="1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D77045-401A-4D5E-BFE3-54C21A8A6634}" type="slidenum">
              <a:rPr kumimoji="1" lang="en-US" altLang="ja-JP" sz="1200" kern="120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kumimoji="1" lang="ja-JP" altLang="en-US" sz="1200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BA2E6-8867-4829-8F1C-5ADE84A0267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08F2E-A76E-4C16-9472-85A4FEB9CE6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B7640F-006A-46B4-ACF4-8CEF2EF5D100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CE2677C-0154-42E0-88BA-2FFD1400821B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496216-F63C-47AE-9AA2-B4A776562971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0F08F2E-A76E-4C16-9472-85A4FEB9CE6C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44450"/>
            <a:ext cx="2057400" cy="60817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44450"/>
            <a:ext cx="6019800" cy="60817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D3B541-4947-4AD0-BB08-90F0A2E7E6F4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44450"/>
            <a:ext cx="8229600" cy="56197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E792367-5509-4255-8646-DDFFDF6B6850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4BA2E6-8867-4829-8F1C-5ADE84A0267D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794E974-D39D-4332-8EFD-2CFABD5E4F78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3272B8-CB3C-4356-B42C-85AE597E06FC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1F1848-C90F-43D3-A355-172919BAA233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44450"/>
            <a:ext cx="2057400" cy="60817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44450"/>
            <a:ext cx="6019800" cy="60817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3B541-4947-4AD0-BB08-90F0A2E7E6F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205490-8265-4FDE-9078-02AEEE313D5C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C60060D-651A-4117-B407-978158297CC3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B7640F-006A-46B4-ACF4-8CEF2EF5D100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CE2677C-0154-42E0-88BA-2FFD1400821B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496216-F63C-47AE-9AA2-B4A776562971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0F08F2E-A76E-4C16-9472-85A4FEB9CE6C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44450"/>
            <a:ext cx="2057400" cy="60817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44450"/>
            <a:ext cx="6019800" cy="60817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D3B541-4947-4AD0-BB08-90F0A2E7E6F4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44450"/>
            <a:ext cx="8229600" cy="56197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E792367-5509-4255-8646-DDFFDF6B6850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4BA2E6-8867-4829-8F1C-5ADE84A0267D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794E974-D39D-4332-8EFD-2CFABD5E4F78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44450"/>
            <a:ext cx="8229600" cy="56197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92367-5509-4255-8646-DDFFDF6B685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3272B8-CB3C-4356-B42C-85AE597E06FC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1F1848-C90F-43D3-A355-172919BAA233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205490-8265-4FDE-9078-02AEEE313D5C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C60060D-651A-4117-B407-978158297CC3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B7640F-006A-46B4-ACF4-8CEF2EF5D100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CE2677C-0154-42E0-88BA-2FFD1400821B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496216-F63C-47AE-9AA2-B4A776562971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0F08F2E-A76E-4C16-9472-85A4FEB9CE6C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44450"/>
            <a:ext cx="2057400" cy="60817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44450"/>
            <a:ext cx="6019800" cy="60817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D3B541-4947-4AD0-BB08-90F0A2E7E6F4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44450"/>
            <a:ext cx="8229600" cy="56197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E792367-5509-4255-8646-DDFFDF6B6850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B9131-655A-4054-B180-324E7445235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BC559-D17F-4FD5-84C2-3CD48942580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2CDAA-16A4-4782-8B8A-16D65C38A8A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CF5BF-8C76-467C-AC48-ED6D9146A75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1C832-C0FD-4B35-8825-C6965DC38E0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6AE8C-4115-49FD-B8AF-3AEA745725C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84AF8-EDCD-4991-B428-0ECC3DE1475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4E974-D39D-4332-8EFD-2CFABD5E4F7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DF2CF-226E-4A4C-94D0-ABF80CA051A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84B1C-1474-45F8-97CC-EA9C7234067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2AFAE-3954-4258-B004-AC3B1D5E123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38925" y="260350"/>
            <a:ext cx="2058988" cy="58658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29325" cy="58658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887DB-F603-480B-B953-AD74C01DD7A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/>
            <a:fld id="{03E502E3-5E58-4AD8-9F26-377F8B9472C7}" type="datetimeFigureOut">
              <a:rPr kumimoji="1" lang="ja-JP" altLang="en-US" sz="11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2009/8/4</a:t>
            </a:fld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/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/>
            <a:fld id="{35F719F0-6020-4D8C-BFB8-E3BC3D8A8383}" type="slidenum">
              <a:rPr kumimoji="1" lang="ja-JP" altLang="en-US" sz="12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&lt;#&gt;</a:t>
            </a:fld>
            <a:endParaRPr kumimoji="1" lang="ja-JP" altLang="en-US" sz="12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56" name="正方形/長方形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/>
            <a:fld id="{03E502E3-5E58-4AD8-9F26-377F8B9472C7}" type="datetimeFigureOut">
              <a:rPr kumimoji="1" lang="ja-JP" altLang="en-US" sz="11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2009/8/4</a:t>
            </a:fld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/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/>
            <a:fld id="{35F719F0-6020-4D8C-BFB8-E3BC3D8A8383}" type="slidenum">
              <a:rPr kumimoji="1" lang="ja-JP" altLang="en-US" sz="12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&lt;#&gt;</a:t>
            </a:fld>
            <a:endParaRPr kumimoji="1" lang="ja-JP" altLang="en-US" sz="12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リーフォーム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5" name="フリーフォーム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3" name="フリーフォーム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6" name="フリーフォーム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フリーフォーム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8" name="フリーフォーム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9" name="フリーフォーム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0" name="フリーフォーム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1" name="フリーフォーム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フリーフォーム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3" name="フリーフォーム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4" name="フリーフォーム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5" name="フリーフォーム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6" name="フリーフォーム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7" name="フリーフォーム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/>
            <a:fld id="{03E502E3-5E58-4AD8-9F26-377F8B9472C7}" type="datetimeFigureOut">
              <a:rPr kumimoji="1" lang="ja-JP" altLang="en-US" sz="11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2009/8/4</a:t>
            </a:fld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/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/>
            <a:fld id="{35F719F0-6020-4D8C-BFB8-E3BC3D8A8383}" type="slidenum">
              <a:rPr kumimoji="1" lang="ja-JP" altLang="en-US" sz="12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&lt;#&gt;</a:t>
            </a:fld>
            <a:endParaRPr kumimoji="1" lang="ja-JP" altLang="en-US" sz="12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/>
            <a:fld id="{03E502E3-5E58-4AD8-9F26-377F8B9472C7}" type="datetimeFigureOut">
              <a:rPr kumimoji="1" lang="ja-JP" altLang="en-US" sz="11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2009/8/4</a:t>
            </a:fld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/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/>
            <a:fld id="{35F719F0-6020-4D8C-BFB8-E3BC3D8A8383}" type="slidenum">
              <a:rPr kumimoji="1" lang="ja-JP" altLang="en-US" sz="12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&lt;#&gt;</a:t>
            </a:fld>
            <a:endParaRPr kumimoji="1" lang="ja-JP" altLang="en-US" sz="12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/>
            <a:fld id="{03E502E3-5E58-4AD8-9F26-377F8B9472C7}" type="datetimeFigureOut">
              <a:rPr kumimoji="1" lang="ja-JP" altLang="en-US" sz="11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2009/8/4</a:t>
            </a:fld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/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/>
            <a:fld id="{35F719F0-6020-4D8C-BFB8-E3BC3D8A8383}" type="slidenum">
              <a:rPr kumimoji="1" lang="ja-JP" altLang="en-US" sz="12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&lt;#&gt;</a:t>
            </a:fld>
            <a:endParaRPr kumimoji="1" lang="ja-JP" altLang="en-US" sz="12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正方形/長方形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9" name="正方形/長方形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/>
            <a:fld id="{03E502E3-5E58-4AD8-9F26-377F8B9472C7}" type="datetimeFigureOut">
              <a:rPr kumimoji="1" lang="ja-JP" altLang="en-US" sz="11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2009/8/4</a:t>
            </a:fld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/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/>
            <a:fld id="{35F719F0-6020-4D8C-BFB8-E3BC3D8A8383}" type="slidenum">
              <a:rPr kumimoji="1" lang="ja-JP" altLang="en-US" sz="12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&lt;#&gt;</a:t>
            </a:fld>
            <a:endParaRPr kumimoji="1" lang="ja-JP" altLang="en-US" sz="12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272B8-CB3C-4356-B42C-85AE597E06F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/>
            <a:fld id="{03E502E3-5E58-4AD8-9F26-377F8B9472C7}" type="datetimeFigureOut">
              <a:rPr kumimoji="1" lang="ja-JP" altLang="en-US" sz="11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2009/8/4</a:t>
            </a:fld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/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/>
            <a:fld id="{35F719F0-6020-4D8C-BFB8-E3BC3D8A8383}" type="slidenum">
              <a:rPr kumimoji="1" lang="ja-JP" altLang="en-US" sz="12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&lt;#&gt;</a:t>
            </a:fld>
            <a:endParaRPr kumimoji="1" lang="ja-JP" altLang="en-US" sz="12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/>
            <a:fld id="{03E502E3-5E58-4AD8-9F26-377F8B9472C7}" type="datetimeFigureOut">
              <a:rPr kumimoji="1" lang="ja-JP" altLang="en-US" sz="11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2009/8/4</a:t>
            </a:fld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/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/>
            <a:fld id="{35F719F0-6020-4D8C-BFB8-E3BC3D8A8383}" type="slidenum">
              <a:rPr kumimoji="1" lang="ja-JP" altLang="en-US" sz="12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&lt;#&gt;</a:t>
            </a:fld>
            <a:endParaRPr kumimoji="1" lang="ja-JP" altLang="en-US" sz="12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直線コネクタ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grpSp>
        <p:nvGrpSpPr>
          <p:cNvPr id="14" name="グループ化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直線コネクタ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直線コネクタ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 algn="l" rtl="0"/>
            <a:fld id="{03E502E3-5E58-4AD8-9F26-377F8B9472C7}" type="datetimeFigureOut">
              <a:rPr kumimoji="1" lang="ja-JP" altLang="en-US" sz="11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2009/8/4</a:t>
            </a:fld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 algn="r" rtl="0"/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 algn="l" rtl="0"/>
            <a:fld id="{35F719F0-6020-4D8C-BFB8-E3BC3D8A8383}" type="slidenum">
              <a:rPr kumimoji="1" lang="ja-JP" altLang="en-US" sz="12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&lt;#&gt;</a:t>
            </a:fld>
            <a:endParaRPr kumimoji="1" lang="ja-JP" altLang="en-US" sz="12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/>
            <a:fld id="{03E502E3-5E58-4AD8-9F26-377F8B9472C7}" type="datetimeFigureOut">
              <a:rPr kumimoji="1" lang="ja-JP" altLang="en-US" sz="11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2009/8/4</a:t>
            </a:fld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/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/>
            <a:fld id="{35F719F0-6020-4D8C-BFB8-E3BC3D8A8383}" type="slidenum">
              <a:rPr kumimoji="1" lang="ja-JP" altLang="en-US" sz="12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&lt;#&gt;</a:t>
            </a:fld>
            <a:endParaRPr kumimoji="1" lang="ja-JP" altLang="en-US" sz="12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/>
            <a:fld id="{03E502E3-5E58-4AD8-9F26-377F8B9472C7}" type="datetimeFigureOut">
              <a:rPr kumimoji="1" lang="ja-JP" altLang="en-US" sz="11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2009/8/4</a:t>
            </a:fld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/>
            <a:endParaRPr kumimoji="1" lang="ja-JP" altLang="en-US" sz="11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/>
            <a:fld id="{35F719F0-6020-4D8C-BFB8-E3BC3D8A8383}" type="slidenum">
              <a:rPr kumimoji="1" lang="ja-JP" altLang="en-US" sz="1200" kern="120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algn="l" rtl="0"/>
              <a:t>&lt;#&gt;</a:t>
            </a:fld>
            <a:endParaRPr kumimoji="1" lang="ja-JP" altLang="en-US" sz="1200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43653DA-8BF4-4869-96FE-9BCF43372D4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7129108-AC8D-4212-9283-60D9E99BF07A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6DED3D3-6235-4F4C-B439-DF277FB555A7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B5F1E3E-4B2F-4895-B65E-28B2E64F39F6}" type="datetimeFigureOut">
              <a:rPr kumimoji="1" lang="en-US" altLang="ja-JP" sz="1100" kern="1200">
                <a:solidFill>
                  <a:srgbClr val="696464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696464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3085435-8225-4333-BFFA-0096413F0D7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F1848-C90F-43D3-A355-172919BAA23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783C494-2A87-468C-A21B-CB14FB9ABB00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9A180FA0-5B31-4864-A2BB-719EA5A679C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4BECC0C8-36B8-442A-833D-B6AACE86BB77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51E20EC5-AC53-4169-941E-EDF10CD23748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43653DA-8BF4-4869-96FE-9BCF43372D4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7129108-AC8D-4212-9283-60D9E99BF07A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6DED3D3-6235-4F4C-B439-DF277FB555A7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B5F1E3E-4B2F-4895-B65E-28B2E64F39F6}" type="datetimeFigureOut">
              <a:rPr kumimoji="1" lang="en-US" altLang="ja-JP" sz="1100" kern="1200">
                <a:solidFill>
                  <a:srgbClr val="696464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696464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3085435-8225-4333-BFFA-0096413F0D7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783C494-2A87-468C-A21B-CB14FB9ABB00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05490-8265-4FDE-9078-02AEEE313D5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9A180FA0-5B31-4864-A2BB-719EA5A679C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4BECC0C8-36B8-442A-833D-B6AACE86BB77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51E20EC5-AC53-4169-941E-EDF10CD23748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43653DA-8BF4-4869-96FE-9BCF43372D4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7129108-AC8D-4212-9283-60D9E99BF07A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6DED3D3-6235-4F4C-B439-DF277FB555A7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B5F1E3E-4B2F-4895-B65E-28B2E64F39F6}" type="datetimeFigureOut">
              <a:rPr kumimoji="1" lang="en-US" altLang="ja-JP" sz="1100" kern="1200">
                <a:solidFill>
                  <a:srgbClr val="696464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696464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3085435-8225-4333-BFFA-0096413F0D7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783C494-2A87-468C-A21B-CB14FB9ABB00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9A180FA0-5B31-4864-A2BB-719EA5A679C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0060D-651A-4117-B407-978158297CC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4BECC0C8-36B8-442A-833D-B6AACE86BB77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51E20EC5-AC53-4169-941E-EDF10CD23748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43653DA-8BF4-4869-96FE-9BCF43372D4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7129108-AC8D-4212-9283-60D9E99BF07A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6DED3D3-6235-4F4C-B439-DF277FB555A7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B5F1E3E-4B2F-4895-B65E-28B2E64F39F6}" type="datetimeFigureOut">
              <a:rPr kumimoji="1" lang="en-US" altLang="ja-JP" sz="1100" kern="1200">
                <a:solidFill>
                  <a:srgbClr val="696464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696464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696464"/>
              </a:solidFill>
              <a:latin typeface="Corbel"/>
              <a:ea typeface="HGｺﾞｼｯｸM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3085435-8225-4333-BFFA-0096413F0D7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783C494-2A87-468C-A21B-CB14FB9ABB00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9A180FA0-5B31-4864-A2BB-719EA5A679C6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4BECC0C8-36B8-442A-833D-B6AACE86BB77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7640F-006A-46B4-ACF4-8CEF2EF5D10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51E20EC5-AC53-4169-941E-EDF10CD23748}" type="datetimeFigureOut">
              <a:rPr kumimoji="1" lang="en-US" altLang="ja-JP" sz="11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1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AD93096-5B34-4342-9326-69289CEAE4C2}" type="slidenum">
              <a:rPr kumimoji="1" lang="en-US" altLang="ja-JP" sz="1200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ja-JP" altLang="en-US" sz="1200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A97FE4-563E-4D69-BF07-4615924897AC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FC6D62-D7F8-40D0-B737-2667005B6331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13B8F4-EC36-4DF0-B185-C0B2A002CC23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F7E16F-783E-44AA-B632-910545A09811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6DA6592-9324-48D3-AB63-ECE9ECDD4B4F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C386D0-6F06-4636-9CAE-00CF1400FF5D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FB233E-2615-4555-A0C2-19CBF2BA1D1C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6BE284E-564B-4902-BDBE-0E674498FE49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6570C4E-9D22-4498-A1AD-EC28115E6BAB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2677C-0154-42E0-88BA-2FFD1400821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B552D5-9E82-4D0B-9308-CDFB9464A865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E36B283-2F7A-4797-9085-835901E256D1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E3975B-B53B-469D-9001-1749BC715FD7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ECDC81-F41E-42CF-92C5-C7217E51B639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B606709-6661-46F3-9DBE-9D9BD4AFA2D0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Pr>
        <a:gradFill rotWithShape="0">
          <a:gsLst>
            <a:gs pos="0">
              <a:srgbClr val="003300"/>
            </a:gs>
            <a:gs pos="100000">
              <a:srgbClr val="0066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3F12605-D2CB-4DAA-BE21-378351A316CB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68313" y="18446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59313" y="18446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2FE66CB-952E-4205-B02B-9A084CE902CC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0BA76F6-939B-477B-A028-22A49CAD2DEF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7BFB870-5B6C-40FD-9C33-AA1349F82A13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89730D-68A4-4E4D-8AB1-6B6E140F8B9A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96216-F63C-47AE-9AA2-B4A77656297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40BE811-FFB9-4AA6-ADF8-505546070367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9B78D8-962C-4C6C-97A4-E137F462951E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A3C99E-DA42-48F6-A1ED-55511FB71C18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40513" y="765175"/>
            <a:ext cx="2057400" cy="560546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68313" y="765175"/>
            <a:ext cx="6019800" cy="560546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988665E-04DA-41AB-BC02-A7262F1DD3EC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4BA2E6-8867-4829-8F1C-5ADE84A0267D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794E974-D39D-4332-8EFD-2CFABD5E4F78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3272B8-CB3C-4356-B42C-85AE597E06FC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1F1848-C90F-43D3-A355-172919BAA233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205490-8265-4FDE-9078-02AEEE313D5C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C60060D-651A-4117-B407-978158297CC3}" type="slidenum">
              <a:rPr kumimoji="1" lang="en-US" altLang="ja-JP" sz="1400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sz="1400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C14E33F-A836-4998-9013-2E286697F46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grpSp>
        <p:nvGrpSpPr>
          <p:cNvPr id="15366" name="Group 14"/>
          <p:cNvGrpSpPr>
            <a:grpSpLocks/>
          </p:cNvGrpSpPr>
          <p:nvPr/>
        </p:nvGrpSpPr>
        <p:grpSpPr bwMode="auto">
          <a:xfrm>
            <a:off x="892175" y="-26988"/>
            <a:ext cx="8216900" cy="792163"/>
            <a:chOff x="333" y="-9"/>
            <a:chExt cx="5176" cy="1044"/>
          </a:xfrm>
        </p:grpSpPr>
        <p:sp>
          <p:nvSpPr>
            <p:cNvPr id="1039" name="Freeform 15"/>
            <p:cNvSpPr>
              <a:spLocks/>
            </p:cNvSpPr>
            <p:nvPr userDrawn="1"/>
          </p:nvSpPr>
          <p:spPr bwMode="ltGray">
            <a:xfrm>
              <a:off x="3230" y="949"/>
              <a:ext cx="17" cy="19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ltGray">
            <a:xfrm>
              <a:off x="3406" y="1014"/>
              <a:ext cx="21" cy="21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ltGray">
            <a:xfrm>
              <a:off x="2909" y="907"/>
              <a:ext cx="31" cy="36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ltGray">
            <a:xfrm>
              <a:off x="2551" y="941"/>
              <a:ext cx="25" cy="10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43" name="Freeform 19"/>
            <p:cNvSpPr>
              <a:spLocks/>
            </p:cNvSpPr>
            <p:nvPr userDrawn="1"/>
          </p:nvSpPr>
          <p:spPr bwMode="ltGray">
            <a:xfrm>
              <a:off x="2443" y="953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44" name="Freeform 20"/>
            <p:cNvSpPr>
              <a:spLocks/>
            </p:cNvSpPr>
            <p:nvPr userDrawn="1"/>
          </p:nvSpPr>
          <p:spPr bwMode="ltGray">
            <a:xfrm>
              <a:off x="2375" y="951"/>
              <a:ext cx="68" cy="4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ltGray">
            <a:xfrm>
              <a:off x="2007" y="740"/>
              <a:ext cx="354" cy="226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ltGray">
            <a:xfrm>
              <a:off x="2222" y="723"/>
              <a:ext cx="157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ltGray">
            <a:xfrm>
              <a:off x="2375" y="801"/>
              <a:ext cx="110" cy="31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48" name="Freeform 24"/>
            <p:cNvSpPr>
              <a:spLocks/>
            </p:cNvSpPr>
            <p:nvPr userDrawn="1"/>
          </p:nvSpPr>
          <p:spPr bwMode="ltGray">
            <a:xfrm>
              <a:off x="2370" y="838"/>
              <a:ext cx="75" cy="84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ltGray">
            <a:xfrm>
              <a:off x="2497" y="792"/>
              <a:ext cx="37" cy="50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50" name="Freeform 26"/>
            <p:cNvSpPr>
              <a:spLocks/>
            </p:cNvSpPr>
            <p:nvPr userDrawn="1"/>
          </p:nvSpPr>
          <p:spPr bwMode="ltGray">
            <a:xfrm>
              <a:off x="2506" y="870"/>
              <a:ext cx="47" cy="2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ltGray">
            <a:xfrm>
              <a:off x="2555" y="832"/>
              <a:ext cx="61" cy="42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52" name="Freeform 28"/>
            <p:cNvSpPr>
              <a:spLocks/>
            </p:cNvSpPr>
            <p:nvPr userDrawn="1"/>
          </p:nvSpPr>
          <p:spPr bwMode="ltGray">
            <a:xfrm>
              <a:off x="2572" y="853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ltGray">
            <a:xfrm>
              <a:off x="2820" y="866"/>
              <a:ext cx="78" cy="65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54" name="Freeform 30"/>
            <p:cNvSpPr>
              <a:spLocks/>
            </p:cNvSpPr>
            <p:nvPr userDrawn="1"/>
          </p:nvSpPr>
          <p:spPr bwMode="ltGray">
            <a:xfrm>
              <a:off x="2984" y="732"/>
              <a:ext cx="19" cy="15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55" name="Freeform 31"/>
            <p:cNvSpPr>
              <a:spLocks/>
            </p:cNvSpPr>
            <p:nvPr userDrawn="1"/>
          </p:nvSpPr>
          <p:spPr bwMode="ltGray">
            <a:xfrm>
              <a:off x="3083" y="830"/>
              <a:ext cx="26" cy="19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56" name="Freeform 32"/>
            <p:cNvSpPr>
              <a:spLocks/>
            </p:cNvSpPr>
            <p:nvPr userDrawn="1"/>
          </p:nvSpPr>
          <p:spPr bwMode="ltGray">
            <a:xfrm>
              <a:off x="2766" y="610"/>
              <a:ext cx="19" cy="13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ltGray">
            <a:xfrm>
              <a:off x="2600" y="713"/>
              <a:ext cx="19" cy="10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ltGray">
            <a:xfrm>
              <a:off x="2417" y="679"/>
              <a:ext cx="80" cy="67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59" name="Freeform 35"/>
            <p:cNvSpPr>
              <a:spLocks/>
            </p:cNvSpPr>
            <p:nvPr userDrawn="1"/>
          </p:nvSpPr>
          <p:spPr bwMode="ltGray">
            <a:xfrm>
              <a:off x="2391" y="541"/>
              <a:ext cx="94" cy="142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ltGray">
            <a:xfrm>
              <a:off x="2415" y="644"/>
              <a:ext cx="32" cy="42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ltGray">
            <a:xfrm>
              <a:off x="2349" y="654"/>
              <a:ext cx="45" cy="4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62" name="Freeform 38"/>
            <p:cNvSpPr>
              <a:spLocks/>
            </p:cNvSpPr>
            <p:nvPr userDrawn="1"/>
          </p:nvSpPr>
          <p:spPr bwMode="ltGray">
            <a:xfrm>
              <a:off x="4808" y="598"/>
              <a:ext cx="701" cy="437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ltGray">
            <a:xfrm>
              <a:off x="3880" y="-7"/>
              <a:ext cx="984" cy="693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ltGray">
            <a:xfrm>
              <a:off x="3577" y="491"/>
              <a:ext cx="36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ltGray">
            <a:xfrm>
              <a:off x="3549" y="474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ltGray">
            <a:xfrm>
              <a:off x="4686" y="395"/>
              <a:ext cx="171" cy="80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67" name="Freeform 43"/>
            <p:cNvSpPr>
              <a:spLocks/>
            </p:cNvSpPr>
            <p:nvPr userDrawn="1"/>
          </p:nvSpPr>
          <p:spPr bwMode="ltGray">
            <a:xfrm>
              <a:off x="4867" y="460"/>
              <a:ext cx="138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68" name="Freeform 44"/>
            <p:cNvSpPr>
              <a:spLocks/>
            </p:cNvSpPr>
            <p:nvPr userDrawn="1"/>
          </p:nvSpPr>
          <p:spPr bwMode="ltGray">
            <a:xfrm>
              <a:off x="4794" y="481"/>
              <a:ext cx="56" cy="33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69" name="Freeform 45"/>
            <p:cNvSpPr>
              <a:spLocks/>
            </p:cNvSpPr>
            <p:nvPr userDrawn="1"/>
          </p:nvSpPr>
          <p:spPr bwMode="ltGray">
            <a:xfrm>
              <a:off x="4757" y="376"/>
              <a:ext cx="37" cy="44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70" name="Freeform 46"/>
            <p:cNvSpPr>
              <a:spLocks/>
            </p:cNvSpPr>
            <p:nvPr userDrawn="1"/>
          </p:nvSpPr>
          <p:spPr bwMode="ltGray">
            <a:xfrm>
              <a:off x="5054" y="508"/>
              <a:ext cx="45" cy="65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71" name="Freeform 47"/>
            <p:cNvSpPr>
              <a:spLocks/>
            </p:cNvSpPr>
            <p:nvPr userDrawn="1"/>
          </p:nvSpPr>
          <p:spPr bwMode="ltGray">
            <a:xfrm>
              <a:off x="4260" y="6"/>
              <a:ext cx="480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72" name="Freeform 48"/>
            <p:cNvSpPr>
              <a:spLocks/>
            </p:cNvSpPr>
            <p:nvPr userDrawn="1"/>
          </p:nvSpPr>
          <p:spPr bwMode="ltGray">
            <a:xfrm>
              <a:off x="3835" y="4"/>
              <a:ext cx="446" cy="48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73" name="Freeform 49"/>
            <p:cNvSpPr>
              <a:spLocks/>
            </p:cNvSpPr>
            <p:nvPr userDrawn="1"/>
          </p:nvSpPr>
          <p:spPr bwMode="ltGray">
            <a:xfrm>
              <a:off x="2853" y="75"/>
              <a:ext cx="42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74" name="Freeform 50"/>
            <p:cNvSpPr>
              <a:spLocks/>
            </p:cNvSpPr>
            <p:nvPr userDrawn="1"/>
          </p:nvSpPr>
          <p:spPr bwMode="ltGray">
            <a:xfrm>
              <a:off x="1704" y="4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75" name="Freeform 51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76" name="Freeform 52"/>
            <p:cNvSpPr>
              <a:spLocks/>
            </p:cNvSpPr>
            <p:nvPr userDrawn="1"/>
          </p:nvSpPr>
          <p:spPr bwMode="ltGray">
            <a:xfrm>
              <a:off x="2701" y="104"/>
              <a:ext cx="138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77" name="Freeform 53"/>
            <p:cNvSpPr>
              <a:spLocks/>
            </p:cNvSpPr>
            <p:nvPr userDrawn="1"/>
          </p:nvSpPr>
          <p:spPr bwMode="ltGray">
            <a:xfrm>
              <a:off x="2553" y="181"/>
              <a:ext cx="187" cy="176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ltGray">
            <a:xfrm>
              <a:off x="2677" y="234"/>
              <a:ext cx="14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79" name="Freeform 55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81" name="Freeform 57"/>
            <p:cNvSpPr>
              <a:spLocks/>
            </p:cNvSpPr>
            <p:nvPr userDrawn="1"/>
          </p:nvSpPr>
          <p:spPr bwMode="ltGray">
            <a:xfrm>
              <a:off x="2394" y="430"/>
              <a:ext cx="42" cy="61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82" name="Freeform 58"/>
            <p:cNvSpPr>
              <a:spLocks/>
            </p:cNvSpPr>
            <p:nvPr userDrawn="1"/>
          </p:nvSpPr>
          <p:spPr bwMode="ltGray">
            <a:xfrm>
              <a:off x="2513" y="401"/>
              <a:ext cx="21" cy="25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83" name="Freeform 59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84" name="Freeform 60"/>
            <p:cNvSpPr>
              <a:spLocks/>
            </p:cNvSpPr>
            <p:nvPr userDrawn="1"/>
          </p:nvSpPr>
          <p:spPr bwMode="ltGray">
            <a:xfrm>
              <a:off x="727" y="495"/>
              <a:ext cx="382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85" name="Freeform 61"/>
            <p:cNvSpPr>
              <a:spLocks/>
            </p:cNvSpPr>
            <p:nvPr userDrawn="1"/>
          </p:nvSpPr>
          <p:spPr bwMode="ltGray">
            <a:xfrm>
              <a:off x="1400" y="897"/>
              <a:ext cx="16" cy="27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86" name="Freeform 62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87" name="Freeform 63"/>
            <p:cNvSpPr>
              <a:spLocks/>
            </p:cNvSpPr>
            <p:nvPr userDrawn="1"/>
          </p:nvSpPr>
          <p:spPr bwMode="ltGray">
            <a:xfrm>
              <a:off x="453" y="276"/>
              <a:ext cx="58" cy="23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88" name="Freeform 64"/>
            <p:cNvSpPr>
              <a:spLocks/>
            </p:cNvSpPr>
            <p:nvPr userDrawn="1"/>
          </p:nvSpPr>
          <p:spPr bwMode="ltGray">
            <a:xfrm>
              <a:off x="1161" y="50"/>
              <a:ext cx="691" cy="569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89" name="Freeform 65"/>
            <p:cNvSpPr>
              <a:spLocks/>
            </p:cNvSpPr>
            <p:nvPr userDrawn="1"/>
          </p:nvSpPr>
          <p:spPr bwMode="ltGray">
            <a:xfrm>
              <a:off x="689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90" name="Freeform 66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91" name="Freeform 67"/>
            <p:cNvSpPr>
              <a:spLocks/>
            </p:cNvSpPr>
            <p:nvPr userDrawn="1"/>
          </p:nvSpPr>
          <p:spPr bwMode="ltGray">
            <a:xfrm>
              <a:off x="935" y="125"/>
              <a:ext cx="45" cy="27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92" name="Freeform 68"/>
            <p:cNvSpPr>
              <a:spLocks/>
            </p:cNvSpPr>
            <p:nvPr userDrawn="1"/>
          </p:nvSpPr>
          <p:spPr bwMode="ltGray">
            <a:xfrm>
              <a:off x="1081" y="225"/>
              <a:ext cx="75" cy="15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93" name="Freeform 69"/>
            <p:cNvSpPr>
              <a:spLocks/>
            </p:cNvSpPr>
            <p:nvPr userDrawn="1"/>
          </p:nvSpPr>
          <p:spPr bwMode="ltGray">
            <a:xfrm>
              <a:off x="1210" y="223"/>
              <a:ext cx="42" cy="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094" name="Freeform 70"/>
            <p:cNvSpPr>
              <a:spLocks/>
            </p:cNvSpPr>
            <p:nvPr userDrawn="1"/>
          </p:nvSpPr>
          <p:spPr bwMode="ltGray">
            <a:xfrm>
              <a:off x="865" y="123"/>
              <a:ext cx="33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</a:endParaRPr>
            </a:p>
          </p:txBody>
        </p:sp>
      </p:grpSp>
      <p:sp>
        <p:nvSpPr>
          <p:cNvPr id="1036" name="Freeform 12"/>
          <p:cNvSpPr>
            <a:spLocks/>
          </p:cNvSpPr>
          <p:nvPr/>
        </p:nvSpPr>
        <p:spPr bwMode="ltGray">
          <a:xfrm>
            <a:off x="0" y="0"/>
            <a:ext cx="9144000" cy="908050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</a:endParaRPr>
          </a:p>
        </p:txBody>
      </p:sp>
      <p:sp>
        <p:nvSpPr>
          <p:cNvPr id="1536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45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15369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438" y="106363"/>
            <a:ext cx="7556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6" name="Rectangle 72"/>
          <p:cNvSpPr>
            <a:spLocks noChangeArrowheads="1"/>
          </p:cNvSpPr>
          <p:nvPr/>
        </p:nvSpPr>
        <p:spPr bwMode="auto">
          <a:xfrm>
            <a:off x="0" y="765175"/>
            <a:ext cx="9144000" cy="144463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b="1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b="1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C14E33F-A836-4998-9013-2E286697F468}" type="slidenum">
              <a:rPr kumimoji="1" lang="en-US" altLang="ja-JP" b="1" kern="1200">
                <a:solidFill>
                  <a:srgbClr val="000000"/>
                </a:solidFill>
                <a:ea typeface="ＭＳ Ｐゴシック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b="1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92175" y="-26988"/>
            <a:ext cx="8216900" cy="792163"/>
            <a:chOff x="333" y="-9"/>
            <a:chExt cx="5176" cy="1044"/>
          </a:xfrm>
        </p:grpSpPr>
        <p:sp>
          <p:nvSpPr>
            <p:cNvPr id="1039" name="Freeform 15"/>
            <p:cNvSpPr>
              <a:spLocks/>
            </p:cNvSpPr>
            <p:nvPr userDrawn="1"/>
          </p:nvSpPr>
          <p:spPr bwMode="ltGray">
            <a:xfrm>
              <a:off x="3230" y="949"/>
              <a:ext cx="17" cy="19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ltGray">
            <a:xfrm>
              <a:off x="3406" y="1014"/>
              <a:ext cx="21" cy="21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ltGray">
            <a:xfrm>
              <a:off x="2909" y="907"/>
              <a:ext cx="31" cy="36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ltGray">
            <a:xfrm>
              <a:off x="2551" y="941"/>
              <a:ext cx="25" cy="10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 userDrawn="1"/>
          </p:nvSpPr>
          <p:spPr bwMode="ltGray">
            <a:xfrm>
              <a:off x="2443" y="953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 userDrawn="1"/>
          </p:nvSpPr>
          <p:spPr bwMode="ltGray">
            <a:xfrm>
              <a:off x="2375" y="951"/>
              <a:ext cx="68" cy="4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ltGray">
            <a:xfrm>
              <a:off x="2007" y="740"/>
              <a:ext cx="354" cy="226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ltGray">
            <a:xfrm>
              <a:off x="2222" y="723"/>
              <a:ext cx="157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ltGray">
            <a:xfrm>
              <a:off x="2375" y="801"/>
              <a:ext cx="110" cy="31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 userDrawn="1"/>
          </p:nvSpPr>
          <p:spPr bwMode="ltGray">
            <a:xfrm>
              <a:off x="2370" y="838"/>
              <a:ext cx="75" cy="84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ltGray">
            <a:xfrm>
              <a:off x="2497" y="792"/>
              <a:ext cx="37" cy="50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 userDrawn="1"/>
          </p:nvSpPr>
          <p:spPr bwMode="ltGray">
            <a:xfrm>
              <a:off x="2506" y="870"/>
              <a:ext cx="47" cy="2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ltGray">
            <a:xfrm>
              <a:off x="2555" y="832"/>
              <a:ext cx="61" cy="42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 userDrawn="1"/>
          </p:nvSpPr>
          <p:spPr bwMode="ltGray">
            <a:xfrm>
              <a:off x="2572" y="853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ltGray">
            <a:xfrm>
              <a:off x="2820" y="866"/>
              <a:ext cx="78" cy="65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 userDrawn="1"/>
          </p:nvSpPr>
          <p:spPr bwMode="ltGray">
            <a:xfrm>
              <a:off x="2984" y="732"/>
              <a:ext cx="19" cy="15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 userDrawn="1"/>
          </p:nvSpPr>
          <p:spPr bwMode="ltGray">
            <a:xfrm>
              <a:off x="3083" y="830"/>
              <a:ext cx="26" cy="19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 userDrawn="1"/>
          </p:nvSpPr>
          <p:spPr bwMode="ltGray">
            <a:xfrm>
              <a:off x="2766" y="610"/>
              <a:ext cx="19" cy="13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ltGray">
            <a:xfrm>
              <a:off x="2600" y="713"/>
              <a:ext cx="19" cy="10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ltGray">
            <a:xfrm>
              <a:off x="2417" y="679"/>
              <a:ext cx="80" cy="67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 userDrawn="1"/>
          </p:nvSpPr>
          <p:spPr bwMode="ltGray">
            <a:xfrm>
              <a:off x="2391" y="541"/>
              <a:ext cx="94" cy="142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ltGray">
            <a:xfrm>
              <a:off x="2415" y="644"/>
              <a:ext cx="32" cy="42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ltGray">
            <a:xfrm>
              <a:off x="2349" y="654"/>
              <a:ext cx="45" cy="4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 userDrawn="1"/>
          </p:nvSpPr>
          <p:spPr bwMode="ltGray">
            <a:xfrm>
              <a:off x="4808" y="598"/>
              <a:ext cx="701" cy="437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ltGray">
            <a:xfrm>
              <a:off x="3880" y="-7"/>
              <a:ext cx="984" cy="693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ltGray">
            <a:xfrm>
              <a:off x="3577" y="491"/>
              <a:ext cx="36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ltGray">
            <a:xfrm>
              <a:off x="3549" y="474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ltGray">
            <a:xfrm>
              <a:off x="4686" y="395"/>
              <a:ext cx="171" cy="80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 userDrawn="1"/>
          </p:nvSpPr>
          <p:spPr bwMode="ltGray">
            <a:xfrm>
              <a:off x="4867" y="460"/>
              <a:ext cx="138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 userDrawn="1"/>
          </p:nvSpPr>
          <p:spPr bwMode="ltGray">
            <a:xfrm>
              <a:off x="4794" y="481"/>
              <a:ext cx="56" cy="33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 userDrawn="1"/>
          </p:nvSpPr>
          <p:spPr bwMode="ltGray">
            <a:xfrm>
              <a:off x="4757" y="376"/>
              <a:ext cx="37" cy="44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 userDrawn="1"/>
          </p:nvSpPr>
          <p:spPr bwMode="ltGray">
            <a:xfrm>
              <a:off x="5054" y="508"/>
              <a:ext cx="45" cy="65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 userDrawn="1"/>
          </p:nvSpPr>
          <p:spPr bwMode="ltGray">
            <a:xfrm>
              <a:off x="4260" y="6"/>
              <a:ext cx="480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 userDrawn="1"/>
          </p:nvSpPr>
          <p:spPr bwMode="ltGray">
            <a:xfrm>
              <a:off x="3835" y="4"/>
              <a:ext cx="446" cy="48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 userDrawn="1"/>
          </p:nvSpPr>
          <p:spPr bwMode="ltGray">
            <a:xfrm>
              <a:off x="2853" y="75"/>
              <a:ext cx="42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 userDrawn="1"/>
          </p:nvSpPr>
          <p:spPr bwMode="ltGray">
            <a:xfrm>
              <a:off x="1704" y="4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 userDrawn="1"/>
          </p:nvSpPr>
          <p:spPr bwMode="ltGray">
            <a:xfrm>
              <a:off x="2701" y="104"/>
              <a:ext cx="138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 userDrawn="1"/>
          </p:nvSpPr>
          <p:spPr bwMode="ltGray">
            <a:xfrm>
              <a:off x="2553" y="181"/>
              <a:ext cx="187" cy="176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ltGray">
            <a:xfrm>
              <a:off x="2677" y="234"/>
              <a:ext cx="14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 userDrawn="1"/>
          </p:nvSpPr>
          <p:spPr bwMode="ltGray">
            <a:xfrm>
              <a:off x="2394" y="430"/>
              <a:ext cx="42" cy="61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 userDrawn="1"/>
          </p:nvSpPr>
          <p:spPr bwMode="ltGray">
            <a:xfrm>
              <a:off x="2513" y="401"/>
              <a:ext cx="21" cy="25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 userDrawn="1"/>
          </p:nvSpPr>
          <p:spPr bwMode="ltGray">
            <a:xfrm>
              <a:off x="727" y="495"/>
              <a:ext cx="382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 userDrawn="1"/>
          </p:nvSpPr>
          <p:spPr bwMode="ltGray">
            <a:xfrm>
              <a:off x="1400" y="897"/>
              <a:ext cx="16" cy="27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 userDrawn="1"/>
          </p:nvSpPr>
          <p:spPr bwMode="ltGray">
            <a:xfrm>
              <a:off x="453" y="276"/>
              <a:ext cx="58" cy="23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 userDrawn="1"/>
          </p:nvSpPr>
          <p:spPr bwMode="ltGray">
            <a:xfrm>
              <a:off x="1161" y="50"/>
              <a:ext cx="691" cy="569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 userDrawn="1"/>
          </p:nvSpPr>
          <p:spPr bwMode="ltGray">
            <a:xfrm>
              <a:off x="689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 userDrawn="1"/>
          </p:nvSpPr>
          <p:spPr bwMode="ltGray">
            <a:xfrm>
              <a:off x="935" y="125"/>
              <a:ext cx="45" cy="27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 userDrawn="1"/>
          </p:nvSpPr>
          <p:spPr bwMode="ltGray">
            <a:xfrm>
              <a:off x="1081" y="225"/>
              <a:ext cx="75" cy="15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 userDrawn="1"/>
          </p:nvSpPr>
          <p:spPr bwMode="ltGray">
            <a:xfrm>
              <a:off x="1210" y="223"/>
              <a:ext cx="42" cy="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 userDrawn="1"/>
          </p:nvSpPr>
          <p:spPr bwMode="ltGray">
            <a:xfrm>
              <a:off x="865" y="123"/>
              <a:ext cx="33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1036" name="Freeform 12"/>
          <p:cNvSpPr>
            <a:spLocks/>
          </p:cNvSpPr>
          <p:nvPr/>
        </p:nvSpPr>
        <p:spPr bwMode="ltGray">
          <a:xfrm>
            <a:off x="0" y="0"/>
            <a:ext cx="9144000" cy="908050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536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45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15369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438" y="106363"/>
            <a:ext cx="7556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6" name="Rectangle 72"/>
          <p:cNvSpPr>
            <a:spLocks noChangeArrowheads="1"/>
          </p:cNvSpPr>
          <p:nvPr/>
        </p:nvSpPr>
        <p:spPr bwMode="auto">
          <a:xfrm>
            <a:off x="0" y="765175"/>
            <a:ext cx="9144000" cy="144463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b="1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b="1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C14E33F-A836-4998-9013-2E286697F468}" type="slidenum">
              <a:rPr kumimoji="1" lang="en-US" altLang="ja-JP" b="1" kern="1200">
                <a:solidFill>
                  <a:srgbClr val="000000"/>
                </a:solidFill>
                <a:ea typeface="ＭＳ Ｐゴシック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b="1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92175" y="-26988"/>
            <a:ext cx="8216900" cy="792163"/>
            <a:chOff x="333" y="-9"/>
            <a:chExt cx="5176" cy="1044"/>
          </a:xfrm>
        </p:grpSpPr>
        <p:sp>
          <p:nvSpPr>
            <p:cNvPr id="1039" name="Freeform 15"/>
            <p:cNvSpPr>
              <a:spLocks/>
            </p:cNvSpPr>
            <p:nvPr userDrawn="1"/>
          </p:nvSpPr>
          <p:spPr bwMode="ltGray">
            <a:xfrm>
              <a:off x="3230" y="949"/>
              <a:ext cx="17" cy="19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ltGray">
            <a:xfrm>
              <a:off x="3406" y="1014"/>
              <a:ext cx="21" cy="21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ltGray">
            <a:xfrm>
              <a:off x="2909" y="907"/>
              <a:ext cx="31" cy="36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ltGray">
            <a:xfrm>
              <a:off x="2551" y="941"/>
              <a:ext cx="25" cy="10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 userDrawn="1"/>
          </p:nvSpPr>
          <p:spPr bwMode="ltGray">
            <a:xfrm>
              <a:off x="2443" y="953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 userDrawn="1"/>
          </p:nvSpPr>
          <p:spPr bwMode="ltGray">
            <a:xfrm>
              <a:off x="2375" y="951"/>
              <a:ext cx="68" cy="4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ltGray">
            <a:xfrm>
              <a:off x="2007" y="740"/>
              <a:ext cx="354" cy="226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ltGray">
            <a:xfrm>
              <a:off x="2222" y="723"/>
              <a:ext cx="157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ltGray">
            <a:xfrm>
              <a:off x="2375" y="801"/>
              <a:ext cx="110" cy="31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 userDrawn="1"/>
          </p:nvSpPr>
          <p:spPr bwMode="ltGray">
            <a:xfrm>
              <a:off x="2370" y="838"/>
              <a:ext cx="75" cy="84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ltGray">
            <a:xfrm>
              <a:off x="2497" y="792"/>
              <a:ext cx="37" cy="50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 userDrawn="1"/>
          </p:nvSpPr>
          <p:spPr bwMode="ltGray">
            <a:xfrm>
              <a:off x="2506" y="870"/>
              <a:ext cx="47" cy="2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ltGray">
            <a:xfrm>
              <a:off x="2555" y="832"/>
              <a:ext cx="61" cy="42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 userDrawn="1"/>
          </p:nvSpPr>
          <p:spPr bwMode="ltGray">
            <a:xfrm>
              <a:off x="2572" y="853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ltGray">
            <a:xfrm>
              <a:off x="2820" y="866"/>
              <a:ext cx="78" cy="65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 userDrawn="1"/>
          </p:nvSpPr>
          <p:spPr bwMode="ltGray">
            <a:xfrm>
              <a:off x="2984" y="732"/>
              <a:ext cx="19" cy="15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 userDrawn="1"/>
          </p:nvSpPr>
          <p:spPr bwMode="ltGray">
            <a:xfrm>
              <a:off x="3083" y="830"/>
              <a:ext cx="26" cy="19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 userDrawn="1"/>
          </p:nvSpPr>
          <p:spPr bwMode="ltGray">
            <a:xfrm>
              <a:off x="2766" y="610"/>
              <a:ext cx="19" cy="13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ltGray">
            <a:xfrm>
              <a:off x="2600" y="713"/>
              <a:ext cx="19" cy="10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ltGray">
            <a:xfrm>
              <a:off x="2417" y="679"/>
              <a:ext cx="80" cy="67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 userDrawn="1"/>
          </p:nvSpPr>
          <p:spPr bwMode="ltGray">
            <a:xfrm>
              <a:off x="2391" y="541"/>
              <a:ext cx="94" cy="142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ltGray">
            <a:xfrm>
              <a:off x="2415" y="644"/>
              <a:ext cx="32" cy="42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ltGray">
            <a:xfrm>
              <a:off x="2349" y="654"/>
              <a:ext cx="45" cy="4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 userDrawn="1"/>
          </p:nvSpPr>
          <p:spPr bwMode="ltGray">
            <a:xfrm>
              <a:off x="4808" y="598"/>
              <a:ext cx="701" cy="437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ltGray">
            <a:xfrm>
              <a:off x="3880" y="-7"/>
              <a:ext cx="984" cy="693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ltGray">
            <a:xfrm>
              <a:off x="3577" y="491"/>
              <a:ext cx="36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ltGray">
            <a:xfrm>
              <a:off x="3549" y="474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ltGray">
            <a:xfrm>
              <a:off x="4686" y="395"/>
              <a:ext cx="171" cy="80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 userDrawn="1"/>
          </p:nvSpPr>
          <p:spPr bwMode="ltGray">
            <a:xfrm>
              <a:off x="4867" y="460"/>
              <a:ext cx="138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 userDrawn="1"/>
          </p:nvSpPr>
          <p:spPr bwMode="ltGray">
            <a:xfrm>
              <a:off x="4794" y="481"/>
              <a:ext cx="56" cy="33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 userDrawn="1"/>
          </p:nvSpPr>
          <p:spPr bwMode="ltGray">
            <a:xfrm>
              <a:off x="4757" y="376"/>
              <a:ext cx="37" cy="44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 userDrawn="1"/>
          </p:nvSpPr>
          <p:spPr bwMode="ltGray">
            <a:xfrm>
              <a:off x="5054" y="508"/>
              <a:ext cx="45" cy="65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 userDrawn="1"/>
          </p:nvSpPr>
          <p:spPr bwMode="ltGray">
            <a:xfrm>
              <a:off x="4260" y="6"/>
              <a:ext cx="480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 userDrawn="1"/>
          </p:nvSpPr>
          <p:spPr bwMode="ltGray">
            <a:xfrm>
              <a:off x="3835" y="4"/>
              <a:ext cx="446" cy="48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 userDrawn="1"/>
          </p:nvSpPr>
          <p:spPr bwMode="ltGray">
            <a:xfrm>
              <a:off x="2853" y="75"/>
              <a:ext cx="42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 userDrawn="1"/>
          </p:nvSpPr>
          <p:spPr bwMode="ltGray">
            <a:xfrm>
              <a:off x="1704" y="4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 userDrawn="1"/>
          </p:nvSpPr>
          <p:spPr bwMode="ltGray">
            <a:xfrm>
              <a:off x="2701" y="104"/>
              <a:ext cx="138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 userDrawn="1"/>
          </p:nvSpPr>
          <p:spPr bwMode="ltGray">
            <a:xfrm>
              <a:off x="2553" y="181"/>
              <a:ext cx="187" cy="176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ltGray">
            <a:xfrm>
              <a:off x="2677" y="234"/>
              <a:ext cx="14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 userDrawn="1"/>
          </p:nvSpPr>
          <p:spPr bwMode="ltGray">
            <a:xfrm>
              <a:off x="2394" y="430"/>
              <a:ext cx="42" cy="61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 userDrawn="1"/>
          </p:nvSpPr>
          <p:spPr bwMode="ltGray">
            <a:xfrm>
              <a:off x="2513" y="401"/>
              <a:ext cx="21" cy="25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 userDrawn="1"/>
          </p:nvSpPr>
          <p:spPr bwMode="ltGray">
            <a:xfrm>
              <a:off x="727" y="495"/>
              <a:ext cx="382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 userDrawn="1"/>
          </p:nvSpPr>
          <p:spPr bwMode="ltGray">
            <a:xfrm>
              <a:off x="1400" y="897"/>
              <a:ext cx="16" cy="27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 userDrawn="1"/>
          </p:nvSpPr>
          <p:spPr bwMode="ltGray">
            <a:xfrm>
              <a:off x="453" y="276"/>
              <a:ext cx="58" cy="23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 userDrawn="1"/>
          </p:nvSpPr>
          <p:spPr bwMode="ltGray">
            <a:xfrm>
              <a:off x="1161" y="50"/>
              <a:ext cx="691" cy="569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 userDrawn="1"/>
          </p:nvSpPr>
          <p:spPr bwMode="ltGray">
            <a:xfrm>
              <a:off x="689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 userDrawn="1"/>
          </p:nvSpPr>
          <p:spPr bwMode="ltGray">
            <a:xfrm>
              <a:off x="935" y="125"/>
              <a:ext cx="45" cy="27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 userDrawn="1"/>
          </p:nvSpPr>
          <p:spPr bwMode="ltGray">
            <a:xfrm>
              <a:off x="1081" y="225"/>
              <a:ext cx="75" cy="15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 userDrawn="1"/>
          </p:nvSpPr>
          <p:spPr bwMode="ltGray">
            <a:xfrm>
              <a:off x="1210" y="223"/>
              <a:ext cx="42" cy="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 userDrawn="1"/>
          </p:nvSpPr>
          <p:spPr bwMode="ltGray">
            <a:xfrm>
              <a:off x="865" y="123"/>
              <a:ext cx="33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1036" name="Freeform 12"/>
          <p:cNvSpPr>
            <a:spLocks/>
          </p:cNvSpPr>
          <p:nvPr/>
        </p:nvSpPr>
        <p:spPr bwMode="ltGray">
          <a:xfrm>
            <a:off x="0" y="0"/>
            <a:ext cx="9144000" cy="908050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536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45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15369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438" y="106363"/>
            <a:ext cx="7556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6" name="Rectangle 72"/>
          <p:cNvSpPr>
            <a:spLocks noChangeArrowheads="1"/>
          </p:cNvSpPr>
          <p:nvPr/>
        </p:nvSpPr>
        <p:spPr bwMode="auto">
          <a:xfrm>
            <a:off x="0" y="765175"/>
            <a:ext cx="9144000" cy="144463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b="1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b="1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C14E33F-A836-4998-9013-2E286697F468}" type="slidenum">
              <a:rPr kumimoji="1" lang="en-US" altLang="ja-JP" b="1" kern="1200">
                <a:solidFill>
                  <a:srgbClr val="000000"/>
                </a:solidFill>
                <a:ea typeface="ＭＳ Ｐゴシック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b="1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92175" y="-26988"/>
            <a:ext cx="8216900" cy="792163"/>
            <a:chOff x="333" y="-9"/>
            <a:chExt cx="5176" cy="1044"/>
          </a:xfrm>
        </p:grpSpPr>
        <p:sp>
          <p:nvSpPr>
            <p:cNvPr id="1039" name="Freeform 15"/>
            <p:cNvSpPr>
              <a:spLocks/>
            </p:cNvSpPr>
            <p:nvPr userDrawn="1"/>
          </p:nvSpPr>
          <p:spPr bwMode="ltGray">
            <a:xfrm>
              <a:off x="3230" y="949"/>
              <a:ext cx="17" cy="19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ltGray">
            <a:xfrm>
              <a:off x="3406" y="1014"/>
              <a:ext cx="21" cy="21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ltGray">
            <a:xfrm>
              <a:off x="2909" y="907"/>
              <a:ext cx="31" cy="36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ltGray">
            <a:xfrm>
              <a:off x="2551" y="941"/>
              <a:ext cx="25" cy="10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 userDrawn="1"/>
          </p:nvSpPr>
          <p:spPr bwMode="ltGray">
            <a:xfrm>
              <a:off x="2443" y="953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 userDrawn="1"/>
          </p:nvSpPr>
          <p:spPr bwMode="ltGray">
            <a:xfrm>
              <a:off x="2375" y="951"/>
              <a:ext cx="68" cy="4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ltGray">
            <a:xfrm>
              <a:off x="2007" y="740"/>
              <a:ext cx="354" cy="226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ltGray">
            <a:xfrm>
              <a:off x="2222" y="723"/>
              <a:ext cx="157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ltGray">
            <a:xfrm>
              <a:off x="2375" y="801"/>
              <a:ext cx="110" cy="31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 userDrawn="1"/>
          </p:nvSpPr>
          <p:spPr bwMode="ltGray">
            <a:xfrm>
              <a:off x="2370" y="838"/>
              <a:ext cx="75" cy="84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ltGray">
            <a:xfrm>
              <a:off x="2497" y="792"/>
              <a:ext cx="37" cy="50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 userDrawn="1"/>
          </p:nvSpPr>
          <p:spPr bwMode="ltGray">
            <a:xfrm>
              <a:off x="2506" y="870"/>
              <a:ext cx="47" cy="2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ltGray">
            <a:xfrm>
              <a:off x="2555" y="832"/>
              <a:ext cx="61" cy="42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 userDrawn="1"/>
          </p:nvSpPr>
          <p:spPr bwMode="ltGray">
            <a:xfrm>
              <a:off x="2572" y="853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ltGray">
            <a:xfrm>
              <a:off x="2820" y="866"/>
              <a:ext cx="78" cy="65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 userDrawn="1"/>
          </p:nvSpPr>
          <p:spPr bwMode="ltGray">
            <a:xfrm>
              <a:off x="2984" y="732"/>
              <a:ext cx="19" cy="15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 userDrawn="1"/>
          </p:nvSpPr>
          <p:spPr bwMode="ltGray">
            <a:xfrm>
              <a:off x="3083" y="830"/>
              <a:ext cx="26" cy="19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 userDrawn="1"/>
          </p:nvSpPr>
          <p:spPr bwMode="ltGray">
            <a:xfrm>
              <a:off x="2766" y="610"/>
              <a:ext cx="19" cy="13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ltGray">
            <a:xfrm>
              <a:off x="2600" y="713"/>
              <a:ext cx="19" cy="10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ltGray">
            <a:xfrm>
              <a:off x="2417" y="679"/>
              <a:ext cx="80" cy="67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 userDrawn="1"/>
          </p:nvSpPr>
          <p:spPr bwMode="ltGray">
            <a:xfrm>
              <a:off x="2391" y="541"/>
              <a:ext cx="94" cy="142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ltGray">
            <a:xfrm>
              <a:off x="2415" y="644"/>
              <a:ext cx="32" cy="42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ltGray">
            <a:xfrm>
              <a:off x="2349" y="654"/>
              <a:ext cx="45" cy="4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 userDrawn="1"/>
          </p:nvSpPr>
          <p:spPr bwMode="ltGray">
            <a:xfrm>
              <a:off x="4808" y="598"/>
              <a:ext cx="701" cy="437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ltGray">
            <a:xfrm>
              <a:off x="3880" y="-7"/>
              <a:ext cx="984" cy="693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ltGray">
            <a:xfrm>
              <a:off x="3577" y="491"/>
              <a:ext cx="36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ltGray">
            <a:xfrm>
              <a:off x="3549" y="474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ltGray">
            <a:xfrm>
              <a:off x="4686" y="395"/>
              <a:ext cx="171" cy="80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 userDrawn="1"/>
          </p:nvSpPr>
          <p:spPr bwMode="ltGray">
            <a:xfrm>
              <a:off x="4867" y="460"/>
              <a:ext cx="138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 userDrawn="1"/>
          </p:nvSpPr>
          <p:spPr bwMode="ltGray">
            <a:xfrm>
              <a:off x="4794" y="481"/>
              <a:ext cx="56" cy="33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 userDrawn="1"/>
          </p:nvSpPr>
          <p:spPr bwMode="ltGray">
            <a:xfrm>
              <a:off x="4757" y="376"/>
              <a:ext cx="37" cy="44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 userDrawn="1"/>
          </p:nvSpPr>
          <p:spPr bwMode="ltGray">
            <a:xfrm>
              <a:off x="5054" y="508"/>
              <a:ext cx="45" cy="65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 userDrawn="1"/>
          </p:nvSpPr>
          <p:spPr bwMode="ltGray">
            <a:xfrm>
              <a:off x="4260" y="6"/>
              <a:ext cx="480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 userDrawn="1"/>
          </p:nvSpPr>
          <p:spPr bwMode="ltGray">
            <a:xfrm>
              <a:off x="3835" y="4"/>
              <a:ext cx="446" cy="48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 userDrawn="1"/>
          </p:nvSpPr>
          <p:spPr bwMode="ltGray">
            <a:xfrm>
              <a:off x="2853" y="75"/>
              <a:ext cx="42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 userDrawn="1"/>
          </p:nvSpPr>
          <p:spPr bwMode="ltGray">
            <a:xfrm>
              <a:off x="1704" y="4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 userDrawn="1"/>
          </p:nvSpPr>
          <p:spPr bwMode="ltGray">
            <a:xfrm>
              <a:off x="2701" y="104"/>
              <a:ext cx="138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 userDrawn="1"/>
          </p:nvSpPr>
          <p:spPr bwMode="ltGray">
            <a:xfrm>
              <a:off x="2553" y="181"/>
              <a:ext cx="187" cy="176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ltGray">
            <a:xfrm>
              <a:off x="2677" y="234"/>
              <a:ext cx="14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 userDrawn="1"/>
          </p:nvSpPr>
          <p:spPr bwMode="ltGray">
            <a:xfrm>
              <a:off x="2394" y="430"/>
              <a:ext cx="42" cy="61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 userDrawn="1"/>
          </p:nvSpPr>
          <p:spPr bwMode="ltGray">
            <a:xfrm>
              <a:off x="2513" y="401"/>
              <a:ext cx="21" cy="25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 userDrawn="1"/>
          </p:nvSpPr>
          <p:spPr bwMode="ltGray">
            <a:xfrm>
              <a:off x="727" y="495"/>
              <a:ext cx="382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 userDrawn="1"/>
          </p:nvSpPr>
          <p:spPr bwMode="ltGray">
            <a:xfrm>
              <a:off x="1400" y="897"/>
              <a:ext cx="16" cy="27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 userDrawn="1"/>
          </p:nvSpPr>
          <p:spPr bwMode="ltGray">
            <a:xfrm>
              <a:off x="453" y="276"/>
              <a:ext cx="58" cy="23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 userDrawn="1"/>
          </p:nvSpPr>
          <p:spPr bwMode="ltGray">
            <a:xfrm>
              <a:off x="1161" y="50"/>
              <a:ext cx="691" cy="569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 userDrawn="1"/>
          </p:nvSpPr>
          <p:spPr bwMode="ltGray">
            <a:xfrm>
              <a:off x="689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 userDrawn="1"/>
          </p:nvSpPr>
          <p:spPr bwMode="ltGray">
            <a:xfrm>
              <a:off x="935" y="125"/>
              <a:ext cx="45" cy="27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 userDrawn="1"/>
          </p:nvSpPr>
          <p:spPr bwMode="ltGray">
            <a:xfrm>
              <a:off x="1081" y="225"/>
              <a:ext cx="75" cy="15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 userDrawn="1"/>
          </p:nvSpPr>
          <p:spPr bwMode="ltGray">
            <a:xfrm>
              <a:off x="1210" y="223"/>
              <a:ext cx="42" cy="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 userDrawn="1"/>
          </p:nvSpPr>
          <p:spPr bwMode="ltGray">
            <a:xfrm>
              <a:off x="865" y="123"/>
              <a:ext cx="33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b="1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1036" name="Freeform 12"/>
          <p:cNvSpPr>
            <a:spLocks/>
          </p:cNvSpPr>
          <p:nvPr/>
        </p:nvSpPr>
        <p:spPr bwMode="ltGray">
          <a:xfrm>
            <a:off x="0" y="0"/>
            <a:ext cx="9144000" cy="908050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536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45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15369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438" y="106363"/>
            <a:ext cx="7556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6" name="Rectangle 72"/>
          <p:cNvSpPr>
            <a:spLocks noChangeArrowheads="1"/>
          </p:cNvSpPr>
          <p:nvPr/>
        </p:nvSpPr>
        <p:spPr bwMode="auto">
          <a:xfrm>
            <a:off x="0" y="765175"/>
            <a:ext cx="9144000" cy="144463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b="1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AAD025E7-AD0E-4624-ACFB-7D783C3E46A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/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/>
            <a:fld id="{03E502E3-5E58-4AD8-9F26-377F8B9472C7}" type="datetimeFigureOut">
              <a:rPr kumimoji="1" lang="ja-JP" altLang="en-US" kern="1200" smtClean="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rtl="0"/>
              <a:t>2009/8/4</a:t>
            </a:fld>
            <a:endParaRPr kumimoji="1" lang="ja-JP" altLang="en-US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/>
            <a:endParaRPr kumimoji="1" lang="ja-JP" altLang="en-US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/>
            <a:fld id="{35F719F0-6020-4D8C-BFB8-E3BC3D8A8383}" type="slidenum">
              <a:rPr kumimoji="1" lang="ja-JP" altLang="en-US" kern="1200" smtClean="0">
                <a:solidFill>
                  <a:srgbClr val="D6ECFF"/>
                </a:solidFill>
                <a:latin typeface="Corbel"/>
                <a:ea typeface="HGｺﾞｼｯｸM"/>
                <a:cs typeface="+mn-cs"/>
              </a:rPr>
              <a:pPr rtl="0"/>
              <a:t>&lt;#&gt;</a:t>
            </a:fld>
            <a:endParaRPr kumimoji="1" lang="ja-JP" altLang="en-US" kern="1200">
              <a:solidFill>
                <a:srgbClr val="D6ECFF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8/4/2009</a:t>
            </a:fld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 kern="1200">
                <a:solidFill>
                  <a:srgbClr val="E9E5DC"/>
                </a:solidFill>
                <a:latin typeface="Corbel"/>
                <a:ea typeface="HGｺﾞｼｯｸM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 kern="1200">
              <a:solidFill>
                <a:srgbClr val="E9E5DC"/>
              </a:solidFill>
              <a:latin typeface="Corbel"/>
              <a:ea typeface="HGｺﾞｼｯｸM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Freeform 2"/>
          <p:cNvSpPr>
            <a:spLocks/>
          </p:cNvSpPr>
          <p:nvPr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9AFCF4C-B7D0-469E-AE76-AF706201A8EF}" type="slidenum">
              <a:rPr kumimoji="1" lang="en-US" altLang="ja-JP" kern="1200">
                <a:solidFill>
                  <a:srgbClr val="000000"/>
                </a:solidFill>
                <a:ea typeface="ＭＳ Ｐゴシック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1" lang="en-US" altLang="ja-JP" kern="1200">
              <a:solidFill>
                <a:srgbClr val="000000"/>
              </a:solidFill>
              <a:ea typeface="ＭＳ Ｐゴシック" pitchFamily="50" charset="-128"/>
              <a:cs typeface="+mn-cs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576" name="Freeform 8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77" name="Freeform 9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78" name="Freeform 10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79" name="Freeform 11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80" name="Freeform 12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81" name="Freeform 13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82" name="Freeform 14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83" name="Freeform 15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84" name="Freeform 16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85" name="Freeform 17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86" name="Freeform 18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87" name="Freeform 19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88" name="Freeform 20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89" name="Freeform 21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90" name="Freeform 22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91" name="Freeform 23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92" name="Freeform 24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93" name="Freeform 25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94" name="Freeform 26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95" name="Freeform 27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96" name="Freeform 28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97" name="Freeform 29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98" name="Freeform 30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599" name="Freeform 31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00" name="Freeform 32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01" name="Freeform 33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02" name="Freeform 34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03" name="Freeform 35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04" name="Freeform 36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05" name="Freeform 37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06" name="Freeform 38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07" name="Freeform 39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08" name="Freeform 40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09" name="Freeform 41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10" name="Freeform 42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11" name="Freeform 43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12" name="Freeform 44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13" name="Freeform 45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14" name="Freeform 46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15" name="Freeform 47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16" name="Freeform 48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17" name="Freeform 49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18" name="Freeform 50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19" name="Freeform 51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20" name="Freeform 52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21" name="Freeform 53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22" name="Freeform 54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23" name="Freeform 55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24" name="Freeform 56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25" name="Freeform 57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26" name="Freeform 58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27" name="Freeform 59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28" name="Freeform 60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29" name="Freeform 61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30" name="Freeform 62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31" name="Freeform 63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615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6153" name="Picture 6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66"/>
          <p:cNvPicPr>
            <a:picLocks noChangeAspect="1" noChangeArrowheads="1"/>
          </p:cNvPicPr>
          <p:nvPr/>
        </p:nvPicPr>
        <p:blipFill>
          <a:blip r:embed="rId15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6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36" name="Rectangle 68"/>
          <p:cNvSpPr>
            <a:spLocks noChangeArrowheads="1"/>
          </p:cNvSpPr>
          <p:nvPr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65637" name="Freeform 69"/>
          <p:cNvSpPr>
            <a:spLocks/>
          </p:cNvSpPr>
          <p:nvPr userDrawn="1"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3" name="Group 70"/>
          <p:cNvGrpSpPr>
            <a:grpSpLocks/>
          </p:cNvGrpSpPr>
          <p:nvPr userDrawn="1"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639" name="Freeform 71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40" name="Freeform 72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41" name="Freeform 73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42" name="Freeform 74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43" name="Freeform 75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44" name="Freeform 76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45" name="Freeform 77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46" name="Freeform 78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47" name="Freeform 79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48" name="Freeform 80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49" name="Freeform 81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50" name="Freeform 82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51" name="Freeform 83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52" name="Freeform 84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53" name="Freeform 85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54" name="Freeform 86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55" name="Freeform 87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56" name="Freeform 88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57" name="Freeform 89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58" name="Freeform 90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59" name="Freeform 91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60" name="Freeform 92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61" name="Freeform 93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62" name="Freeform 94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63" name="Freeform 95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64" name="Freeform 96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65" name="Freeform 97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66" name="Freeform 98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67" name="Freeform 99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68" name="Freeform 100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69" name="Freeform 101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70" name="Freeform 102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71" name="Freeform 103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72" name="Freeform 104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73" name="Freeform 105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74" name="Freeform 106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75" name="Freeform 107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76" name="Freeform 108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77" name="Freeform 109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78" name="Freeform 110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79" name="Freeform 111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80" name="Freeform 112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81" name="Freeform 113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82" name="Freeform 114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83" name="Freeform 115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84" name="Freeform 116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85" name="Freeform 117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86" name="Freeform 118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87" name="Freeform 119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88" name="Freeform 120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89" name="Freeform 121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90" name="Freeform 122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91" name="Freeform 123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92" name="Freeform 124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93" name="Freeform 125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694" name="Freeform 126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pic>
        <p:nvPicPr>
          <p:cNvPr id="6159" name="Picture 127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28"/>
          <p:cNvPicPr>
            <a:picLocks noChangeAspect="1" noChangeArrowheads="1"/>
          </p:cNvPicPr>
          <p:nvPr userDrawn="1"/>
        </p:nvPicPr>
        <p:blipFill>
          <a:blip r:embed="rId15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29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98" name="Rectangle 130"/>
          <p:cNvSpPr>
            <a:spLocks noChangeArrowheads="1"/>
          </p:cNvSpPr>
          <p:nvPr userDrawn="1"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00"/>
            </a:gs>
            <a:gs pos="100000">
              <a:srgbClr val="0066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8446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D794472-7E44-43C9-B91D-4E0EB4E41DA2}" type="slidenum">
              <a:rPr kumimoji="1" lang="en-US" altLang="ja-JP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179388" y="404813"/>
            <a:ext cx="215900" cy="215900"/>
          </a:xfrm>
          <a:prstGeom prst="ellipse">
            <a:avLst/>
          </a:prstGeom>
          <a:solidFill>
            <a:srgbClr val="FFFF99">
              <a:alpha val="8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250825" y="260350"/>
            <a:ext cx="287338" cy="288925"/>
          </a:xfrm>
          <a:prstGeom prst="ellipse">
            <a:avLst/>
          </a:prstGeom>
          <a:solidFill>
            <a:srgbClr val="FFFF99">
              <a:alpha val="17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395288" y="115888"/>
            <a:ext cx="360362" cy="360362"/>
          </a:xfrm>
          <a:prstGeom prst="ellipse">
            <a:avLst/>
          </a:prstGeom>
          <a:solidFill>
            <a:srgbClr val="CCFF99">
              <a:alpha val="28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611188" y="115888"/>
            <a:ext cx="431800" cy="431800"/>
          </a:xfrm>
          <a:prstGeom prst="ellipse">
            <a:avLst/>
          </a:prstGeom>
          <a:solidFill>
            <a:srgbClr val="99FF33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5641975" y="0"/>
            <a:ext cx="3467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kern="1200">
                <a:solidFill>
                  <a:srgbClr val="FFFFCC"/>
                </a:solidFill>
                <a:latin typeface="Times New Roman" pitchFamily="18" charset="0"/>
                <a:ea typeface="ＭＳ Ｐゴシック" charset="-128"/>
                <a:cs typeface="+mn-cs"/>
              </a:rPr>
              <a:t>Tohoku Univ. COE symposium,  6-9 November 2006</a:t>
            </a:r>
          </a:p>
        </p:txBody>
      </p:sp>
      <p:sp>
        <p:nvSpPr>
          <p:cNvPr id="18444" name="WordArt 12"/>
          <p:cNvSpPr>
            <a:spLocks noChangeArrowheads="1" noChangeShapeType="1" noTextEdit="1"/>
          </p:cNvSpPr>
          <p:nvPr/>
        </p:nvSpPr>
        <p:spPr bwMode="auto">
          <a:xfrm>
            <a:off x="468313" y="477838"/>
            <a:ext cx="1114425" cy="142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i="1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Lucida Sans"/>
                <a:ea typeface="ＭＳ Ｐゴシック" charset="-128"/>
                <a:cs typeface="+mn-cs"/>
              </a:rPr>
              <a:t>EES, Hokkaido Univ.</a:t>
            </a:r>
            <a:endParaRPr kumimoji="1" lang="ja-JP" altLang="en-US" sz="1000" i="1" kern="10">
              <a:ln w="9525">
                <a:solidFill>
                  <a:srgbClr val="333399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Lucida Sans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6.tiff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3.tiff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2.tif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kumimoji="1" lang="en-US" altLang="ja-JP" sz="3600" b="1" dirty="0" smtClean="0">
                <a:latin typeface="Corbel" pitchFamily="34" charset="0"/>
              </a:rPr>
              <a:t>An introduction to climate modeling and climate change simulation</a:t>
            </a:r>
            <a:endParaRPr kumimoji="1" lang="ja-JP" altLang="en-US" sz="3600" b="1" dirty="0">
              <a:latin typeface="Corbel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14414" y="4462482"/>
            <a:ext cx="6400800" cy="1752600"/>
          </a:xfrm>
        </p:spPr>
        <p:txBody>
          <a:bodyPr/>
          <a:lstStyle/>
          <a:p>
            <a:r>
              <a:rPr kumimoji="1" lang="en-US" altLang="ja-JP" sz="2000" b="1" dirty="0" smtClean="0">
                <a:latin typeface="Corbel" pitchFamily="34" charset="0"/>
              </a:rPr>
              <a:t>Masahiro Watanabe</a:t>
            </a:r>
          </a:p>
          <a:p>
            <a:r>
              <a:rPr lang="en-US" altLang="ja-JP" sz="2000" b="1" dirty="0" smtClean="0">
                <a:latin typeface="Corbel" pitchFamily="34" charset="0"/>
              </a:rPr>
              <a:t>Center for Climate System Research</a:t>
            </a:r>
          </a:p>
          <a:p>
            <a:r>
              <a:rPr kumimoji="1" lang="en-US" altLang="ja-JP" sz="2000" b="1" dirty="0" smtClean="0">
                <a:latin typeface="Corbel" pitchFamily="34" charset="0"/>
              </a:rPr>
              <a:t>The University of Tokyo</a:t>
            </a:r>
          </a:p>
          <a:p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hiro@ccsr.u-tokyo.ac.jp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07584" y="0"/>
            <a:ext cx="4936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ICISTS-KAIST 2009, 20-21 Aug 2009, </a:t>
            </a:r>
            <a:r>
              <a:rPr lang="en-US" altLang="ja-JP" sz="1600" dirty="0" err="1" smtClean="0">
                <a:latin typeface="Times New Roman" pitchFamily="18" charset="0"/>
                <a:cs typeface="Times New Roman" pitchFamily="18" charset="0"/>
              </a:rPr>
              <a:t>Daejeon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, Korea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2695" y="1641464"/>
            <a:ext cx="3460746" cy="3384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" name="Picture 7" descr="TBB040600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3168650" cy="3168650"/>
          </a:xfrm>
          <a:prstGeom prst="rect">
            <a:avLst/>
          </a:prstGeom>
          <a:noFill/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85720" y="1590667"/>
            <a:ext cx="32400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1600" b="1" dirty="0">
                <a:solidFill>
                  <a:srgbClr val="FF9933"/>
                </a:solidFill>
              </a:rPr>
              <a:t>Observation</a:t>
            </a:r>
            <a:r>
              <a:rPr kumimoji="0" lang="en-US" altLang="ja-JP" sz="1600" dirty="0">
                <a:solidFill>
                  <a:schemeClr val="bg1"/>
                </a:solidFill>
              </a:rPr>
              <a:t>: </a:t>
            </a:r>
            <a:r>
              <a:rPr kumimoji="0" lang="en-US" altLang="ja-JP" sz="1200" dirty="0">
                <a:solidFill>
                  <a:schemeClr val="bg1"/>
                </a:solidFill>
              </a:rPr>
              <a:t>TBB from GOES-9</a:t>
            </a:r>
          </a:p>
        </p:txBody>
      </p:sp>
      <p:pic>
        <p:nvPicPr>
          <p:cNvPr id="7" name="Picture 3" descr="C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4030820" cy="1751877"/>
          </a:xfrm>
          <a:prstGeom prst="rect">
            <a:avLst/>
          </a:prstGeom>
          <a:noFill/>
        </p:spPr>
      </p:pic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42844" y="5143512"/>
            <a:ext cx="57150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Parameterization ≠ empirical rule, </a:t>
            </a:r>
          </a:p>
          <a:p>
            <a:r>
              <a:rPr lang="en-US" altLang="ja-JP" sz="24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small-scale physics; but </a:t>
            </a:r>
          </a:p>
          <a:p>
            <a:r>
              <a:rPr lang="en-US" altLang="ja-JP" sz="24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 assumptions, leading to a variety of the scheme.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57224" y="0"/>
            <a:ext cx="714376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altLang="ja-JP" sz="2800" kern="0" dirty="0" smtClean="0">
                <a:latin typeface="Corbel" pitchFamily="34" charset="0"/>
                <a:ea typeface="HG丸ｺﾞｼｯｸM-PRO" pitchFamily="50" charset="-128"/>
                <a:cs typeface="+mj-cs"/>
              </a:rPr>
              <a:t>Example of parameterization: clouds</a:t>
            </a:r>
            <a:endParaRPr kumimoji="1" lang="ja-JP" alt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Lucida Sans Unicode" pitchFamily="34" charset="0"/>
              <a:ea typeface="+mj-ea"/>
              <a:cs typeface="+mj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0526" y="1142984"/>
            <a:ext cx="8076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 smtClean="0">
                <a:latin typeface="Corbel" pitchFamily="34" charset="0"/>
                <a:ea typeface="ＭＳ Ｐゴシック" pitchFamily="50" charset="-128"/>
                <a:cs typeface="+mn-cs"/>
              </a:rPr>
              <a:t>Clouds are important elements of climate, but highly inhomogeneous…</a:t>
            </a:r>
          </a:p>
        </p:txBody>
      </p:sp>
      <p:cxnSp>
        <p:nvCxnSpPr>
          <p:cNvPr id="15" name="直線コネクタ 14"/>
          <p:cNvCxnSpPr/>
          <p:nvPr/>
        </p:nvCxnSpPr>
        <p:spPr bwMode="auto">
          <a:xfrm rot="5400000">
            <a:off x="4786314" y="2500306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 rot="5400000">
            <a:off x="4938714" y="2499512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コネクタ 16"/>
          <p:cNvCxnSpPr/>
          <p:nvPr/>
        </p:nvCxnSpPr>
        <p:spPr bwMode="auto">
          <a:xfrm rot="5400000">
            <a:off x="5091114" y="2499512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線コネクタ 17"/>
          <p:cNvCxnSpPr/>
          <p:nvPr/>
        </p:nvCxnSpPr>
        <p:spPr bwMode="auto">
          <a:xfrm rot="5400000">
            <a:off x="5243514" y="2499512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線コネクタ 18"/>
          <p:cNvCxnSpPr/>
          <p:nvPr/>
        </p:nvCxnSpPr>
        <p:spPr bwMode="auto">
          <a:xfrm rot="5400000">
            <a:off x="5395914" y="2499512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直線コネクタ 19"/>
          <p:cNvCxnSpPr/>
          <p:nvPr/>
        </p:nvCxnSpPr>
        <p:spPr bwMode="auto">
          <a:xfrm rot="5400000">
            <a:off x="5548314" y="2499512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直線コネクタ 20"/>
          <p:cNvCxnSpPr/>
          <p:nvPr/>
        </p:nvCxnSpPr>
        <p:spPr bwMode="auto">
          <a:xfrm rot="5400000">
            <a:off x="5700714" y="2499512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線コネクタ 21"/>
          <p:cNvCxnSpPr/>
          <p:nvPr/>
        </p:nvCxnSpPr>
        <p:spPr bwMode="auto">
          <a:xfrm rot="5400000">
            <a:off x="5853114" y="2499512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直線コネクタ 22"/>
          <p:cNvCxnSpPr/>
          <p:nvPr/>
        </p:nvCxnSpPr>
        <p:spPr bwMode="auto">
          <a:xfrm rot="5400000">
            <a:off x="6005514" y="2499512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直線コネクタ 23"/>
          <p:cNvCxnSpPr/>
          <p:nvPr/>
        </p:nvCxnSpPr>
        <p:spPr bwMode="auto">
          <a:xfrm rot="5400000">
            <a:off x="6157914" y="2499512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線コネクタ 34"/>
          <p:cNvCxnSpPr/>
          <p:nvPr/>
        </p:nvCxnSpPr>
        <p:spPr bwMode="auto">
          <a:xfrm rot="10800000">
            <a:off x="5500694" y="1785927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直線コネクタ 35"/>
          <p:cNvCxnSpPr/>
          <p:nvPr/>
        </p:nvCxnSpPr>
        <p:spPr bwMode="auto">
          <a:xfrm rot="10800000">
            <a:off x="5500694" y="1938327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直線コネクタ 36"/>
          <p:cNvCxnSpPr/>
          <p:nvPr/>
        </p:nvCxnSpPr>
        <p:spPr bwMode="auto">
          <a:xfrm rot="10800000">
            <a:off x="5500694" y="2090727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直線コネクタ 37"/>
          <p:cNvCxnSpPr/>
          <p:nvPr/>
        </p:nvCxnSpPr>
        <p:spPr bwMode="auto">
          <a:xfrm rot="10800000">
            <a:off x="5500694" y="2243127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直線コネクタ 38"/>
          <p:cNvCxnSpPr/>
          <p:nvPr/>
        </p:nvCxnSpPr>
        <p:spPr bwMode="auto">
          <a:xfrm rot="10800000">
            <a:off x="5500694" y="2395527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直線コネクタ 39"/>
          <p:cNvCxnSpPr/>
          <p:nvPr/>
        </p:nvCxnSpPr>
        <p:spPr bwMode="auto">
          <a:xfrm rot="10800000">
            <a:off x="5500694" y="2547927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線コネクタ 40"/>
          <p:cNvCxnSpPr/>
          <p:nvPr/>
        </p:nvCxnSpPr>
        <p:spPr bwMode="auto">
          <a:xfrm rot="10800000">
            <a:off x="5500694" y="2700327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直線コネクタ 41"/>
          <p:cNvCxnSpPr/>
          <p:nvPr/>
        </p:nvCxnSpPr>
        <p:spPr bwMode="auto">
          <a:xfrm rot="10800000">
            <a:off x="5500694" y="2852727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コネクタ 42"/>
          <p:cNvCxnSpPr/>
          <p:nvPr/>
        </p:nvCxnSpPr>
        <p:spPr bwMode="auto">
          <a:xfrm rot="10800000">
            <a:off x="5500694" y="3005127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直線コネクタ 43"/>
          <p:cNvCxnSpPr/>
          <p:nvPr/>
        </p:nvCxnSpPr>
        <p:spPr bwMode="auto">
          <a:xfrm rot="10800000">
            <a:off x="5500694" y="3157527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直線コネクタ 44"/>
          <p:cNvCxnSpPr/>
          <p:nvPr/>
        </p:nvCxnSpPr>
        <p:spPr bwMode="auto">
          <a:xfrm rot="10800000">
            <a:off x="5500694" y="3309927"/>
            <a:ext cx="1714512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正方形/長方形 45"/>
          <p:cNvSpPr/>
          <p:nvPr/>
        </p:nvSpPr>
        <p:spPr bwMode="auto">
          <a:xfrm>
            <a:off x="5648333" y="1943091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5648333" y="2095491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5800733" y="2247888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5648333" y="2247895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6105533" y="2552688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6257933" y="2705088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2" name="正方形/長方形 51"/>
          <p:cNvSpPr/>
          <p:nvPr/>
        </p:nvSpPr>
        <p:spPr bwMode="auto">
          <a:xfrm>
            <a:off x="6410333" y="2552692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 bwMode="auto">
          <a:xfrm>
            <a:off x="6562733" y="2552692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4" name="正方形/長方形 53"/>
          <p:cNvSpPr/>
          <p:nvPr/>
        </p:nvSpPr>
        <p:spPr bwMode="auto">
          <a:xfrm>
            <a:off x="6715142" y="2552692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 bwMode="auto">
          <a:xfrm>
            <a:off x="6867542" y="2552692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6" name="正方形/長方形 55"/>
          <p:cNvSpPr/>
          <p:nvPr/>
        </p:nvSpPr>
        <p:spPr bwMode="auto">
          <a:xfrm>
            <a:off x="6715142" y="2095493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7" name="正方形/長方形 56"/>
          <p:cNvSpPr/>
          <p:nvPr/>
        </p:nvSpPr>
        <p:spPr bwMode="auto">
          <a:xfrm>
            <a:off x="6867542" y="2095493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8" name="正方形/長方形 57"/>
          <p:cNvSpPr/>
          <p:nvPr/>
        </p:nvSpPr>
        <p:spPr bwMode="auto">
          <a:xfrm>
            <a:off x="6410336" y="2095493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9" name="正方形/長方形 58"/>
          <p:cNvSpPr/>
          <p:nvPr/>
        </p:nvSpPr>
        <p:spPr bwMode="auto">
          <a:xfrm>
            <a:off x="6562736" y="2095493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 bwMode="auto">
          <a:xfrm>
            <a:off x="6715142" y="2252658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1" name="正方形/長方形 60"/>
          <p:cNvSpPr/>
          <p:nvPr/>
        </p:nvSpPr>
        <p:spPr bwMode="auto">
          <a:xfrm>
            <a:off x="6867542" y="2252658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2" name="正方形/長方形 61"/>
          <p:cNvSpPr/>
          <p:nvPr/>
        </p:nvSpPr>
        <p:spPr bwMode="auto">
          <a:xfrm>
            <a:off x="6715140" y="2400295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 bwMode="auto">
          <a:xfrm>
            <a:off x="6867540" y="2400295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4" name="正方形/長方形 63"/>
          <p:cNvSpPr/>
          <p:nvPr/>
        </p:nvSpPr>
        <p:spPr bwMode="auto">
          <a:xfrm>
            <a:off x="6410336" y="2400290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5" name="正方形/長方形 64"/>
          <p:cNvSpPr/>
          <p:nvPr/>
        </p:nvSpPr>
        <p:spPr bwMode="auto">
          <a:xfrm>
            <a:off x="6562736" y="2400290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6" name="正方形/長方形 65"/>
          <p:cNvSpPr/>
          <p:nvPr/>
        </p:nvSpPr>
        <p:spPr bwMode="auto">
          <a:xfrm>
            <a:off x="6410336" y="2857488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7" name="正方形/長方形 66"/>
          <p:cNvSpPr/>
          <p:nvPr/>
        </p:nvSpPr>
        <p:spPr bwMode="auto">
          <a:xfrm>
            <a:off x="6257934" y="2095493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8" name="正方形/長方形 67"/>
          <p:cNvSpPr/>
          <p:nvPr/>
        </p:nvSpPr>
        <p:spPr bwMode="auto">
          <a:xfrm>
            <a:off x="5800733" y="1947854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9" name="正方形/長方形 68"/>
          <p:cNvSpPr/>
          <p:nvPr/>
        </p:nvSpPr>
        <p:spPr bwMode="auto">
          <a:xfrm>
            <a:off x="5800733" y="2100254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0" name="正方形/長方形 69"/>
          <p:cNvSpPr/>
          <p:nvPr/>
        </p:nvSpPr>
        <p:spPr bwMode="auto">
          <a:xfrm>
            <a:off x="6562738" y="2252658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1" name="正方形/長方形 70"/>
          <p:cNvSpPr/>
          <p:nvPr/>
        </p:nvSpPr>
        <p:spPr bwMode="auto">
          <a:xfrm>
            <a:off x="6410333" y="2705094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2" name="正方形/長方形 71"/>
          <p:cNvSpPr/>
          <p:nvPr/>
        </p:nvSpPr>
        <p:spPr bwMode="auto">
          <a:xfrm>
            <a:off x="6257941" y="2552692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3" name="正方形/長方形 72"/>
          <p:cNvSpPr/>
          <p:nvPr/>
        </p:nvSpPr>
        <p:spPr bwMode="auto">
          <a:xfrm>
            <a:off x="6105526" y="2400290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4" name="正方形/長方形 73"/>
          <p:cNvSpPr/>
          <p:nvPr/>
        </p:nvSpPr>
        <p:spPr bwMode="auto">
          <a:xfrm>
            <a:off x="6257934" y="2400294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5" name="正方形/長方形 74"/>
          <p:cNvSpPr/>
          <p:nvPr/>
        </p:nvSpPr>
        <p:spPr bwMode="auto">
          <a:xfrm>
            <a:off x="5800735" y="2700331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6" name="正方形/長方形 75"/>
          <p:cNvSpPr/>
          <p:nvPr/>
        </p:nvSpPr>
        <p:spPr bwMode="auto">
          <a:xfrm>
            <a:off x="5800735" y="2400297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7" name="正方形/長方形 76"/>
          <p:cNvSpPr/>
          <p:nvPr/>
        </p:nvSpPr>
        <p:spPr bwMode="auto">
          <a:xfrm>
            <a:off x="5800735" y="2552697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8" name="正方形/長方形 77"/>
          <p:cNvSpPr/>
          <p:nvPr/>
        </p:nvSpPr>
        <p:spPr bwMode="auto">
          <a:xfrm>
            <a:off x="5953133" y="2247890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9" name="正方形/長方形 78"/>
          <p:cNvSpPr/>
          <p:nvPr/>
        </p:nvSpPr>
        <p:spPr bwMode="auto">
          <a:xfrm>
            <a:off x="5953133" y="2100256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0" name="正方形/長方形 79"/>
          <p:cNvSpPr/>
          <p:nvPr/>
        </p:nvSpPr>
        <p:spPr bwMode="auto">
          <a:xfrm>
            <a:off x="5953135" y="2400299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1" name="正方形/長方形 80"/>
          <p:cNvSpPr/>
          <p:nvPr/>
        </p:nvSpPr>
        <p:spPr bwMode="auto">
          <a:xfrm>
            <a:off x="5953135" y="2552699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2" name="正方形/長方形 81"/>
          <p:cNvSpPr/>
          <p:nvPr/>
        </p:nvSpPr>
        <p:spPr bwMode="auto">
          <a:xfrm>
            <a:off x="6257934" y="2252656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3" name="正方形/長方形 82"/>
          <p:cNvSpPr/>
          <p:nvPr/>
        </p:nvSpPr>
        <p:spPr bwMode="auto">
          <a:xfrm>
            <a:off x="6105532" y="2252656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4" name="正方形/長方形 83"/>
          <p:cNvSpPr/>
          <p:nvPr/>
        </p:nvSpPr>
        <p:spPr bwMode="auto">
          <a:xfrm>
            <a:off x="6257934" y="3009898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5" name="正方形/長方形 84"/>
          <p:cNvSpPr/>
          <p:nvPr/>
        </p:nvSpPr>
        <p:spPr bwMode="auto">
          <a:xfrm>
            <a:off x="6562738" y="2705092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6" name="正方形/長方形 85"/>
          <p:cNvSpPr/>
          <p:nvPr/>
        </p:nvSpPr>
        <p:spPr bwMode="auto">
          <a:xfrm>
            <a:off x="6715147" y="2705092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7" name="正方形/長方形 86"/>
          <p:cNvSpPr/>
          <p:nvPr/>
        </p:nvSpPr>
        <p:spPr bwMode="auto">
          <a:xfrm>
            <a:off x="6867547" y="2705092"/>
            <a:ext cx="142876" cy="142876"/>
          </a:xfrm>
          <a:prstGeom prst="rect">
            <a:avLst/>
          </a:prstGeom>
          <a:solidFill>
            <a:srgbClr val="FFC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4020249" y="3357562"/>
            <a:ext cx="5052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 smtClean="0">
                <a:latin typeface="Corbel" pitchFamily="34" charset="0"/>
                <a:ea typeface="ＭＳ Ｐゴシック" pitchFamily="50" charset="-128"/>
                <a:cs typeface="+mn-cs"/>
              </a:rPr>
              <a:t>“All or nothing” cloud is too crude for GCM !!</a:t>
            </a:r>
          </a:p>
        </p:txBody>
      </p:sp>
      <p:grpSp>
        <p:nvGrpSpPr>
          <p:cNvPr id="92" name="グループ化 91"/>
          <p:cNvGrpSpPr/>
          <p:nvPr/>
        </p:nvGrpSpPr>
        <p:grpSpPr>
          <a:xfrm>
            <a:off x="4109361" y="3714752"/>
            <a:ext cx="4891795" cy="3000396"/>
            <a:chOff x="4000496" y="3714752"/>
            <a:chExt cx="4891795" cy="3000396"/>
          </a:xfrm>
        </p:grpSpPr>
        <p:pic>
          <p:nvPicPr>
            <p:cNvPr id="9" name="Picture 34" descr="pdf_schemati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8" y="4500570"/>
              <a:ext cx="3177283" cy="2214578"/>
            </a:xfrm>
            <a:prstGeom prst="rect">
              <a:avLst/>
            </a:prstGeom>
            <a:noFill/>
          </p:spPr>
        </p:pic>
        <p:sp>
          <p:nvSpPr>
            <p:cNvPr id="91" name="正方形/長方形 90"/>
            <p:cNvSpPr/>
            <p:nvPr/>
          </p:nvSpPr>
          <p:spPr>
            <a:xfrm>
              <a:off x="4000496" y="3714752"/>
              <a:ext cx="48718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C00000"/>
                  </a:solidFill>
                  <a:latin typeface="Corbel" pitchFamily="34" charset="0"/>
                </a:rPr>
                <a:t>-&gt; We assume a probability distribution of</a:t>
              </a:r>
            </a:p>
            <a:p>
              <a:r>
                <a:rPr lang="en-US" altLang="ja-JP" sz="2000" dirty="0" smtClean="0">
                  <a:solidFill>
                    <a:srgbClr val="C00000"/>
                  </a:solidFill>
                  <a:latin typeface="Corbel" pitchFamily="34" charset="0"/>
                </a:rPr>
                <a:t>the sub-grid scale moist fields to represent</a:t>
              </a:r>
            </a:p>
            <a:p>
              <a:r>
                <a:rPr lang="en-US" altLang="ja-JP" sz="2000" dirty="0" smtClean="0">
                  <a:solidFill>
                    <a:srgbClr val="C00000"/>
                  </a:solidFill>
                  <a:latin typeface="Corbel" pitchFamily="34" charset="0"/>
                </a:rPr>
                <a:t>partial clouds</a:t>
              </a:r>
              <a:endParaRPr lang="ja-JP" altLang="en-US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1000100" y="71414"/>
            <a:ext cx="7472386" cy="561975"/>
          </a:xfrm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/>
          <a:lstStyle/>
          <a:p>
            <a:r>
              <a:rPr lang="en-US" altLang="ja-JP" b="1" dirty="0" smtClean="0">
                <a:solidFill>
                  <a:schemeClr val="tx1"/>
                </a:solidFill>
                <a:latin typeface="Corbel" pitchFamily="34" charset="0"/>
                <a:ea typeface="HG丸ｺﾞｼｯｸM-PRO" pitchFamily="50" charset="-128"/>
              </a:rPr>
              <a:t>Climate system and climate model: summary</a:t>
            </a:r>
            <a:endParaRPr kumimoji="1" lang="ja-JP" altLang="en-US" b="1" dirty="0">
              <a:solidFill>
                <a:schemeClr val="tx1"/>
              </a:solidFill>
              <a:latin typeface="Corbel" pitchFamily="34" charset="0"/>
              <a:ea typeface="HG丸ｺﾞｼｯｸM-PRO" pitchFamily="50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428596" y="1214422"/>
            <a:ext cx="8642880" cy="2143140"/>
            <a:chOff x="428596" y="1214422"/>
            <a:chExt cx="8642880" cy="2143140"/>
          </a:xfrm>
        </p:grpSpPr>
        <p:sp>
          <p:nvSpPr>
            <p:cNvPr id="12" name="メモ 11"/>
            <p:cNvSpPr/>
            <p:nvPr/>
          </p:nvSpPr>
          <p:spPr bwMode="auto">
            <a:xfrm>
              <a:off x="428596" y="1214422"/>
              <a:ext cx="8286808" cy="2143140"/>
            </a:xfrm>
            <a:prstGeom prst="foldedCorner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2777" name="Text Box 2"/>
            <p:cNvSpPr txBox="1">
              <a:spLocks noChangeArrowheads="1"/>
            </p:cNvSpPr>
            <p:nvPr/>
          </p:nvSpPr>
          <p:spPr bwMode="auto">
            <a:xfrm>
              <a:off x="642910" y="1357298"/>
              <a:ext cx="7786742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p"/>
              </a:pPr>
              <a:r>
                <a:rPr lang="en-US" altLang="ja-JP" sz="2400" dirty="0" smtClean="0">
                  <a:solidFill>
                    <a:srgbClr val="C00000"/>
                  </a:solidFill>
                  <a:latin typeface="Corbel" pitchFamily="34" charset="0"/>
                </a:rPr>
                <a:t> </a:t>
              </a:r>
              <a:r>
                <a:rPr lang="en-US" altLang="ja-JP" sz="2400" dirty="0" smtClean="0">
                  <a:latin typeface="Corbel" pitchFamily="34" charset="0"/>
                </a:rPr>
                <a:t>Climate is a </a:t>
              </a:r>
              <a:r>
                <a:rPr lang="en-US" altLang="ja-JP" sz="2400" dirty="0" smtClean="0">
                  <a:solidFill>
                    <a:srgbClr val="C00000"/>
                  </a:solidFill>
                  <a:latin typeface="Corbel" pitchFamily="34" charset="0"/>
                </a:rPr>
                <a:t>complex system </a:t>
              </a:r>
              <a:r>
                <a:rPr lang="en-US" altLang="ja-JP" sz="2400" dirty="0" smtClean="0">
                  <a:latin typeface="Corbel" pitchFamily="34" charset="0"/>
                </a:rPr>
                <a:t>involving various </a:t>
              </a:r>
            </a:p>
            <a:p>
              <a:r>
                <a:rPr lang="en-US" altLang="ja-JP" sz="2400" dirty="0" smtClean="0">
                  <a:latin typeface="Corbel" pitchFamily="34" charset="0"/>
                </a:rPr>
                <a:t>     interactions among sub-systems</a:t>
              </a:r>
            </a:p>
            <a:p>
              <a:pPr>
                <a:buFont typeface="Wingdings" pitchFamily="2" charset="2"/>
                <a:buChar char="p"/>
              </a:pPr>
              <a:r>
                <a:rPr lang="en-US" altLang="ja-JP" sz="2400" dirty="0" smtClean="0">
                  <a:solidFill>
                    <a:srgbClr val="C00000"/>
                  </a:solidFill>
                  <a:latin typeface="Corbel" pitchFamily="34" charset="0"/>
                </a:rPr>
                <a:t> </a:t>
              </a:r>
              <a:r>
                <a:rPr lang="en-US" altLang="ja-JP" sz="2400" dirty="0" smtClean="0">
                  <a:latin typeface="Corbel" pitchFamily="34" charset="0"/>
                </a:rPr>
                <a:t>Yet, essence is the energy balance and general  </a:t>
              </a:r>
            </a:p>
            <a:p>
              <a:r>
                <a:rPr lang="en-US" altLang="ja-JP" sz="2400" dirty="0" smtClean="0">
                  <a:latin typeface="Corbel" pitchFamily="34" charset="0"/>
                </a:rPr>
                <a:t>     circulation constrained by the dynamical and </a:t>
              </a:r>
            </a:p>
            <a:p>
              <a:r>
                <a:rPr lang="en-US" altLang="ja-JP" sz="2400" dirty="0" smtClean="0">
                  <a:latin typeface="Corbel" pitchFamily="34" charset="0"/>
                </a:rPr>
                <a:t>     thermodynamic principles</a:t>
              </a:r>
              <a:endParaRPr lang="ja-JP" altLang="en-US" sz="2400" dirty="0">
                <a:latin typeface="Corbel" pitchFamily="34" charset="0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1164115">
              <a:off x="6950383" y="1289089"/>
              <a:ext cx="2121093" cy="369332"/>
            </a:xfrm>
            <a:prstGeom prst="rect">
              <a:avLst/>
            </a:prstGeom>
            <a:solidFill>
              <a:srgbClr val="0066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Lucida Calligraphy" pitchFamily="66" charset="0"/>
                </a:rPr>
                <a:t>Climate system </a:t>
              </a:r>
              <a:endParaRPr kumimoji="1" lang="ja-JP" altLang="en-US" dirty="0">
                <a:solidFill>
                  <a:schemeClr val="bg1"/>
                </a:solidFill>
                <a:latin typeface="Lucida Calligraphy" pitchFamily="66" charset="0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357158" y="3786190"/>
            <a:ext cx="8590157" cy="2857520"/>
            <a:chOff x="357158" y="3786190"/>
            <a:chExt cx="8590157" cy="2857520"/>
          </a:xfrm>
        </p:grpSpPr>
        <p:sp>
          <p:nvSpPr>
            <p:cNvPr id="6" name="メモ 5"/>
            <p:cNvSpPr/>
            <p:nvPr/>
          </p:nvSpPr>
          <p:spPr bwMode="auto">
            <a:xfrm>
              <a:off x="357158" y="3786190"/>
              <a:ext cx="8286808" cy="2857520"/>
            </a:xfrm>
            <a:prstGeom prst="foldedCorner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</a:endParaRPr>
            </a:p>
          </p:txBody>
        </p:sp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571472" y="3894616"/>
              <a:ext cx="7929618" cy="267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p"/>
              </a:pPr>
              <a:r>
                <a:rPr lang="en-US" altLang="ja-JP" sz="2400" dirty="0" smtClean="0">
                  <a:solidFill>
                    <a:srgbClr val="C00000"/>
                  </a:solidFill>
                  <a:latin typeface="Corbel" pitchFamily="34" charset="0"/>
                </a:rPr>
                <a:t> </a:t>
              </a:r>
              <a:r>
                <a:rPr lang="en-US" altLang="ja-JP" sz="2400" dirty="0" smtClean="0">
                  <a:latin typeface="Corbel" pitchFamily="34" charset="0"/>
                </a:rPr>
                <a:t>Climate model is based on physical rules</a:t>
              </a:r>
            </a:p>
            <a:p>
              <a:r>
                <a:rPr lang="en-US" altLang="ja-JP" sz="2400" dirty="0" smtClean="0">
                  <a:solidFill>
                    <a:srgbClr val="C00000"/>
                  </a:solidFill>
                  <a:latin typeface="Corbel" pitchFamily="34" charset="0"/>
                </a:rPr>
                <a:t>     (external conditions are just a few)</a:t>
              </a:r>
            </a:p>
            <a:p>
              <a:pPr>
                <a:buFont typeface="Wingdings" pitchFamily="2" charset="2"/>
                <a:buChar char="p"/>
              </a:pPr>
              <a:r>
                <a:rPr lang="en-US" altLang="ja-JP" sz="2400" dirty="0" smtClean="0">
                  <a:solidFill>
                    <a:srgbClr val="C00000"/>
                  </a:solidFill>
                  <a:latin typeface="Corbel" pitchFamily="34" charset="0"/>
                </a:rPr>
                <a:t> </a:t>
              </a:r>
              <a:r>
                <a:rPr lang="en-US" altLang="ja-JP" sz="2400" dirty="0" smtClean="0">
                  <a:latin typeface="Corbel" pitchFamily="34" charset="0"/>
                </a:rPr>
                <a:t>Climate model is only the way to represent the complex </a:t>
              </a:r>
            </a:p>
            <a:p>
              <a:r>
                <a:rPr lang="en-US" altLang="ja-JP" sz="2400" dirty="0" smtClean="0">
                  <a:latin typeface="Corbel" pitchFamily="34" charset="0"/>
                </a:rPr>
                <a:t>     climate system </a:t>
              </a:r>
              <a:r>
                <a:rPr lang="en-US" altLang="ja-JP" sz="2400" i="1" dirty="0" smtClean="0">
                  <a:latin typeface="Corbel" pitchFamily="34" charset="0"/>
                </a:rPr>
                <a:t>as a whole</a:t>
              </a:r>
            </a:p>
            <a:p>
              <a:r>
                <a:rPr lang="en-US" altLang="ja-JP" sz="2400" i="1" dirty="0" smtClean="0">
                  <a:solidFill>
                    <a:srgbClr val="C00000"/>
                  </a:solidFill>
                  <a:latin typeface="Corbel" pitchFamily="34" charset="0"/>
                </a:rPr>
                <a:t>     </a:t>
              </a:r>
              <a:r>
                <a:rPr lang="en-US" altLang="ja-JP" sz="2400" dirty="0" smtClean="0">
                  <a:solidFill>
                    <a:srgbClr val="C00000"/>
                  </a:solidFill>
                  <a:latin typeface="Corbel" pitchFamily="34" charset="0"/>
                </a:rPr>
                <a:t>(model spontaneously produces natural variability)</a:t>
              </a:r>
            </a:p>
            <a:p>
              <a:pPr>
                <a:buFont typeface="Wingdings" pitchFamily="2" charset="2"/>
                <a:buChar char="p"/>
              </a:pPr>
              <a:r>
                <a:rPr lang="en-US" altLang="ja-JP" sz="2400" dirty="0" smtClean="0">
                  <a:solidFill>
                    <a:srgbClr val="C00000"/>
                  </a:solidFill>
                  <a:latin typeface="Corbel" pitchFamily="34" charset="0"/>
                </a:rPr>
                <a:t> </a:t>
              </a:r>
              <a:r>
                <a:rPr lang="en-US" altLang="ja-JP" sz="2400" dirty="0" smtClean="0">
                  <a:latin typeface="Corbel" pitchFamily="34" charset="0"/>
                </a:rPr>
                <a:t>Climate model is not perfect, but includes </a:t>
              </a:r>
            </a:p>
            <a:p>
              <a:r>
                <a:rPr lang="en-US" altLang="ja-JP" sz="2400" dirty="0" smtClean="0">
                  <a:latin typeface="Corbel" pitchFamily="34" charset="0"/>
                </a:rPr>
                <a:t>     parameterization for unresolved processes</a:t>
              </a:r>
              <a:endParaRPr lang="ja-JP" altLang="en-US" sz="2400" dirty="0">
                <a:latin typeface="Corbel" pitchFamily="34" charset="0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 rot="1164115">
              <a:off x="6933622" y="3878695"/>
              <a:ext cx="2013693" cy="369332"/>
            </a:xfrm>
            <a:prstGeom prst="rect">
              <a:avLst/>
            </a:prstGeom>
            <a:solidFill>
              <a:srgbClr val="7E60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Lucida Calligraphy" pitchFamily="66" charset="0"/>
                </a:rPr>
                <a:t>Climate model </a:t>
              </a:r>
              <a:endParaRPr kumimoji="1" lang="ja-JP" altLang="en-US" dirty="0">
                <a:solidFill>
                  <a:schemeClr val="bg1"/>
                </a:solidFill>
                <a:latin typeface="Lucida Calligraphy" pitchFamily="66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11" descr="richards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3143272" cy="212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428596" y="1071546"/>
            <a:ext cx="24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First trial of NWP(1922)</a:t>
            </a:r>
            <a:endParaRPr kumimoji="1" lang="ja-JP" altLang="en-US" sz="1600" dirty="0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85720" y="1428736"/>
            <a:ext cx="23574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0000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0" dirty="0" smtClean="0">
                <a:solidFill>
                  <a:srgbClr val="FFFF00"/>
                </a:solidFill>
                <a:latin typeface="Arial" charset="0"/>
              </a:rPr>
              <a:t>“Richardson’s dream” </a:t>
            </a: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0"/>
            <a:ext cx="8229600" cy="884238"/>
          </a:xfrm>
          <a:effectLst>
            <a:outerShdw dist="35921" dir="2700000" algn="ctr" rotWithShape="0">
              <a:srgbClr val="CC66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ja-JP" b="1" dirty="0" smtClean="0">
                <a:latin typeface="Corbel" pitchFamily="34" charset="0"/>
              </a:rPr>
              <a:t>Model and computer resources</a:t>
            </a:r>
            <a:endParaRPr lang="ja-JP" altLang="en-US" b="1" dirty="0" smtClean="0">
              <a:latin typeface="Corbel" pitchFamily="34" charset="0"/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5832506" y="4254523"/>
            <a:ext cx="3168650" cy="2460625"/>
            <a:chOff x="5643570" y="4214818"/>
            <a:chExt cx="3168650" cy="2460625"/>
          </a:xfrm>
        </p:grpSpPr>
        <p:pic>
          <p:nvPicPr>
            <p:cNvPr id="21" name="Picture 11" descr="ES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43570" y="4214818"/>
              <a:ext cx="3168650" cy="246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645156" y="4214818"/>
              <a:ext cx="2952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600" b="0" i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Earth Simulator</a:t>
              </a:r>
              <a:endParaRPr lang="en-US" altLang="ja-JP" sz="1600" b="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063529" y="4786322"/>
            <a:ext cx="27943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sx="1000" sy="1000" algn="ctr" rotWithShape="0">
              <a:srgbClr val="FFCC66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latin typeface="Arial" charset="0"/>
                <a:ea typeface="HG丸ｺﾞｼｯｸM-PRO" pitchFamily="50" charset="-128"/>
              </a:rPr>
              <a:t>1</a:t>
            </a:r>
            <a:r>
              <a:rPr lang="en-US" altLang="ja-JP" sz="1600" baseline="30000" dirty="0" smtClean="0">
                <a:latin typeface="Arial" charset="0"/>
                <a:ea typeface="HG丸ｺﾞｼｯｸM-PRO" pitchFamily="50" charset="-128"/>
              </a:rPr>
              <a:t>st</a:t>
            </a:r>
            <a:r>
              <a:rPr lang="en-US" altLang="ja-JP" sz="1600" dirty="0" smtClean="0">
                <a:latin typeface="Arial" charset="0"/>
                <a:ea typeface="HG丸ｺﾞｼｯｸM-PRO" pitchFamily="50" charset="-128"/>
              </a:rPr>
              <a:t> high-resolution climate </a:t>
            </a:r>
          </a:p>
          <a:p>
            <a:pPr>
              <a:defRPr/>
            </a:pPr>
            <a:r>
              <a:rPr lang="en-US" altLang="ja-JP" sz="1600" dirty="0" smtClean="0">
                <a:latin typeface="Arial" charset="0"/>
                <a:ea typeface="HG丸ｺﾞｼｯｸM-PRO" pitchFamily="50" charset="-128"/>
              </a:rPr>
              <a:t>change simulation (2002)</a:t>
            </a:r>
            <a:endParaRPr lang="en-US" altLang="ja-JP" sz="1600" dirty="0"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1406" y="5429264"/>
            <a:ext cx="5786478" cy="1323439"/>
          </a:xfrm>
          <a:prstGeom prst="rect">
            <a:avLst/>
          </a:prstGeom>
          <a:noFill/>
          <a:effectLst>
            <a:outerShdw blurRad="25400" dist="25400" dir="5400000" algn="ctr" rotWithShape="0">
              <a:srgbClr val="FFFF00"/>
            </a:outerShdw>
          </a:effectLst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  <a:cs typeface="+mn-cs"/>
              </a:rPr>
              <a:t>Climate modeling crucially </a:t>
            </a:r>
            <a:r>
              <a:rPr lang="en-US" altLang="ja-JP" sz="200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depends on the computer power; increasing model resolution is still hard (2</a:t>
            </a:r>
            <a:r>
              <a:rPr lang="en-US" altLang="ja-JP" sz="2000" baseline="3000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ja-JP" sz="200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=16 times faster machine for doubling resolution)</a:t>
            </a: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2571736" y="2000240"/>
            <a:ext cx="3143272" cy="26432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2571736" y="2346316"/>
            <a:ext cx="3128699" cy="2225692"/>
            <a:chOff x="1176354" y="2478078"/>
            <a:chExt cx="3128699" cy="2440006"/>
          </a:xfrm>
        </p:grpSpPr>
        <p:pic>
          <p:nvPicPr>
            <p:cNvPr id="72715" name="Picture 21" descr="enia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4414" y="2489192"/>
              <a:ext cx="3090639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710" name="Text Box 22"/>
            <p:cNvSpPr txBox="1">
              <a:spLocks noChangeArrowheads="1"/>
            </p:cNvSpPr>
            <p:nvPr/>
          </p:nvSpPr>
          <p:spPr bwMode="auto">
            <a:xfrm>
              <a:off x="1176354" y="2478078"/>
              <a:ext cx="2952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600" b="0" dirty="0" smtClean="0">
                  <a:solidFill>
                    <a:srgbClr val="FFFF00"/>
                  </a:solidFill>
                  <a:latin typeface="Arial" charset="0"/>
                </a:rPr>
                <a:t>ENIAC</a:t>
              </a:r>
              <a:endParaRPr lang="en-US" altLang="ja-JP" sz="1600" b="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2642034" y="2018876"/>
            <a:ext cx="29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First success of NWP (1950)</a:t>
            </a:r>
            <a:endParaRPr kumimoji="1" lang="ja-JP" altLang="en-US" sz="1600" dirty="0"/>
          </a:p>
        </p:txBody>
      </p:sp>
      <p:sp>
        <p:nvSpPr>
          <p:cNvPr id="20" name="ストライプ矢印 19"/>
          <p:cNvSpPr/>
          <p:nvPr/>
        </p:nvSpPr>
        <p:spPr bwMode="auto">
          <a:xfrm rot="1459415">
            <a:off x="4803838" y="3557596"/>
            <a:ext cx="1194638" cy="1036305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855150" y="2748503"/>
            <a:ext cx="30031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Atmospheric GCM (1970s)</a:t>
            </a:r>
          </a:p>
          <a:p>
            <a:r>
              <a:rPr lang="en-US" altLang="ja-JP" sz="1600" dirty="0" smtClean="0"/>
              <a:t>Coupled Atmosphere-Ocean </a:t>
            </a:r>
          </a:p>
          <a:p>
            <a:r>
              <a:rPr lang="en-US" altLang="ja-JP" sz="1600" dirty="0" smtClean="0"/>
              <a:t>                       GCM (1980s)</a:t>
            </a:r>
          </a:p>
          <a:p>
            <a:r>
              <a:rPr lang="en-US" altLang="ja-JP" sz="1600" dirty="0" smtClean="0"/>
              <a:t>IPCC Climate change </a:t>
            </a:r>
          </a:p>
          <a:p>
            <a:r>
              <a:rPr lang="en-US" altLang="ja-JP" sz="1600" dirty="0" smtClean="0"/>
              <a:t>             simulation (1990s)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357686" y="1071546"/>
            <a:ext cx="4269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  <a:cs typeface="+mn-cs"/>
              </a:rPr>
              <a:t>History of climate modeling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originates in the weather forecast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グループ化 60"/>
          <p:cNvGrpSpPr/>
          <p:nvPr/>
        </p:nvGrpSpPr>
        <p:grpSpPr>
          <a:xfrm>
            <a:off x="142844" y="1357298"/>
            <a:ext cx="8810687" cy="5143536"/>
            <a:chOff x="142844" y="1357298"/>
            <a:chExt cx="8810687" cy="5143536"/>
          </a:xfrm>
        </p:grpSpPr>
        <p:pic>
          <p:nvPicPr>
            <p:cNvPr id="19" name="図 18" descr="EARTH_by_knotty82.jpg"/>
            <p:cNvPicPr>
              <a:picLocks noChangeAspect="1"/>
            </p:cNvPicPr>
            <p:nvPr/>
          </p:nvPicPr>
          <p:blipFill>
            <a:blip r:embed="rId2"/>
            <a:srcRect l="19531" t="25833" r="22656" b="29167"/>
            <a:stretch>
              <a:fillRect/>
            </a:stretch>
          </p:blipFill>
          <p:spPr>
            <a:xfrm>
              <a:off x="142844" y="1357298"/>
              <a:ext cx="8810687" cy="5143536"/>
            </a:xfrm>
            <a:prstGeom prst="rect">
              <a:avLst/>
            </a:prstGeom>
          </p:spPr>
        </p:pic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1695746" y="1357298"/>
              <a:ext cx="55194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FFCC66">
                  <a:alpha val="50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000" dirty="0" smtClean="0">
                  <a:solidFill>
                    <a:srgbClr val="FF0000"/>
                  </a:solidFill>
                  <a:latin typeface="Arial" charset="0"/>
                  <a:ea typeface="HG丸ｺﾞｼｯｸM-PRO" pitchFamily="50" charset="-128"/>
                </a:rPr>
                <a:t>Major climate modeling centers in the world</a:t>
              </a:r>
              <a:endParaRPr lang="en-US" altLang="ja-JP" sz="2000" dirty="0">
                <a:solidFill>
                  <a:srgbClr val="FF0000"/>
                </a:solidFill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3071802" y="3017878"/>
              <a:ext cx="81144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UKMO</a:t>
              </a:r>
            </a:p>
            <a:p>
              <a:r>
                <a:rPr lang="en-US" altLang="ja-JP" sz="1400" dirty="0" smtClean="0">
                  <a:solidFill>
                    <a:schemeClr val="accent2"/>
                  </a:solidFill>
                </a:rPr>
                <a:t>   (UK)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28596" y="3357562"/>
              <a:ext cx="94929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CCC</a:t>
              </a:r>
            </a:p>
            <a:p>
              <a:r>
                <a:rPr lang="en-US" altLang="ja-JP" sz="1400" dirty="0" smtClean="0">
                  <a:solidFill>
                    <a:schemeClr val="accent2"/>
                  </a:solidFill>
                </a:rPr>
                <a:t>(Canada)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071802" y="3500438"/>
              <a:ext cx="889987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CNRM</a:t>
              </a:r>
            </a:p>
            <a:p>
              <a:r>
                <a:rPr lang="en-US" altLang="ja-JP" sz="1600" dirty="0" smtClean="0">
                  <a:solidFill>
                    <a:schemeClr val="accent2"/>
                  </a:solidFill>
                </a:rPr>
                <a:t>IPSL</a:t>
              </a:r>
            </a:p>
            <a:p>
              <a:r>
                <a:rPr kumimoji="1" lang="en-US" altLang="ja-JP" sz="1400" dirty="0" smtClean="0">
                  <a:solidFill>
                    <a:schemeClr val="accent2"/>
                  </a:solidFill>
                </a:rPr>
                <a:t>(France)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786446" y="1785926"/>
              <a:ext cx="8899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INM</a:t>
              </a:r>
            </a:p>
            <a:p>
              <a:r>
                <a:rPr lang="en-US" altLang="ja-JP" sz="1400" dirty="0" smtClean="0">
                  <a:solidFill>
                    <a:schemeClr val="accent2"/>
                  </a:solidFill>
                </a:rPr>
                <a:t>(Russia)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835413" y="2214554"/>
              <a:ext cx="95090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BCCR</a:t>
              </a:r>
            </a:p>
            <a:p>
              <a:r>
                <a:rPr lang="en-US" altLang="ja-JP" sz="1400" dirty="0" smtClean="0">
                  <a:solidFill>
                    <a:schemeClr val="accent2"/>
                  </a:solidFill>
                </a:rPr>
                <a:t>(Norway)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857224" y="4143380"/>
              <a:ext cx="77457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NCAR</a:t>
              </a:r>
            </a:p>
            <a:p>
              <a:r>
                <a:rPr lang="en-US" altLang="ja-JP" sz="1600" dirty="0" smtClean="0">
                  <a:solidFill>
                    <a:schemeClr val="accent2"/>
                  </a:solidFill>
                </a:rPr>
                <a:t>GISS</a:t>
              </a:r>
            </a:p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GFDL</a:t>
              </a:r>
            </a:p>
            <a:p>
              <a:r>
                <a:rPr lang="en-US" altLang="ja-JP" sz="1400" dirty="0" smtClean="0">
                  <a:solidFill>
                    <a:schemeClr val="accent2"/>
                  </a:solidFill>
                </a:rPr>
                <a:t>(USA)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194562" y="4344423"/>
              <a:ext cx="6864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INGV</a:t>
              </a:r>
            </a:p>
            <a:p>
              <a:r>
                <a:rPr lang="en-US" altLang="ja-JP" sz="1400" dirty="0" smtClean="0">
                  <a:solidFill>
                    <a:schemeClr val="accent2"/>
                  </a:solidFill>
                </a:rPr>
                <a:t>(Italy)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429256" y="4500570"/>
              <a:ext cx="16385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ECHO</a:t>
              </a:r>
            </a:p>
            <a:p>
              <a:r>
                <a:rPr lang="en-US" altLang="ja-JP" sz="1400" dirty="0" smtClean="0">
                  <a:solidFill>
                    <a:schemeClr val="accent2"/>
                  </a:solidFill>
                </a:rPr>
                <a:t>(Germany/Korea)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8001024" y="3357562"/>
              <a:ext cx="86914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MIROC</a:t>
              </a:r>
            </a:p>
            <a:p>
              <a:r>
                <a:rPr lang="en-US" altLang="ja-JP" sz="1600" dirty="0" smtClean="0">
                  <a:solidFill>
                    <a:schemeClr val="accent2"/>
                  </a:solidFill>
                </a:rPr>
                <a:t>MRI</a:t>
              </a:r>
            </a:p>
            <a:p>
              <a:r>
                <a:rPr kumimoji="1" lang="en-US" altLang="ja-JP" sz="1400" dirty="0" smtClean="0">
                  <a:solidFill>
                    <a:schemeClr val="accent2"/>
                  </a:solidFill>
                </a:rPr>
                <a:t>(Japan) 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858148" y="1714488"/>
              <a:ext cx="80021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BCC</a:t>
              </a:r>
            </a:p>
            <a:p>
              <a:r>
                <a:rPr lang="en-US" altLang="ja-JP" sz="1600" dirty="0" smtClean="0">
                  <a:solidFill>
                    <a:schemeClr val="accent2"/>
                  </a:solidFill>
                </a:rPr>
                <a:t>LASG</a:t>
              </a:r>
            </a:p>
            <a:p>
              <a:r>
                <a:rPr kumimoji="1" lang="en-US" altLang="ja-JP" sz="1400" dirty="0" smtClean="0">
                  <a:solidFill>
                    <a:schemeClr val="accent2"/>
                  </a:solidFill>
                </a:rPr>
                <a:t>(China)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643702" y="5715016"/>
              <a:ext cx="111921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CSIRO</a:t>
              </a:r>
            </a:p>
            <a:p>
              <a:r>
                <a:rPr lang="en-US" altLang="ja-JP" sz="1400" dirty="0" smtClean="0">
                  <a:solidFill>
                    <a:schemeClr val="accent2"/>
                  </a:solidFill>
                </a:rPr>
                <a:t>(Australia) 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4643438" y="1928802"/>
              <a:ext cx="10807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accent2"/>
                  </a:solidFill>
                </a:rPr>
                <a:t>    MPI</a:t>
              </a:r>
            </a:p>
            <a:p>
              <a:r>
                <a:rPr lang="en-US" altLang="ja-JP" sz="1400" dirty="0" smtClean="0">
                  <a:solidFill>
                    <a:schemeClr val="accent2"/>
                  </a:solidFill>
                </a:rPr>
                <a:t>(Germany)</a:t>
              </a:r>
              <a:endParaRPr kumimoji="1" lang="ja-JP" altLang="en-US" sz="1400" dirty="0">
                <a:solidFill>
                  <a:schemeClr val="accent2"/>
                </a:solidFill>
              </a:endParaRPr>
            </a:p>
          </p:txBody>
        </p:sp>
        <p:cxnSp>
          <p:nvCxnSpPr>
            <p:cNvPr id="36" name="直線コネクタ 35"/>
            <p:cNvCxnSpPr/>
            <p:nvPr/>
          </p:nvCxnSpPr>
          <p:spPr bwMode="auto">
            <a:xfrm>
              <a:off x="1071538" y="3500438"/>
              <a:ext cx="500066" cy="7143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線コネクタ 36"/>
            <p:cNvCxnSpPr/>
            <p:nvPr/>
          </p:nvCxnSpPr>
          <p:spPr bwMode="auto">
            <a:xfrm flipV="1">
              <a:off x="1571604" y="3786190"/>
              <a:ext cx="1000132" cy="57150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直線コネクタ 37"/>
            <p:cNvCxnSpPr/>
            <p:nvPr/>
          </p:nvCxnSpPr>
          <p:spPr bwMode="auto">
            <a:xfrm>
              <a:off x="4429124" y="3286124"/>
              <a:ext cx="1357322" cy="121444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線コネクタ 38"/>
            <p:cNvCxnSpPr/>
            <p:nvPr/>
          </p:nvCxnSpPr>
          <p:spPr bwMode="auto">
            <a:xfrm flipV="1">
              <a:off x="5786446" y="3714752"/>
              <a:ext cx="1428760" cy="78581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直線コネクタ 39"/>
            <p:cNvCxnSpPr/>
            <p:nvPr/>
          </p:nvCxnSpPr>
          <p:spPr bwMode="auto">
            <a:xfrm>
              <a:off x="7500958" y="3714752"/>
              <a:ext cx="500066" cy="7143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直線コネクタ 40"/>
            <p:cNvCxnSpPr/>
            <p:nvPr/>
          </p:nvCxnSpPr>
          <p:spPr bwMode="auto">
            <a:xfrm rot="5400000" flipH="1" flipV="1">
              <a:off x="6715140" y="2500306"/>
              <a:ext cx="1357322" cy="9286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直線コネクタ 41"/>
            <p:cNvCxnSpPr/>
            <p:nvPr/>
          </p:nvCxnSpPr>
          <p:spPr bwMode="auto">
            <a:xfrm flipV="1">
              <a:off x="7429520" y="5715016"/>
              <a:ext cx="500066" cy="2143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直線コネクタ 46"/>
            <p:cNvCxnSpPr/>
            <p:nvPr/>
          </p:nvCxnSpPr>
          <p:spPr bwMode="auto">
            <a:xfrm rot="5400000" flipH="1" flipV="1">
              <a:off x="1464447" y="3964785"/>
              <a:ext cx="428628" cy="2143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直線コネクタ 47"/>
            <p:cNvCxnSpPr/>
            <p:nvPr/>
          </p:nvCxnSpPr>
          <p:spPr bwMode="auto">
            <a:xfrm flipV="1">
              <a:off x="5143504" y="2357430"/>
              <a:ext cx="785818" cy="71438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直線コネクタ 48"/>
            <p:cNvCxnSpPr/>
            <p:nvPr/>
          </p:nvCxnSpPr>
          <p:spPr bwMode="auto">
            <a:xfrm rot="5400000" flipH="1" flipV="1">
              <a:off x="4321967" y="2607463"/>
              <a:ext cx="785818" cy="57150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直線コネクタ 51"/>
            <p:cNvCxnSpPr/>
            <p:nvPr/>
          </p:nvCxnSpPr>
          <p:spPr bwMode="auto">
            <a:xfrm flipV="1">
              <a:off x="3786182" y="3286124"/>
              <a:ext cx="357190" cy="7143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直線コネクタ 52"/>
            <p:cNvCxnSpPr/>
            <p:nvPr/>
          </p:nvCxnSpPr>
          <p:spPr bwMode="auto">
            <a:xfrm flipV="1">
              <a:off x="3742040" y="3429000"/>
              <a:ext cx="500066" cy="35719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直線コネクタ 53"/>
            <p:cNvCxnSpPr/>
            <p:nvPr/>
          </p:nvCxnSpPr>
          <p:spPr bwMode="auto">
            <a:xfrm rot="5400000" flipH="1" flipV="1">
              <a:off x="3679025" y="3679033"/>
              <a:ext cx="1000132" cy="64294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1160463" y="-71438"/>
            <a:ext cx="6840537" cy="989013"/>
          </a:xfrm>
          <a:effectLst>
            <a:outerShdw blurRad="25400" dist="25400" dir="2700000" algn="tl" rotWithShape="0">
              <a:srgbClr val="FFFF00">
                <a:alpha val="40000"/>
              </a:srgbClr>
            </a:outerShdw>
          </a:effectLst>
        </p:spPr>
        <p:txBody>
          <a:bodyPr/>
          <a:lstStyle/>
          <a:p>
            <a:r>
              <a:rPr lang="en-US" altLang="ja-JP" sz="3200" b="1" dirty="0" smtClean="0">
                <a:latin typeface="Corbel" pitchFamily="34" charset="0"/>
              </a:rPr>
              <a:t>Climate “Centers of Excellence”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04" y="0"/>
            <a:ext cx="6357982" cy="955658"/>
          </a:xfrm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/>
          <a:lstStyle/>
          <a:p>
            <a:pPr algn="l" eaLnBrk="1" hangingPunct="1">
              <a:lnSpc>
                <a:spcPts val="2700"/>
              </a:lnSpc>
              <a:defRPr/>
            </a:pPr>
            <a:r>
              <a:rPr lang="en-US" altLang="ja-JP" b="1" dirty="0" smtClean="0">
                <a:solidFill>
                  <a:srgbClr val="000000"/>
                </a:solidFill>
                <a:latin typeface="Corbel" pitchFamily="34" charset="0"/>
                <a:ea typeface="HG丸ｺﾞｼｯｸM-PRO" pitchFamily="50" charset="-128"/>
              </a:rPr>
              <a:t>Can climate model reproduce the past?</a:t>
            </a:r>
            <a:r>
              <a:rPr lang="en-US" altLang="ja-JP" sz="2400" dirty="0" smtClean="0">
                <a:latin typeface="Forte" pitchFamily="66" charset="0"/>
              </a:rPr>
              <a:t> </a:t>
            </a:r>
            <a:r>
              <a:rPr lang="ja-JP" altLang="en-US" sz="2400" dirty="0" smtClean="0">
                <a:latin typeface="Lucida Sans Unicode" pitchFamily="34" charset="0"/>
              </a:rPr>
              <a:t>　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285852" y="1071546"/>
            <a:ext cx="70723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Arial" pitchFamily="34" charset="0"/>
              </a:rPr>
              <a:t>20 century ensemble climate simulation using MIROC</a:t>
            </a:r>
            <a:endParaRPr lang="en-US" altLang="ja-JP" sz="2000" dirty="0">
              <a:latin typeface="Arial" pitchFamily="34" charset="0"/>
            </a:endParaRP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304770" y="1593857"/>
            <a:ext cx="3760788" cy="2778125"/>
            <a:chOff x="357" y="714"/>
            <a:chExt cx="2369" cy="1750"/>
          </a:xfrm>
        </p:grpSpPr>
        <p:pic>
          <p:nvPicPr>
            <p:cNvPr id="21" name="Picture 9" descr="SAT-J01"/>
            <p:cNvPicPr>
              <a:picLocks noChangeAspect="1" noChangeArrowheads="1"/>
            </p:cNvPicPr>
            <p:nvPr/>
          </p:nvPicPr>
          <p:blipFill>
            <a:blip r:embed="rId3"/>
            <a:srcRect b="75401"/>
            <a:stretch>
              <a:fillRect/>
            </a:stretch>
          </p:blipFill>
          <p:spPr bwMode="auto">
            <a:xfrm>
              <a:off x="357" y="714"/>
              <a:ext cx="2369" cy="1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0" descr="SAT-J01"/>
            <p:cNvPicPr>
              <a:picLocks noChangeAspect="1" noChangeArrowheads="1"/>
            </p:cNvPicPr>
            <p:nvPr/>
          </p:nvPicPr>
          <p:blipFill>
            <a:blip r:embed="rId3"/>
            <a:srcRect t="97960"/>
            <a:stretch>
              <a:fillRect/>
            </a:stretch>
          </p:blipFill>
          <p:spPr bwMode="auto">
            <a:xfrm>
              <a:off x="357" y="2330"/>
              <a:ext cx="236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2014507" y="4173545"/>
            <a:ext cx="900113" cy="255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tIns="18000" bIns="180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600" b="1">
                <a:latin typeface="Arial" pitchFamily="34" charset="0"/>
              </a:rPr>
              <a:t>Year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979457" y="1728795"/>
            <a:ext cx="273685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ja-JP" sz="1800" b="1">
                <a:latin typeface="Arial" pitchFamily="34" charset="0"/>
              </a:rPr>
              <a:t>Full forcing</a:t>
            </a:r>
          </a:p>
          <a:p>
            <a:r>
              <a:rPr lang="en-US" altLang="ja-JP" sz="1800" b="1">
                <a:latin typeface="Arial" pitchFamily="34" charset="0"/>
              </a:rPr>
              <a:t>(Natual + Anthropogenic)</a:t>
            </a:r>
          </a:p>
        </p:txBody>
      </p:sp>
      <p:grpSp>
        <p:nvGrpSpPr>
          <p:cNvPr id="24" name="Group 15"/>
          <p:cNvGrpSpPr>
            <a:grpSpLocks/>
          </p:cNvGrpSpPr>
          <p:nvPr/>
        </p:nvGrpSpPr>
        <p:grpSpPr bwMode="auto">
          <a:xfrm>
            <a:off x="4446586" y="1638307"/>
            <a:ext cx="3760787" cy="2733675"/>
            <a:chOff x="2993" y="714"/>
            <a:chExt cx="2369" cy="1722"/>
          </a:xfrm>
        </p:grpSpPr>
        <p:pic>
          <p:nvPicPr>
            <p:cNvPr id="28" name="Picture 16" descr="SAT-J01"/>
            <p:cNvPicPr>
              <a:picLocks noChangeAspect="1" noChangeArrowheads="1"/>
            </p:cNvPicPr>
            <p:nvPr/>
          </p:nvPicPr>
          <p:blipFill>
            <a:blip r:embed="rId3"/>
            <a:srcRect t="24818" b="51010"/>
            <a:stretch>
              <a:fillRect/>
            </a:stretch>
          </p:blipFill>
          <p:spPr bwMode="auto">
            <a:xfrm>
              <a:off x="2993" y="714"/>
              <a:ext cx="2369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7" descr="SAT-J01"/>
            <p:cNvPicPr>
              <a:picLocks noChangeAspect="1" noChangeArrowheads="1"/>
            </p:cNvPicPr>
            <p:nvPr/>
          </p:nvPicPr>
          <p:blipFill>
            <a:blip r:embed="rId3"/>
            <a:srcRect t="97960"/>
            <a:stretch>
              <a:fillRect/>
            </a:stretch>
          </p:blipFill>
          <p:spPr bwMode="auto">
            <a:xfrm>
              <a:off x="2993" y="2302"/>
              <a:ext cx="236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6157911" y="4173545"/>
            <a:ext cx="900112" cy="255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tIns="18000" bIns="180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600" b="1">
                <a:latin typeface="Arial" pitchFamily="34" charset="0"/>
              </a:rPr>
              <a:t>Year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5122861" y="1728795"/>
            <a:ext cx="246380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ja-JP" sz="1800" b="1">
                <a:latin typeface="Arial" pitchFamily="34" charset="0"/>
              </a:rPr>
              <a:t>Anthropogenic forcing</a:t>
            </a:r>
          </a:p>
          <a:p>
            <a:r>
              <a:rPr lang="en-US" altLang="ja-JP" sz="1800" b="1">
                <a:latin typeface="Arial" pitchFamily="34" charset="0"/>
              </a:rPr>
              <a:t>Only</a:t>
            </a:r>
          </a:p>
        </p:txBody>
      </p:sp>
      <p:grpSp>
        <p:nvGrpSpPr>
          <p:cNvPr id="31" name="Group 22"/>
          <p:cNvGrpSpPr>
            <a:grpSpLocks/>
          </p:cNvGrpSpPr>
          <p:nvPr/>
        </p:nvGrpSpPr>
        <p:grpSpPr bwMode="auto">
          <a:xfrm>
            <a:off x="304770" y="3995761"/>
            <a:ext cx="3760788" cy="2746375"/>
            <a:chOff x="357" y="2500"/>
            <a:chExt cx="2369" cy="1730"/>
          </a:xfrm>
        </p:grpSpPr>
        <p:pic>
          <p:nvPicPr>
            <p:cNvPr id="35" name="Picture 23" descr="SAT-J01"/>
            <p:cNvPicPr>
              <a:picLocks noChangeAspect="1" noChangeArrowheads="1"/>
            </p:cNvPicPr>
            <p:nvPr/>
          </p:nvPicPr>
          <p:blipFill>
            <a:blip r:embed="rId3"/>
            <a:srcRect t="49081" b="26631"/>
            <a:stretch>
              <a:fillRect/>
            </a:stretch>
          </p:blipFill>
          <p:spPr bwMode="auto">
            <a:xfrm>
              <a:off x="357" y="2500"/>
              <a:ext cx="2369" cy="1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4" descr="SAT-J01"/>
            <p:cNvPicPr>
              <a:picLocks noChangeAspect="1" noChangeArrowheads="1"/>
            </p:cNvPicPr>
            <p:nvPr/>
          </p:nvPicPr>
          <p:blipFill>
            <a:blip r:embed="rId3"/>
            <a:srcRect t="97960"/>
            <a:stretch>
              <a:fillRect/>
            </a:stretch>
          </p:blipFill>
          <p:spPr bwMode="auto">
            <a:xfrm>
              <a:off x="357" y="4096"/>
              <a:ext cx="236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Text Box 25"/>
          <p:cNvSpPr txBox="1">
            <a:spLocks noChangeArrowheads="1"/>
          </p:cNvSpPr>
          <p:nvPr/>
        </p:nvSpPr>
        <p:spPr bwMode="auto">
          <a:xfrm rot="16200000">
            <a:off x="-2217389" y="3999910"/>
            <a:ext cx="5166556" cy="3099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54000" tIns="46800" rIns="54000" bIns="46800" anchor="ctr">
            <a:spAutoFit/>
          </a:bodyPr>
          <a:lstStyle/>
          <a:p>
            <a:r>
              <a:rPr lang="en-US" altLang="ja-JP" sz="1400" b="1" dirty="0" smtClean="0">
                <a:latin typeface="Arial" pitchFamily="34" charset="0"/>
              </a:rPr>
              <a:t>           Global </a:t>
            </a:r>
            <a:r>
              <a:rPr lang="en-US" altLang="ja-JP" sz="1400" b="1" dirty="0">
                <a:latin typeface="Arial" pitchFamily="34" charset="0"/>
              </a:rPr>
              <a:t>mean </a:t>
            </a:r>
            <a:r>
              <a:rPr lang="en-US" altLang="ja-JP" sz="1400" b="1" dirty="0" smtClean="0">
                <a:latin typeface="Arial" pitchFamily="34" charset="0"/>
              </a:rPr>
              <a:t>surface air temperature  </a:t>
            </a:r>
            <a:r>
              <a:rPr lang="en-US" altLang="ja-JP" sz="1400" b="1" dirty="0">
                <a:latin typeface="Arial" pitchFamily="34" charset="0"/>
              </a:rPr>
              <a:t>anomaly (</a:t>
            </a:r>
            <a:r>
              <a:rPr lang="en-US" altLang="ja-JP" sz="1400" b="1" baseline="40000" dirty="0" err="1">
                <a:latin typeface="Arial" pitchFamily="34" charset="0"/>
              </a:rPr>
              <a:t>o</a:t>
            </a:r>
            <a:r>
              <a:rPr lang="en-US" altLang="ja-JP" sz="1400" b="1" dirty="0" err="1">
                <a:latin typeface="Arial" pitchFamily="34" charset="0"/>
              </a:rPr>
              <a:t>C</a:t>
            </a:r>
            <a:r>
              <a:rPr lang="en-US" altLang="ja-JP" sz="1400" b="1" dirty="0">
                <a:latin typeface="Arial" pitchFamily="34" charset="0"/>
              </a:rPr>
              <a:t>)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4507" y="6530999"/>
            <a:ext cx="900113" cy="255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tIns="18000" bIns="180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600" b="1">
                <a:latin typeface="Arial" pitchFamily="34" charset="0"/>
              </a:rPr>
              <a:t>Year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979457" y="4121174"/>
            <a:ext cx="219710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ja-JP" sz="1800" b="1">
                <a:latin typeface="Arial" pitchFamily="34" charset="0"/>
              </a:rPr>
              <a:t>Natural forcing Only</a:t>
            </a:r>
          </a:p>
          <a:p>
            <a:r>
              <a:rPr lang="en-US" altLang="ja-JP" sz="1800" b="1">
                <a:latin typeface="Arial" pitchFamily="34" charset="0"/>
              </a:rPr>
              <a:t>(Solar + Volcano)</a:t>
            </a:r>
          </a:p>
        </p:txBody>
      </p:sp>
      <p:pic>
        <p:nvPicPr>
          <p:cNvPr id="38" name="Picture 29" descr="SAT-J01"/>
          <p:cNvPicPr>
            <a:picLocks noChangeAspect="1" noChangeArrowheads="1"/>
          </p:cNvPicPr>
          <p:nvPr/>
        </p:nvPicPr>
        <p:blipFill>
          <a:blip r:embed="rId3"/>
          <a:srcRect t="73784"/>
          <a:stretch>
            <a:fillRect/>
          </a:stretch>
        </p:blipFill>
        <p:spPr bwMode="auto">
          <a:xfrm>
            <a:off x="4444970" y="4008461"/>
            <a:ext cx="3760788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6154707" y="6516711"/>
            <a:ext cx="900113" cy="255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tIns="18000" bIns="180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600" b="1">
                <a:latin typeface="Arial" pitchFamily="34" charset="0"/>
              </a:rPr>
              <a:t>Year</a:t>
            </a: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5127595" y="4121174"/>
            <a:ext cx="11430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altLang="ja-JP" sz="1800" b="1">
                <a:latin typeface="Arial" pitchFamily="34" charset="0"/>
              </a:rPr>
              <a:t>No forcing</a:t>
            </a:r>
          </a:p>
        </p:txBody>
      </p:sp>
      <p:sp>
        <p:nvSpPr>
          <p:cNvPr id="26632" name="Text Box 15"/>
          <p:cNvSpPr txBox="1">
            <a:spLocks noChangeArrowheads="1"/>
          </p:cNvSpPr>
          <p:nvPr/>
        </p:nvSpPr>
        <p:spPr bwMode="auto">
          <a:xfrm>
            <a:off x="7070725" y="6564313"/>
            <a:ext cx="18357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0" dirty="0" err="1" smtClean="0"/>
              <a:t>Nozawa</a:t>
            </a:r>
            <a:r>
              <a:rPr lang="en-US" altLang="ja-JP" sz="1400" b="0" dirty="0" smtClean="0"/>
              <a:t> et al. (2005)</a:t>
            </a:r>
            <a:endParaRPr lang="en-US" altLang="ja-JP" sz="1400" b="0" dirty="0"/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 rot="16200000">
            <a:off x="1935674" y="3999911"/>
            <a:ext cx="5166556" cy="3099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54000" tIns="46800" rIns="54000" bIns="46800" anchor="ctr">
            <a:spAutoFit/>
          </a:bodyPr>
          <a:lstStyle/>
          <a:p>
            <a:r>
              <a:rPr lang="en-US" altLang="ja-JP" sz="1400" b="1" dirty="0" smtClean="0">
                <a:latin typeface="Arial" pitchFamily="34" charset="0"/>
              </a:rPr>
              <a:t>           Global </a:t>
            </a:r>
            <a:r>
              <a:rPr lang="en-US" altLang="ja-JP" sz="1400" b="1" dirty="0">
                <a:latin typeface="Arial" pitchFamily="34" charset="0"/>
              </a:rPr>
              <a:t>mean </a:t>
            </a:r>
            <a:r>
              <a:rPr lang="en-US" altLang="ja-JP" sz="1400" b="1" dirty="0" smtClean="0">
                <a:latin typeface="Arial" pitchFamily="34" charset="0"/>
              </a:rPr>
              <a:t>surface air temperature  </a:t>
            </a:r>
            <a:r>
              <a:rPr lang="en-US" altLang="ja-JP" sz="1400" b="1" dirty="0">
                <a:latin typeface="Arial" pitchFamily="34" charset="0"/>
              </a:rPr>
              <a:t>anomaly (</a:t>
            </a:r>
            <a:r>
              <a:rPr lang="en-US" altLang="ja-JP" sz="1400" b="1" baseline="40000" dirty="0" err="1">
                <a:latin typeface="Arial" pitchFamily="34" charset="0"/>
              </a:rPr>
              <a:t>o</a:t>
            </a:r>
            <a:r>
              <a:rPr lang="en-US" altLang="ja-JP" sz="1400" b="1" dirty="0" err="1">
                <a:latin typeface="Arial" pitchFamily="34" charset="0"/>
              </a:rPr>
              <a:t>C</a:t>
            </a:r>
            <a:r>
              <a:rPr lang="en-US" altLang="ja-JP" sz="1400" b="1" dirty="0">
                <a:latin typeface="Arial" pitchFamily="34" charset="0"/>
              </a:rPr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857224" y="142852"/>
            <a:ext cx="728667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b="1" kern="1200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rPr>
              <a:t>How to do the climate projection </a:t>
            </a:r>
            <a:endParaRPr kumimoji="1" lang="en-US" altLang="ja-JP" sz="3200" b="1" kern="1200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HGｺﾞｼｯｸM"/>
              <a:cs typeface="+mn-cs"/>
            </a:endParaRPr>
          </a:p>
        </p:txBody>
      </p:sp>
      <p:pic>
        <p:nvPicPr>
          <p:cNvPr id="19" name="図 18" descr="fig10.1.tiff"/>
          <p:cNvPicPr>
            <a:picLocks noChangeAspect="1"/>
          </p:cNvPicPr>
          <p:nvPr/>
        </p:nvPicPr>
        <p:blipFill>
          <a:blip r:embed="rId3"/>
          <a:srcRect l="5074" t="20169" r="3598" b="18868"/>
          <a:stretch>
            <a:fillRect/>
          </a:stretch>
        </p:blipFill>
        <p:spPr>
          <a:xfrm>
            <a:off x="1785918" y="785794"/>
            <a:ext cx="6072230" cy="194337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819598" y="2357430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IPCC( 2007)</a:t>
            </a:r>
            <a:endParaRPr kumimoji="1" lang="ja-JP" altLang="en-US" sz="1600" kern="1200" dirty="0">
              <a:solidFill>
                <a:prstClr val="white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49" name="グループ化 48"/>
          <p:cNvGrpSpPr/>
          <p:nvPr/>
        </p:nvGrpSpPr>
        <p:grpSpPr>
          <a:xfrm>
            <a:off x="455892" y="1500174"/>
            <a:ext cx="4286280" cy="4915574"/>
            <a:chOff x="455892" y="1500174"/>
            <a:chExt cx="4286280" cy="4915574"/>
          </a:xfrm>
        </p:grpSpPr>
        <p:sp>
          <p:nvSpPr>
            <p:cNvPr id="46" name="正方形/長方形 45"/>
            <p:cNvSpPr/>
            <p:nvPr/>
          </p:nvSpPr>
          <p:spPr>
            <a:xfrm>
              <a:off x="455892" y="3129600"/>
              <a:ext cx="4286280" cy="328614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928632" y="2722243"/>
              <a:ext cx="375769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600" b="1" kern="1200" spc="-150" dirty="0" smtClean="0">
                  <a:solidFill>
                    <a:prstClr val="white"/>
                  </a:solidFill>
                  <a:effectLst>
                    <a:outerShdw blurRad="50800" dist="508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HGｺﾞｼｯｸM"/>
                  <a:cs typeface="+mn-cs"/>
                </a:rPr>
                <a:t>Emission scenario (IS92/SRES)</a:t>
              </a:r>
              <a:endParaRPr kumimoji="1" lang="en-US" altLang="ja-JP" sz="2600" b="1" kern="1200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endParaRPr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500034" y="3140096"/>
              <a:ext cx="4173537" cy="3225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8" name="Picture 8" descr="figts-17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4009" y="3179783"/>
              <a:ext cx="4065587" cy="309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1142971" y="6046809"/>
              <a:ext cx="3571905" cy="307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2000    2020    2040    2060    2080    </a:t>
              </a: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2100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2170910" y="3548722"/>
              <a:ext cx="168668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heavily dependent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kern="0" dirty="0" smtClean="0">
                  <a:solidFill>
                    <a:sysClr val="windowText" lastClr="000000"/>
                  </a:solidFill>
                </a:rPr>
                <a:t>o</a:t>
              </a: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</a:t>
              </a:r>
              <a:r>
                <a:rPr kumimoji="0" lang="en-US" altLang="ja-JP" sz="1400" b="0" kern="0" dirty="0" smtClean="0">
                  <a:solidFill>
                    <a:sysClr val="windowText" lastClr="000000"/>
                  </a:solidFill>
                </a:rPr>
                <a:t> fossil fuel</a:t>
              </a:r>
              <a:endPara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Text Box 21"/>
            <p:cNvSpPr txBox="1">
              <a:spLocks noChangeArrowheads="1"/>
            </p:cNvSpPr>
            <p:nvPr/>
          </p:nvSpPr>
          <p:spPr bwMode="auto">
            <a:xfrm>
              <a:off x="3143210" y="4692859"/>
              <a:ext cx="13596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well balanced </a:t>
              </a:r>
              <a:endPara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2857458" y="5191796"/>
              <a:ext cx="144783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less dependent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kern="0" dirty="0" smtClean="0">
                  <a:solidFill>
                    <a:sysClr val="windowText" lastClr="000000"/>
                  </a:solidFill>
                </a:rPr>
                <a:t>o</a:t>
              </a: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 </a:t>
              </a:r>
              <a:r>
                <a:rPr kumimoji="0" lang="en-US" altLang="ja-JP" sz="1400" b="0" kern="0" dirty="0" smtClean="0">
                  <a:solidFill>
                    <a:sysClr val="windowText" lastClr="000000"/>
                  </a:solidFill>
                </a:rPr>
                <a:t>fossil fuel</a:t>
              </a:r>
              <a:endPara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785918" y="1500174"/>
              <a:ext cx="1428760" cy="12144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571604" y="1500174"/>
            <a:ext cx="7572396" cy="5357850"/>
            <a:chOff x="1571604" y="1500174"/>
            <a:chExt cx="7572396" cy="5357850"/>
          </a:xfrm>
        </p:grpSpPr>
        <p:sp>
          <p:nvSpPr>
            <p:cNvPr id="47" name="正方形/長方形 46"/>
            <p:cNvSpPr/>
            <p:nvPr/>
          </p:nvSpPr>
          <p:spPr>
            <a:xfrm>
              <a:off x="4714876" y="3143248"/>
              <a:ext cx="4429124" cy="328614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5311426" y="2714620"/>
              <a:ext cx="226094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600" b="1" kern="1200" spc="-150" dirty="0" smtClean="0">
                  <a:solidFill>
                    <a:prstClr val="white"/>
                  </a:solidFill>
                  <a:effectLst>
                    <a:outerShdw blurRad="50800" dist="508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HGｺﾞｼｯｸM"/>
                  <a:cs typeface="+mn-cs"/>
                </a:rPr>
                <a:t>Climate response</a:t>
              </a:r>
              <a:endParaRPr kumimoji="1" lang="en-US" altLang="ja-JP" sz="2600" b="1" kern="1200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endParaRPr>
            </a:p>
          </p:txBody>
        </p: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1571604" y="6457914"/>
              <a:ext cx="635798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altLang="ja-JP" sz="2000" dirty="0" smtClean="0">
                  <a:solidFill>
                    <a:srgbClr val="FFFF00"/>
                  </a:solidFill>
                  <a:cs typeface="Arial" pitchFamily="34" charset="0"/>
                </a:rPr>
                <a:t>Likely range: 1.1-2.9°C (B1),  2.4-6.4°C  (A1FI) </a:t>
              </a:r>
              <a:endParaRPr kumimoji="0" lang="en-US" altLang="ja-JP" sz="2000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6500826" y="1500174"/>
              <a:ext cx="1357322" cy="12144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2" name="図 21" descr="fig10.4.tiff"/>
            <p:cNvPicPr>
              <a:picLocks noChangeAspect="1"/>
            </p:cNvPicPr>
            <p:nvPr/>
          </p:nvPicPr>
          <p:blipFill>
            <a:blip r:embed="rId5"/>
            <a:srcRect b="35397"/>
            <a:stretch>
              <a:fillRect/>
            </a:stretch>
          </p:blipFill>
          <p:spPr>
            <a:xfrm>
              <a:off x="4799962" y="3143247"/>
              <a:ext cx="4272632" cy="321471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Text Box 4"/>
          <p:cNvSpPr txBox="1">
            <a:spLocks noChangeArrowheads="1"/>
          </p:cNvSpPr>
          <p:nvPr/>
        </p:nvSpPr>
        <p:spPr bwMode="auto">
          <a:xfrm>
            <a:off x="258755" y="1052513"/>
            <a:ext cx="867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C00000"/>
                </a:solidFill>
              </a:rPr>
              <a:t>Surface temperature and precipitation changes (relative to 1980-1999)</a:t>
            </a:r>
          </a:p>
        </p:txBody>
      </p:sp>
      <p:pic>
        <p:nvPicPr>
          <p:cNvPr id="62474" name="Picture 21" descr="sst-rain"/>
          <p:cNvPicPr>
            <a:picLocks noChangeAspect="1" noChangeArrowheads="1"/>
          </p:cNvPicPr>
          <p:nvPr/>
        </p:nvPicPr>
        <p:blipFill>
          <a:blip r:embed="rId2"/>
          <a:srcRect l="1697" t="2513" r="53281" b="52266"/>
          <a:stretch>
            <a:fillRect/>
          </a:stretch>
        </p:blipFill>
        <p:spPr bwMode="auto">
          <a:xfrm>
            <a:off x="4979535" y="1785926"/>
            <a:ext cx="3354388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5" name="Text Box 22"/>
          <p:cNvSpPr txBox="1">
            <a:spLocks noChangeArrowheads="1"/>
          </p:cNvSpPr>
          <p:nvPr/>
        </p:nvSpPr>
        <p:spPr bwMode="auto">
          <a:xfrm>
            <a:off x="3400425" y="6416675"/>
            <a:ext cx="3146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</a:rPr>
              <a:t>←</a:t>
            </a:r>
            <a:r>
              <a:rPr lang="ja-JP" altLang="en-US" sz="2000">
                <a:solidFill>
                  <a:schemeClr val="bg1"/>
                </a:solidFill>
              </a:rPr>
              <a:t>　現在の降水量平年分布</a:t>
            </a:r>
          </a:p>
        </p:txBody>
      </p:sp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3"/>
          <a:srcRect l="49014" t="31593" r="2361" b="37177"/>
          <a:stretch>
            <a:fillRect/>
          </a:stretch>
        </p:blipFill>
        <p:spPr bwMode="auto">
          <a:xfrm>
            <a:off x="357158" y="4000504"/>
            <a:ext cx="425223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3"/>
          <a:srcRect t="31593" r="50986" b="37177"/>
          <a:stretch>
            <a:fillRect/>
          </a:stretch>
        </p:blipFill>
        <p:spPr bwMode="auto">
          <a:xfrm>
            <a:off x="285720" y="1857364"/>
            <a:ext cx="428623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3"/>
          <a:srcRect l="23340" t="92565" r="26478" b="-2"/>
          <a:stretch>
            <a:fillRect/>
          </a:stretch>
        </p:blipFill>
        <p:spPr bwMode="auto">
          <a:xfrm>
            <a:off x="785786" y="6286520"/>
            <a:ext cx="307183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図 14" descr="fig10.12.tiff"/>
          <p:cNvPicPr>
            <a:picLocks noChangeAspect="1"/>
          </p:cNvPicPr>
          <p:nvPr/>
        </p:nvPicPr>
        <p:blipFill>
          <a:blip r:embed="rId4"/>
          <a:srcRect r="50000" b="56951"/>
          <a:stretch>
            <a:fillRect/>
          </a:stretch>
        </p:blipFill>
        <p:spPr>
          <a:xfrm>
            <a:off x="4550907" y="4071942"/>
            <a:ext cx="3857652" cy="2543078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571604" y="-24"/>
            <a:ext cx="6357982" cy="95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itchFamily="34" charset="0"/>
                <a:ea typeface="HG丸ｺﾞｼｯｸM-PRO" pitchFamily="50" charset="-128"/>
                <a:cs typeface="+mj-cs"/>
              </a:rPr>
              <a:t>Global warming projection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orte" pitchFamily="66" charset="0"/>
                <a:ea typeface="+mj-ea"/>
                <a:cs typeface="+mj-cs"/>
              </a:rPr>
              <a:t> </a:t>
            </a:r>
            <a:r>
              <a:rPr kumimoji="1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ucida Sans Unicode" pitchFamily="34" charset="0"/>
                <a:ea typeface="+mj-ea"/>
                <a:cs typeface="+mj-cs"/>
              </a:rPr>
              <a:t>　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336989" y="4071942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2980-2099</a:t>
            </a:r>
            <a:endParaRPr kumimoji="1" lang="ja-JP" altLang="en-US" sz="1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08097" y="1500174"/>
            <a:ext cx="2637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Present day precipitation</a:t>
            </a:r>
            <a:endParaRPr kumimoji="1" lang="ja-JP" altLang="en-US" sz="1600" dirty="0"/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7858148" y="6521450"/>
            <a:ext cx="1228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/>
              <a:t>IPCC (2007)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800128" y="285728"/>
            <a:ext cx="7772400" cy="702358"/>
          </a:xfrm>
        </p:spPr>
        <p:txBody>
          <a:bodyPr/>
          <a:lstStyle/>
          <a:p>
            <a:pPr algn="ctr"/>
            <a:r>
              <a:rPr kumimoji="1" lang="en-US" altLang="ja-JP" sz="2800" b="1" dirty="0" smtClean="0"/>
              <a:t>Weather forecast </a:t>
            </a:r>
            <a:r>
              <a:rPr kumimoji="1" lang="en-US" altLang="ja-JP" sz="2800" b="1" dirty="0" err="1" smtClean="0"/>
              <a:t>vs</a:t>
            </a:r>
            <a:r>
              <a:rPr kumimoji="1" lang="en-US" altLang="ja-JP" sz="2800" b="1" dirty="0" smtClean="0"/>
              <a:t> climate prediction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2910" y="1142984"/>
            <a:ext cx="82793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A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common confusion between weather and climate</a:t>
            </a:r>
            <a:r>
              <a:rPr kumimoji="1" lang="ja-JP" altLang="en-US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 </a:t>
            </a:r>
            <a:endParaRPr kumimoji="1" lang="en-US" altLang="ja-JP" sz="2800" i="1" kern="1200" dirty="0" smtClean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arises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when </a:t>
            </a:r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scientists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are asked how they can predict </a:t>
            </a:r>
            <a:endParaRPr kumimoji="1" lang="en-US" altLang="ja-JP" sz="2800" i="1" kern="1200" dirty="0" smtClean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climate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50 years from </a:t>
            </a:r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now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when they cannot predict </a:t>
            </a:r>
            <a:endParaRPr kumimoji="1" lang="en-US" altLang="ja-JP" sz="2800" i="1" kern="1200" dirty="0" smtClean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the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weather a few weeks from now.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58082" y="2773916"/>
            <a:ext cx="127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IPCC (2007)</a:t>
            </a:r>
            <a:endParaRPr kumimoji="1" lang="ja-JP" altLang="en-US" kern="1200" dirty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pic>
        <p:nvPicPr>
          <p:cNvPr id="11" name="Picture 4" descr="Lorenz_butterf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993828"/>
            <a:ext cx="6448439" cy="2039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786710" y="5729005"/>
            <a:ext cx="1204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0" dirty="0">
                <a:latin typeface="Times New Roman" pitchFamily="18" charset="0"/>
              </a:rPr>
              <a:t>Palmer (1993)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071538" y="3604913"/>
            <a:ext cx="6954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0" dirty="0" smtClean="0">
                <a:latin typeface="HG丸ｺﾞｼｯｸM-PRO" pitchFamily="50" charset="-128"/>
                <a:ea typeface="HG丸ｺﾞｼｯｸM-PRO" pitchFamily="50" charset="-128"/>
              </a:rPr>
              <a:t>Time evolution of initial perturbations in the Lorenz model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14348" y="3143248"/>
            <a:ext cx="5400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  <a:latin typeface="+mn-lt"/>
              </a:rPr>
              <a:t>Weather --- predictability of the 1</a:t>
            </a:r>
            <a:r>
              <a:rPr lang="en-US" altLang="ja-JP" sz="2400" baseline="30000" dirty="0" smtClean="0">
                <a:solidFill>
                  <a:srgbClr val="FFFF00"/>
                </a:solidFill>
                <a:latin typeface="+mn-lt"/>
              </a:rPr>
              <a:t>st</a:t>
            </a:r>
            <a:r>
              <a:rPr lang="en-US" altLang="ja-JP" sz="2400" dirty="0" smtClean="0">
                <a:solidFill>
                  <a:srgbClr val="FFFF00"/>
                </a:solidFill>
                <a:latin typeface="+mn-lt"/>
              </a:rPr>
              <a:t> kind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57224" y="6033805"/>
            <a:ext cx="74737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point in the Lorenz system corresponds to a circulation pattern</a:t>
            </a:r>
          </a:p>
          <a:p>
            <a:pPr>
              <a:defRPr/>
            </a:pPr>
            <a:r>
              <a:rPr lang="en-US" altLang="ja-JP" sz="20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</a:t>
            </a:r>
            <a:r>
              <a:rPr lang="en-US" altLang="ja-JP" sz="2000" b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u,v,T,Ps</a:t>
            </a:r>
            <a:r>
              <a:rPr lang="en-US" altLang="ja-JP" sz="20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in the real atmosphere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800128" y="285728"/>
            <a:ext cx="7772400" cy="702358"/>
          </a:xfrm>
        </p:spPr>
        <p:txBody>
          <a:bodyPr/>
          <a:lstStyle/>
          <a:p>
            <a:pPr algn="ctr"/>
            <a:r>
              <a:rPr kumimoji="1" lang="en-US" altLang="ja-JP" sz="2800" b="1" dirty="0" smtClean="0"/>
              <a:t>Weather forecast </a:t>
            </a:r>
            <a:r>
              <a:rPr kumimoji="1" lang="en-US" altLang="ja-JP" sz="2800" b="1" dirty="0" err="1" smtClean="0"/>
              <a:t>vs</a:t>
            </a:r>
            <a:r>
              <a:rPr kumimoji="1" lang="en-US" altLang="ja-JP" sz="2800" b="1" dirty="0" smtClean="0"/>
              <a:t> climate prediction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2910" y="1142984"/>
            <a:ext cx="82793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A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common confusion between weather and climate</a:t>
            </a:r>
            <a:r>
              <a:rPr kumimoji="1" lang="ja-JP" altLang="en-US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 </a:t>
            </a:r>
            <a:endParaRPr kumimoji="1" lang="en-US" altLang="ja-JP" sz="2800" i="1" kern="1200" dirty="0" smtClean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arises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when </a:t>
            </a:r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scientists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are asked how they can predict </a:t>
            </a:r>
            <a:endParaRPr kumimoji="1" lang="en-US" altLang="ja-JP" sz="2800" i="1" kern="1200" dirty="0" smtClean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climate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50 years from </a:t>
            </a:r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now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when they cannot predict </a:t>
            </a:r>
            <a:endParaRPr kumimoji="1" lang="en-US" altLang="ja-JP" sz="2800" i="1" kern="1200" dirty="0" smtClean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the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weather a few weeks from now.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58082" y="2773916"/>
            <a:ext cx="127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IPCC (2007)</a:t>
            </a:r>
            <a:endParaRPr kumimoji="1" lang="ja-JP" altLang="en-US" kern="1200" dirty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14348" y="3143248"/>
            <a:ext cx="53559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  <a:latin typeface="+mn-lt"/>
              </a:rPr>
              <a:t>Climate --- predictability of the 2</a:t>
            </a:r>
            <a:r>
              <a:rPr lang="en-US" altLang="ja-JP" sz="2400" baseline="30000" dirty="0" smtClean="0">
                <a:solidFill>
                  <a:srgbClr val="FFFF00"/>
                </a:solidFill>
                <a:latin typeface="+mn-lt"/>
              </a:rPr>
              <a:t>nd</a:t>
            </a:r>
            <a:r>
              <a:rPr lang="en-US" altLang="ja-JP" sz="2400" dirty="0" smtClean="0">
                <a:solidFill>
                  <a:srgbClr val="FFFF00"/>
                </a:solidFill>
                <a:latin typeface="+mn-lt"/>
              </a:rPr>
              <a:t> kind</a:t>
            </a:r>
          </a:p>
        </p:txBody>
      </p:sp>
      <p:pic>
        <p:nvPicPr>
          <p:cNvPr id="10" name="Picture 15" descr="1-1fi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3676351"/>
            <a:ext cx="4786346" cy="303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グループ化 15"/>
          <p:cNvGrpSpPr/>
          <p:nvPr/>
        </p:nvGrpSpPr>
        <p:grpSpPr>
          <a:xfrm>
            <a:off x="7286644" y="4247855"/>
            <a:ext cx="1143008" cy="1643074"/>
            <a:chOff x="7572396" y="3643314"/>
            <a:chExt cx="428628" cy="857256"/>
          </a:xfrm>
        </p:grpSpPr>
        <p:cxnSp>
          <p:nvCxnSpPr>
            <p:cNvPr id="14" name="曲線コネクタ 13"/>
            <p:cNvCxnSpPr/>
            <p:nvPr/>
          </p:nvCxnSpPr>
          <p:spPr>
            <a:xfrm rot="16200000" flipH="1">
              <a:off x="7572396" y="3643314"/>
              <a:ext cx="428628" cy="42862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曲線コネクタ 14"/>
            <p:cNvCxnSpPr/>
            <p:nvPr/>
          </p:nvCxnSpPr>
          <p:spPr>
            <a:xfrm rot="5400000" flipH="1" flipV="1">
              <a:off x="7572396" y="4071942"/>
              <a:ext cx="428628" cy="42862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/>
        </p:nvGrpSpPr>
        <p:grpSpPr>
          <a:xfrm>
            <a:off x="7286644" y="4819359"/>
            <a:ext cx="1143008" cy="1643074"/>
            <a:chOff x="7572396" y="3643314"/>
            <a:chExt cx="428628" cy="857256"/>
          </a:xfrm>
        </p:grpSpPr>
        <p:cxnSp>
          <p:nvCxnSpPr>
            <p:cNvPr id="18" name="曲線コネクタ 17"/>
            <p:cNvCxnSpPr/>
            <p:nvPr/>
          </p:nvCxnSpPr>
          <p:spPr>
            <a:xfrm rot="16200000" flipH="1">
              <a:off x="7572396" y="3643314"/>
              <a:ext cx="428628" cy="42862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曲線コネクタ 18"/>
            <p:cNvCxnSpPr/>
            <p:nvPr/>
          </p:nvCxnSpPr>
          <p:spPr>
            <a:xfrm rot="5400000" flipH="1" flipV="1">
              <a:off x="7572396" y="4071942"/>
              <a:ext cx="428628" cy="42862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正方形/長方形 20"/>
          <p:cNvSpPr/>
          <p:nvPr/>
        </p:nvSpPr>
        <p:spPr>
          <a:xfrm>
            <a:off x="2285984" y="3747789"/>
            <a:ext cx="2500330" cy="4286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357422" y="381922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Physical quantity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787395" y="4390731"/>
            <a:ext cx="1785950" cy="785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43174" y="4601656"/>
            <a:ext cx="2614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w</a:t>
            </a:r>
            <a:r>
              <a:rPr kumimoji="1" lang="en-US" altLang="ja-JP" dirty="0" smtClean="0">
                <a:solidFill>
                  <a:schemeClr val="bg1"/>
                </a:solidFill>
              </a:rPr>
              <a:t>eather=perturbation 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around the “mean”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143372" y="5819491"/>
            <a:ext cx="1285884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643306" y="602166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climate=“mean”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215074" y="6448785"/>
            <a:ext cx="642942" cy="2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215074" y="637882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time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143504" y="5390863"/>
            <a:ext cx="114300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5295904" y="4176417"/>
            <a:ext cx="1347798" cy="285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572000" y="5390863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dirty="0" smtClean="0">
                <a:solidFill>
                  <a:schemeClr val="bg1"/>
                </a:solidFill>
              </a:rPr>
              <a:t>ay partly predictable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43504" y="410497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unpredictable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7072330" y="3176285"/>
            <a:ext cx="17572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latin typeface="Corbel"/>
                <a:ea typeface="HGｺﾞｼｯｸM"/>
              </a:rPr>
              <a:t>Prediction</a:t>
            </a:r>
          </a:p>
          <a:p>
            <a:r>
              <a:rPr lang="en-US" altLang="ja-JP" dirty="0" smtClean="0">
                <a:solidFill>
                  <a:prstClr val="white"/>
                </a:solidFill>
                <a:latin typeface="Corbel"/>
                <a:ea typeface="HGｺﾞｼｯｸM"/>
              </a:rPr>
              <a:t> in terms of</a:t>
            </a:r>
          </a:p>
          <a:p>
            <a:r>
              <a:rPr lang="en-US" altLang="ja-JP" dirty="0" smtClean="0">
                <a:solidFill>
                  <a:prstClr val="white"/>
                </a:solidFill>
                <a:latin typeface="Corbel"/>
                <a:ea typeface="HGｺﾞｼｯｸM"/>
              </a:rPr>
              <a:t>the PDF change</a:t>
            </a:r>
            <a:endParaRPr lang="ja-JP" altLang="en-US" dirty="0">
              <a:solidFill>
                <a:prstClr val="white"/>
              </a:solidFill>
              <a:latin typeface="Corbel"/>
              <a:ea typeface="HGｺﾞｼｯｸM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rot="5400000">
            <a:off x="6000772" y="5462289"/>
            <a:ext cx="2571744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800128" y="285728"/>
            <a:ext cx="7772400" cy="702358"/>
          </a:xfrm>
        </p:spPr>
        <p:txBody>
          <a:bodyPr/>
          <a:lstStyle/>
          <a:p>
            <a:pPr algn="ctr"/>
            <a:r>
              <a:rPr kumimoji="1" lang="en-US" altLang="ja-JP" sz="2800" b="1" dirty="0" smtClean="0"/>
              <a:t>Weather forecast </a:t>
            </a:r>
            <a:r>
              <a:rPr kumimoji="1" lang="en-US" altLang="ja-JP" sz="2800" b="1" dirty="0" err="1" smtClean="0"/>
              <a:t>vs</a:t>
            </a:r>
            <a:r>
              <a:rPr kumimoji="1" lang="en-US" altLang="ja-JP" sz="2800" b="1" dirty="0" smtClean="0"/>
              <a:t> climate prediction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2910" y="1142984"/>
            <a:ext cx="82793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A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common confusion between weather and climate</a:t>
            </a:r>
            <a:r>
              <a:rPr kumimoji="1" lang="ja-JP" altLang="en-US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 </a:t>
            </a:r>
            <a:endParaRPr kumimoji="1" lang="en-US" altLang="ja-JP" sz="2800" i="1" kern="1200" dirty="0" smtClean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arises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when </a:t>
            </a:r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scientists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are asked how they can predict </a:t>
            </a:r>
            <a:endParaRPr kumimoji="1" lang="en-US" altLang="ja-JP" sz="2800" i="1" kern="1200" dirty="0" smtClean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climate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50 years from </a:t>
            </a:r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now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when they cannot predict </a:t>
            </a:r>
            <a:endParaRPr kumimoji="1" lang="en-US" altLang="ja-JP" sz="2800" i="1" kern="1200" dirty="0" smtClean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  <a:p>
            <a:pPr algn="l" rtl="0"/>
            <a:r>
              <a:rPr kumimoji="1" lang="en-US" altLang="ja-JP" sz="2800" i="1" kern="1200" dirty="0" smtClean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the </a:t>
            </a:r>
            <a:r>
              <a:rPr kumimoji="1" lang="en-US" altLang="ja-JP" sz="2800" i="1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weather a few weeks from now.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58082" y="2773916"/>
            <a:ext cx="127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IPCC (2007)</a:t>
            </a:r>
            <a:endParaRPr kumimoji="1" lang="ja-JP" altLang="en-US" kern="1200" dirty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14348" y="3143248"/>
            <a:ext cx="53559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  <a:latin typeface="+mn-lt"/>
              </a:rPr>
              <a:t>Climate --- predictability of the 2</a:t>
            </a:r>
            <a:r>
              <a:rPr lang="en-US" altLang="ja-JP" sz="2400" baseline="30000" dirty="0" smtClean="0">
                <a:solidFill>
                  <a:srgbClr val="FFFF00"/>
                </a:solidFill>
                <a:latin typeface="+mn-lt"/>
              </a:rPr>
              <a:t>nd</a:t>
            </a:r>
            <a:r>
              <a:rPr lang="en-US" altLang="ja-JP" sz="2400" dirty="0" smtClean="0">
                <a:solidFill>
                  <a:srgbClr val="FFFF00"/>
                </a:solidFill>
                <a:latin typeface="+mn-lt"/>
              </a:rPr>
              <a:t> kind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80686" y="6417254"/>
            <a:ext cx="127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kern="1200" dirty="0">
                <a:solidFill>
                  <a:prstClr val="white"/>
                </a:solidFill>
                <a:latin typeface="Corbel"/>
                <a:ea typeface="HGｺﾞｼｯｸM"/>
                <a:cs typeface="+mn-cs"/>
              </a:rPr>
              <a:t>IPCC (2007)</a:t>
            </a:r>
            <a:endParaRPr kumimoji="1" lang="ja-JP" altLang="en-US" kern="1200" dirty="0">
              <a:solidFill>
                <a:prstClr val="white"/>
              </a:solidFill>
              <a:latin typeface="Corbel"/>
              <a:ea typeface="HGｺﾞｼｯｸM"/>
              <a:cs typeface="+mn-cs"/>
            </a:endParaRPr>
          </a:p>
        </p:txBody>
      </p:sp>
      <p:pic>
        <p:nvPicPr>
          <p:cNvPr id="11" name="図 10" descr="fig10.19.tif"/>
          <p:cNvPicPr>
            <a:picLocks noChangeAspect="1"/>
          </p:cNvPicPr>
          <p:nvPr/>
        </p:nvPicPr>
        <p:blipFill>
          <a:blip r:embed="rId2"/>
          <a:srcRect l="21495" r="25718" b="40743"/>
          <a:stretch>
            <a:fillRect/>
          </a:stretch>
        </p:blipFill>
        <p:spPr>
          <a:xfrm>
            <a:off x="2733708" y="3643314"/>
            <a:ext cx="4910126" cy="314324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14348" y="3714752"/>
            <a:ext cx="1950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latin typeface="Corbel"/>
                <a:ea typeface="HGｺﾞｼｯｸM"/>
              </a:rPr>
              <a:t>Change in the </a:t>
            </a:r>
          </a:p>
          <a:p>
            <a:r>
              <a:rPr lang="en-US" altLang="ja-JP" dirty="0" smtClean="0">
                <a:solidFill>
                  <a:prstClr val="white"/>
                </a:solidFill>
                <a:latin typeface="Corbel"/>
                <a:ea typeface="HGｺﾞｼｯｸM"/>
              </a:rPr>
              <a:t>“extreme” events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 bwMode="auto">
          <a:xfrm>
            <a:off x="142844" y="1571612"/>
            <a:ext cx="8858312" cy="485778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71406" y="1428736"/>
            <a:ext cx="8858280" cy="4967514"/>
          </a:xfrm>
          <a:prstGeom prst="rect">
            <a:avLst/>
          </a:prstGeom>
          <a:gradFill rotWithShape="1">
            <a:gsLst>
              <a:gs pos="0">
                <a:srgbClr val="054708"/>
              </a:gs>
              <a:gs pos="100000">
                <a:srgbClr val="0099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kumimoji="1" lang="en-US" altLang="ja-JP" sz="3200" b="1" kern="1200" dirty="0" smtClean="0">
              <a:solidFill>
                <a:srgbClr val="FFFFFF"/>
              </a:solidFill>
              <a:latin typeface="Comic Sans MS" pitchFamily="66" charset="0"/>
              <a:ea typeface="ＭＳ Ｐゴシック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kumimoji="1" lang="en-US" altLang="ja-JP" sz="3200" b="1" kern="1200" dirty="0" smtClean="0">
                <a:solidFill>
                  <a:srgbClr val="FFFFFF"/>
                </a:solidFill>
                <a:latin typeface="Comic Sans MS" pitchFamily="66" charset="0"/>
                <a:ea typeface="ＭＳ Ｐゴシック" charset="-128"/>
                <a:cs typeface="+mn-cs"/>
              </a:rPr>
              <a:t>Outline:</a:t>
            </a:r>
            <a:endParaRPr kumimoji="1" lang="en-US" altLang="ja-JP" sz="3200" b="1" kern="1200" dirty="0">
              <a:solidFill>
                <a:srgbClr val="FFFFFF"/>
              </a:solidFill>
              <a:latin typeface="Comic Sans MS" pitchFamily="66" charset="0"/>
              <a:ea typeface="ＭＳ Ｐゴシック" charset="-128"/>
              <a:cs typeface="+mn-cs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en-US" altLang="ja-JP" sz="3200" dirty="0" smtClean="0">
                <a:solidFill>
                  <a:schemeClr val="bg1"/>
                </a:solidFill>
                <a:latin typeface="Comic Sans MS" pitchFamily="66" charset="0"/>
                <a:ea typeface="ＭＳ Ｐゴシック" charset="-128"/>
              </a:rPr>
              <a:t> Climate system - what is the essence?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en-US" altLang="ja-JP" sz="3200" dirty="0" smtClean="0">
                <a:solidFill>
                  <a:schemeClr val="bg1"/>
                </a:solidFill>
                <a:latin typeface="Comic Sans MS" pitchFamily="66" charset="0"/>
                <a:ea typeface="ＭＳ Ｐゴシック" charset="-128"/>
              </a:rPr>
              <a:t> Climate model - what is it?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ja-JP" sz="3200" b="1" kern="1200" dirty="0" smtClean="0">
                <a:solidFill>
                  <a:srgbClr val="FFFFFF"/>
                </a:solidFill>
                <a:latin typeface="Comic Sans MS" pitchFamily="66" charset="0"/>
                <a:ea typeface="ＭＳ Ｐゴシック" charset="-128"/>
                <a:cs typeface="+mn-cs"/>
              </a:rPr>
              <a:t> Climate change simulation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altLang="ja-JP" sz="3200" b="1" kern="1200" dirty="0" smtClean="0">
                <a:solidFill>
                  <a:srgbClr val="FFFFFF"/>
                </a:solidFill>
                <a:latin typeface="Comic Sans MS" pitchFamily="66" charset="0"/>
                <a:ea typeface="ＭＳ Ｐゴシック" charset="-128"/>
                <a:cs typeface="+mn-cs"/>
              </a:rPr>
              <a:t> Weather forecast and climate</a:t>
            </a:r>
            <a:r>
              <a:rPr lang="ja-JP" altLang="en-US" sz="3200" dirty="0" smtClean="0">
                <a:solidFill>
                  <a:srgbClr val="FFFFFF"/>
                </a:solidFill>
                <a:latin typeface="Comic Sans MS" pitchFamily="66" charset="0"/>
                <a:ea typeface="ＭＳ Ｐゴシック" charset="-128"/>
              </a:rPr>
              <a:t> </a:t>
            </a:r>
            <a:r>
              <a:rPr kumimoji="1" lang="en-US" altLang="ja-JP" sz="3200" b="1" kern="1200" dirty="0" smtClean="0">
                <a:solidFill>
                  <a:srgbClr val="FFFFFF"/>
                </a:solidFill>
                <a:latin typeface="Comic Sans MS" pitchFamily="66" charset="0"/>
                <a:ea typeface="ＭＳ Ｐゴシック" charset="-128"/>
                <a:cs typeface="+mn-cs"/>
              </a:rPr>
              <a:t>prediction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en-US" altLang="ja-JP" sz="3200" dirty="0" smtClean="0">
                <a:solidFill>
                  <a:srgbClr val="FFFFFF"/>
                </a:solidFill>
                <a:latin typeface="Comic Sans MS" pitchFamily="66" charset="0"/>
                <a:ea typeface="ＭＳ Ｐゴシック" charset="-128"/>
              </a:rPr>
              <a:t> Uncertainty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ja-JP" sz="3200" dirty="0" smtClean="0">
                <a:solidFill>
                  <a:srgbClr val="FFFFFF"/>
                </a:solidFill>
                <a:latin typeface="Comic Sans MS" pitchFamily="66" charset="0"/>
                <a:ea typeface="ＭＳ Ｐゴシック" charset="-128"/>
              </a:rPr>
              <a:t> From AR4 to AR5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US" altLang="ja-JP" sz="3200" dirty="0" smtClean="0">
              <a:solidFill>
                <a:srgbClr val="FFFFFF"/>
              </a:solidFill>
              <a:latin typeface="Comic Sans MS" pitchFamily="66" charset="0"/>
              <a:ea typeface="ＭＳ Ｐゴシック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メモ 11"/>
          <p:cNvSpPr/>
          <p:nvPr/>
        </p:nvSpPr>
        <p:spPr bwMode="auto">
          <a:xfrm>
            <a:off x="428596" y="2643182"/>
            <a:ext cx="8286808" cy="4000528"/>
          </a:xfrm>
          <a:prstGeom prst="foldedCorner">
            <a:avLst/>
          </a:prstGeom>
          <a:solidFill>
            <a:srgbClr val="CC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2777" name="Text Box 2"/>
          <p:cNvSpPr txBox="1">
            <a:spLocks noChangeArrowheads="1"/>
          </p:cNvSpPr>
          <p:nvPr/>
        </p:nvSpPr>
        <p:spPr bwMode="auto">
          <a:xfrm>
            <a:off x="571472" y="2714620"/>
            <a:ext cx="778674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solidFill>
                  <a:srgbClr val="C00000"/>
                </a:solidFill>
              </a:rPr>
              <a:t>#1. </a:t>
            </a:r>
            <a:r>
              <a:rPr lang="en-US" altLang="ja-JP" sz="2800" dirty="0" smtClean="0"/>
              <a:t>Uncertainty in climate models (climate’s response to changing GHGs)</a:t>
            </a:r>
            <a:endParaRPr lang="ja-JP" altLang="en-US" sz="2800" dirty="0"/>
          </a:p>
          <a:p>
            <a:endParaRPr lang="en-US" altLang="ja-JP" sz="2800" dirty="0" smtClean="0">
              <a:solidFill>
                <a:srgbClr val="C00000"/>
              </a:solidFill>
            </a:endParaRPr>
          </a:p>
          <a:p>
            <a:r>
              <a:rPr lang="en-US" altLang="ja-JP" sz="2800" dirty="0" smtClean="0">
                <a:solidFill>
                  <a:srgbClr val="C00000"/>
                </a:solidFill>
              </a:rPr>
              <a:t>#2</a:t>
            </a:r>
            <a:r>
              <a:rPr lang="en-US" altLang="ja-JP" sz="2800" dirty="0">
                <a:solidFill>
                  <a:srgbClr val="C00000"/>
                </a:solidFill>
              </a:rPr>
              <a:t>. </a:t>
            </a:r>
            <a:r>
              <a:rPr lang="en-US" altLang="ja-JP" sz="2800" dirty="0" smtClean="0"/>
              <a:t>Uncertainty in natural carbon cycle (future CO</a:t>
            </a:r>
            <a:r>
              <a:rPr lang="en-US" altLang="ja-JP" sz="2800" baseline="-25000" dirty="0" smtClean="0"/>
              <a:t>2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concentration in response to increasing man-made emission)</a:t>
            </a:r>
            <a:endParaRPr lang="ja-JP" altLang="en-US" sz="2800" dirty="0"/>
          </a:p>
          <a:p>
            <a:endParaRPr lang="ja-JP" altLang="en-US" sz="2800" dirty="0"/>
          </a:p>
          <a:p>
            <a:r>
              <a:rPr lang="en-US" altLang="ja-JP" sz="2800" dirty="0" smtClean="0">
                <a:solidFill>
                  <a:srgbClr val="C00000"/>
                </a:solidFill>
              </a:rPr>
              <a:t>#3. </a:t>
            </a:r>
            <a:r>
              <a:rPr lang="en-US" altLang="ja-JP" sz="2800" dirty="0" smtClean="0"/>
              <a:t>Uncertainty in socio-economic projection (future CO</a:t>
            </a:r>
            <a:r>
              <a:rPr lang="en-US" altLang="ja-JP" sz="2800" baseline="-25000" dirty="0" smtClean="0"/>
              <a:t>2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emission)</a:t>
            </a:r>
            <a:endParaRPr lang="ja-JP" altLang="en-US" sz="2800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1000100" y="71414"/>
            <a:ext cx="7472386" cy="561975"/>
          </a:xfrm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/>
          <a:lstStyle/>
          <a:p>
            <a:r>
              <a:rPr lang="en-US" altLang="ja-JP" b="1" dirty="0" smtClean="0">
                <a:solidFill>
                  <a:schemeClr val="tx1"/>
                </a:solidFill>
                <a:latin typeface="Corbel" pitchFamily="34" charset="0"/>
                <a:ea typeface="HG丸ｺﾞｼｯｸM-PRO" pitchFamily="50" charset="-128"/>
              </a:rPr>
              <a:t>Uncertainty in climate projection</a:t>
            </a:r>
            <a:endParaRPr kumimoji="1" lang="ja-JP" altLang="en-US" b="1" dirty="0">
              <a:solidFill>
                <a:schemeClr val="tx1"/>
              </a:solidFill>
              <a:latin typeface="Corbel" pitchFamily="34" charset="0"/>
              <a:ea typeface="HG丸ｺﾞｼｯｸM-PRO" pitchFamily="50" charset="-12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85720" y="1071546"/>
            <a:ext cx="77501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dirty="0" smtClean="0"/>
              <a:t>Increasing reliability of the future climate change, but there are at least three categories of uncertainty</a:t>
            </a:r>
            <a:endParaRPr lang="ja-JP" alt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857224" y="142852"/>
            <a:ext cx="728667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b="1" kern="1200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rPr>
              <a:t>#1. </a:t>
            </a:r>
            <a:r>
              <a:rPr kumimoji="1" lang="en-US" altLang="ja-JP" sz="3200" b="1" kern="1200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rPr>
              <a:t>Uncertainty in </a:t>
            </a:r>
            <a:r>
              <a:rPr kumimoji="1" lang="en-US" altLang="ja-JP" sz="3200" b="1" kern="1200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rPr>
              <a:t>climate models</a:t>
            </a:r>
            <a:endParaRPr kumimoji="1" lang="en-US" altLang="ja-JP" sz="3200" b="1" kern="1200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HGｺﾞｼｯｸM"/>
              <a:cs typeface="+mn-cs"/>
            </a:endParaRPr>
          </a:p>
        </p:txBody>
      </p:sp>
      <p:pic>
        <p:nvPicPr>
          <p:cNvPr id="30" name="Picture 15" descr="SPM7-stretch"/>
          <p:cNvPicPr>
            <a:picLocks noChangeAspect="1" noChangeArrowheads="1"/>
          </p:cNvPicPr>
          <p:nvPr/>
        </p:nvPicPr>
        <p:blipFill>
          <a:blip r:embed="rId3"/>
          <a:srcRect l="4613" t="13010" r="7013" b="6815"/>
          <a:stretch>
            <a:fillRect/>
          </a:stretch>
        </p:blipFill>
        <p:spPr bwMode="auto">
          <a:xfrm>
            <a:off x="1285852" y="1000108"/>
            <a:ext cx="4320000" cy="32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右中かっこ 34"/>
          <p:cNvSpPr/>
          <p:nvPr/>
        </p:nvSpPr>
        <p:spPr>
          <a:xfrm>
            <a:off x="5715008" y="1428736"/>
            <a:ext cx="214314" cy="1143008"/>
          </a:xfrm>
          <a:prstGeom prst="rightBrac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6000760" y="1785926"/>
            <a:ext cx="2829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</a:rPr>
              <a:t>Error bar = measure of uncertainty</a:t>
            </a:r>
            <a:endParaRPr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500034" y="4418966"/>
            <a:ext cx="826643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400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</a:rPr>
              <a:t> Further spread  for the regional climate changes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400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</a:rPr>
              <a:t> Causes of this uncertainty:</a:t>
            </a:r>
          </a:p>
          <a:p>
            <a:pPr lvl="1"/>
            <a:r>
              <a:rPr lang="en-US" altLang="ja-JP" sz="2400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</a:rPr>
              <a:t>1. Dependence on the initial state (spread in a single model ensemble)</a:t>
            </a:r>
          </a:p>
          <a:p>
            <a:pPr lvl="1"/>
            <a:r>
              <a:rPr lang="en-US" altLang="ja-JP" sz="2400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</a:rPr>
              <a:t>2. Dependence on parameterization  (spread among different models)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400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</a:rPr>
              <a:t> In climate change studies, 2 &gt;&gt;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9" name="Picture 9" descr="eddy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217" y="3171825"/>
            <a:ext cx="2786063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Picture 12" descr="eddy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217" y="4892675"/>
            <a:ext cx="2786063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Picture 13" descr="tp_sn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217" y="1214438"/>
            <a:ext cx="2786063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2" name="Text Box 6"/>
          <p:cNvSpPr txBox="1">
            <a:spLocks noChangeArrowheads="1"/>
          </p:cNvSpPr>
          <p:nvPr/>
        </p:nvSpPr>
        <p:spPr bwMode="auto">
          <a:xfrm>
            <a:off x="8028718" y="1214438"/>
            <a:ext cx="104387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satellite</a:t>
            </a:r>
            <a:endParaRPr lang="en-US" altLang="ja-JP" dirty="0"/>
          </a:p>
        </p:txBody>
      </p:sp>
      <p:sp>
        <p:nvSpPr>
          <p:cNvPr id="34833" name="Text Box 11"/>
          <p:cNvSpPr txBox="1">
            <a:spLocks noChangeArrowheads="1"/>
          </p:cNvSpPr>
          <p:nvPr/>
        </p:nvSpPr>
        <p:spPr bwMode="auto">
          <a:xfrm>
            <a:off x="7653369" y="4916488"/>
            <a:ext cx="141922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1/4 × 1/6°</a:t>
            </a:r>
          </a:p>
        </p:txBody>
      </p:sp>
      <p:sp>
        <p:nvSpPr>
          <p:cNvPr id="34834" name="Text Box 8"/>
          <p:cNvSpPr txBox="1">
            <a:spLocks noChangeArrowheads="1"/>
          </p:cNvSpPr>
          <p:nvPr/>
        </p:nvSpPr>
        <p:spPr bwMode="auto">
          <a:xfrm>
            <a:off x="8143900" y="3130550"/>
            <a:ext cx="906462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1×1°</a:t>
            </a:r>
          </a:p>
        </p:txBody>
      </p:sp>
      <p:sp>
        <p:nvSpPr>
          <p:cNvPr id="34835" name="テキスト ボックス 18"/>
          <p:cNvSpPr txBox="1">
            <a:spLocks noChangeArrowheads="1"/>
          </p:cNvSpPr>
          <p:nvPr/>
        </p:nvSpPr>
        <p:spPr bwMode="auto">
          <a:xfrm>
            <a:off x="7161213" y="6407150"/>
            <a:ext cx="2054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/>
              <a:t>Courtesy of H.Nakano</a:t>
            </a:r>
            <a:endParaRPr lang="ja-JP" altLang="en-US" sz="1400"/>
          </a:p>
        </p:txBody>
      </p:sp>
      <p:sp>
        <p:nvSpPr>
          <p:cNvPr id="34836" name="テキスト ボックス 19"/>
          <p:cNvSpPr txBox="1">
            <a:spLocks noChangeArrowheads="1"/>
          </p:cNvSpPr>
          <p:nvPr/>
        </p:nvSpPr>
        <p:spPr bwMode="auto">
          <a:xfrm>
            <a:off x="6143636" y="915988"/>
            <a:ext cx="25218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Corbel" pitchFamily="34" charset="0"/>
              </a:rPr>
              <a:t>Ocean surface height</a:t>
            </a:r>
            <a:endParaRPr lang="ja-JP" altLang="en-US" sz="2000" dirty="0">
              <a:latin typeface="Corbel" pitchFamily="34" charset="0"/>
            </a:endParaRP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000232" y="142852"/>
            <a:ext cx="52389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altLang="ja-JP" sz="2800" kern="0" dirty="0" smtClean="0">
                <a:solidFill>
                  <a:srgbClr val="000000"/>
                </a:solidFill>
                <a:latin typeface="Corbel" pitchFamily="34" charset="0"/>
                <a:ea typeface="HG丸ｺﾞｼｯｸM-PRO" pitchFamily="50" charset="-128"/>
                <a:cs typeface="+mj-cs"/>
              </a:rPr>
              <a:t>#1  Uncertainty in climate model</a:t>
            </a:r>
            <a:endParaRPr lang="en-US" altLang="ja-JP" sz="2800" dirty="0">
              <a:latin typeface="Corbel" pitchFamily="34" charset="0"/>
            </a:endParaRPr>
          </a:p>
        </p:txBody>
      </p:sp>
      <p:pic>
        <p:nvPicPr>
          <p:cNvPr id="34819" name="Picture 3" descr="topo"/>
          <p:cNvPicPr>
            <a:picLocks noChangeAspect="1" noChangeArrowheads="1"/>
          </p:cNvPicPr>
          <p:nvPr/>
        </p:nvPicPr>
        <p:blipFill>
          <a:blip r:embed="rId5"/>
          <a:srcRect l="71181" t="13394" r="3716" b="16009"/>
          <a:stretch>
            <a:fillRect/>
          </a:stretch>
        </p:blipFill>
        <p:spPr bwMode="auto">
          <a:xfrm>
            <a:off x="500049" y="1647813"/>
            <a:ext cx="1652909" cy="163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図1"/>
          <p:cNvPicPr>
            <a:picLocks noChangeAspect="1" noChangeArrowheads="1"/>
          </p:cNvPicPr>
          <p:nvPr/>
        </p:nvPicPr>
        <p:blipFill>
          <a:blip r:embed="rId6"/>
          <a:srcRect l="71436" t="22687" r="2831" b="11827"/>
          <a:stretch>
            <a:fillRect/>
          </a:stretch>
        </p:blipFill>
        <p:spPr bwMode="auto">
          <a:xfrm>
            <a:off x="2202958" y="1628302"/>
            <a:ext cx="16827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図1"/>
          <p:cNvPicPr>
            <a:picLocks noChangeAspect="1" noChangeArrowheads="1"/>
          </p:cNvPicPr>
          <p:nvPr/>
        </p:nvPicPr>
        <p:blipFill>
          <a:blip r:embed="rId6"/>
          <a:srcRect l="4434" t="20833" r="69812" b="12518"/>
          <a:stretch>
            <a:fillRect/>
          </a:stretch>
        </p:blipFill>
        <p:spPr bwMode="auto">
          <a:xfrm>
            <a:off x="3929072" y="1614488"/>
            <a:ext cx="1682750" cy="16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944947" y="2928934"/>
            <a:ext cx="177006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true</a:t>
            </a:r>
            <a:endParaRPr lang="en-US" altLang="ja-JP" sz="1600" dirty="0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2285969" y="2928934"/>
            <a:ext cx="1643074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err="1" smtClean="0">
                <a:latin typeface="Symbol" pitchFamily="18" charset="2"/>
              </a:rPr>
              <a:t>D</a:t>
            </a:r>
            <a:r>
              <a:rPr lang="en-US" altLang="ja-JP" sz="1600" dirty="0" err="1" smtClean="0">
                <a:latin typeface="+mn-lt"/>
              </a:rPr>
              <a:t>x</a:t>
            </a:r>
            <a:r>
              <a:rPr lang="en-US" altLang="ja-JP" sz="1600" dirty="0" smtClean="0">
                <a:latin typeface="+mn-lt"/>
              </a:rPr>
              <a:t>=</a:t>
            </a:r>
            <a:r>
              <a:rPr lang="en-US" altLang="ja-JP" sz="1600" dirty="0" smtClean="0"/>
              <a:t>110km</a:t>
            </a:r>
            <a:endParaRPr lang="en-US" altLang="ja-JP" sz="1600" dirty="0"/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511162" y="2949574"/>
            <a:ext cx="177480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err="1" smtClean="0">
                <a:latin typeface="Symbol" pitchFamily="18" charset="2"/>
              </a:rPr>
              <a:t>D</a:t>
            </a:r>
            <a:r>
              <a:rPr lang="en-US" altLang="ja-JP" sz="1600" dirty="0" err="1" smtClean="0"/>
              <a:t>x</a:t>
            </a:r>
            <a:r>
              <a:rPr lang="en-US" altLang="ja-JP" sz="1600" dirty="0" smtClean="0"/>
              <a:t>=280km</a:t>
            </a:r>
            <a:endParaRPr lang="en-US" altLang="ja-JP" sz="1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2844" y="987966"/>
            <a:ext cx="49295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High-resolution improves some aspects … 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56373" y="1314378"/>
            <a:ext cx="3529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orbel" pitchFamily="34" charset="0"/>
              </a:rPr>
              <a:t>Representation of topography</a:t>
            </a:r>
            <a:endParaRPr kumimoji="1" lang="ja-JP" altLang="en-US" sz="2000" dirty="0">
              <a:latin typeface="Corbel" pitchFamily="34" charset="0"/>
            </a:endParaRPr>
          </a:p>
        </p:txBody>
      </p:sp>
      <p:pic>
        <p:nvPicPr>
          <p:cNvPr id="20" name="図 19" descr="図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4" y="3357562"/>
            <a:ext cx="4583813" cy="34378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28" y="-26988"/>
            <a:ext cx="6357982" cy="955658"/>
          </a:xfrm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/>
          <a:lstStyle/>
          <a:p>
            <a:pPr eaLnBrk="1" hangingPunct="1">
              <a:lnSpc>
                <a:spcPts val="2700"/>
              </a:lnSpc>
              <a:defRPr/>
            </a:pPr>
            <a:r>
              <a:rPr lang="en-US" altLang="ja-JP" b="1" dirty="0" smtClean="0">
                <a:solidFill>
                  <a:srgbClr val="000000"/>
                </a:solidFill>
                <a:latin typeface="Corbel" pitchFamily="34" charset="0"/>
                <a:ea typeface="HG丸ｺﾞｼｯｸM-PRO" pitchFamily="50" charset="-128"/>
              </a:rPr>
              <a:t>Climate sensitivity and feedbacks</a:t>
            </a:r>
            <a:endParaRPr lang="ja-JP" altLang="en-US" sz="2400" dirty="0" smtClean="0">
              <a:latin typeface="Lucida Sans Unicode" pitchFamily="34" charset="0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85720" y="1071546"/>
            <a:ext cx="3310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Corbel" pitchFamily="34" charset="0"/>
              </a:rPr>
              <a:t>Global mean energy balance</a:t>
            </a:r>
          </a:p>
        </p:txBody>
      </p:sp>
      <p:graphicFrame>
        <p:nvGraphicFramePr>
          <p:cNvPr id="39" name="Object 8"/>
          <p:cNvGraphicFramePr>
            <a:graphicFrameLocks noChangeAspect="1"/>
          </p:cNvGraphicFramePr>
          <p:nvPr/>
        </p:nvGraphicFramePr>
        <p:xfrm>
          <a:off x="360355" y="1500174"/>
          <a:ext cx="2997199" cy="391132"/>
        </p:xfrm>
        <a:graphic>
          <a:graphicData uri="http://schemas.openxmlformats.org/presentationml/2006/ole">
            <p:oleObj spid="_x0000_s662530" name="Equation" r:id="rId4" imgW="1536480" imgH="203040" progId="Equation.DSMT4">
              <p:embed/>
            </p:oleObj>
          </a:graphicData>
        </a:graphic>
      </p:graphicFrame>
      <p:graphicFrame>
        <p:nvGraphicFramePr>
          <p:cNvPr id="42" name="Object 9"/>
          <p:cNvGraphicFramePr>
            <a:graphicFrameLocks noChangeAspect="1"/>
          </p:cNvGraphicFramePr>
          <p:nvPr/>
        </p:nvGraphicFramePr>
        <p:xfrm>
          <a:off x="357159" y="2357430"/>
          <a:ext cx="1107728" cy="350636"/>
        </p:xfrm>
        <a:graphic>
          <a:graphicData uri="http://schemas.openxmlformats.org/presentationml/2006/ole">
            <p:oleObj spid="_x0000_s662531" name="Equation" r:id="rId5" imgW="571320" imgH="177480" progId="Equation.DSMT4">
              <p:embed/>
            </p:oleObj>
          </a:graphicData>
        </a:graphic>
      </p:graphicFrame>
      <p:graphicFrame>
        <p:nvGraphicFramePr>
          <p:cNvPr id="45" name="Object 11"/>
          <p:cNvGraphicFramePr>
            <a:graphicFrameLocks noChangeAspect="1"/>
          </p:cNvGraphicFramePr>
          <p:nvPr/>
        </p:nvGraphicFramePr>
        <p:xfrm>
          <a:off x="401628" y="3134097"/>
          <a:ext cx="2598736" cy="755276"/>
        </p:xfrm>
        <a:graphic>
          <a:graphicData uri="http://schemas.openxmlformats.org/presentationml/2006/ole">
            <p:oleObj spid="_x0000_s662533" name="Equation" r:id="rId6" imgW="1346040" imgH="393480" progId="Equation.DSMT4">
              <p:embed/>
            </p:oleObj>
          </a:graphicData>
        </a:graphic>
      </p:graphicFrame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57158" y="2714620"/>
            <a:ext cx="39207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Corbel" pitchFamily="34" charset="0"/>
              </a:rPr>
              <a:t>If we assume q, I, C do not change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85720" y="1928802"/>
            <a:ext cx="38041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Corbel" pitchFamily="34" charset="0"/>
              </a:rPr>
              <a:t>Equilibrium in perturbed climate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57158" y="3989329"/>
            <a:ext cx="41757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Symbol" pitchFamily="18" charset="2"/>
              </a:rPr>
              <a:t>l</a:t>
            </a:r>
            <a:r>
              <a:rPr lang="en-US" altLang="ja-JP" sz="2000" baseline="-18000" dirty="0" smtClean="0">
                <a:latin typeface="Symbol" pitchFamily="18" charset="2"/>
              </a:rPr>
              <a:t>0 </a:t>
            </a:r>
            <a:r>
              <a:rPr lang="en-US" altLang="ja-JP" sz="2000" dirty="0" smtClean="0">
                <a:latin typeface="Corbel" pitchFamily="34" charset="0"/>
              </a:rPr>
              <a:t>indicates a degree of warming </a:t>
            </a:r>
          </a:p>
          <a:p>
            <a:r>
              <a:rPr lang="en-US" altLang="ja-JP" sz="2000" dirty="0" smtClean="0">
                <a:latin typeface="Corbel" pitchFamily="34" charset="0"/>
              </a:rPr>
              <a:t>due to CO</a:t>
            </a:r>
            <a:r>
              <a:rPr lang="en-US" altLang="ja-JP" sz="2000" baseline="-25000" dirty="0" smtClean="0">
                <a:latin typeface="Corbel" pitchFamily="34" charset="0"/>
              </a:rPr>
              <a:t>2</a:t>
            </a:r>
            <a:r>
              <a:rPr lang="en-US" altLang="ja-JP" sz="2000" dirty="0" smtClean="0">
                <a:latin typeface="Corbel" pitchFamily="34" charset="0"/>
              </a:rPr>
              <a:t>x2 -&gt; </a:t>
            </a:r>
            <a:r>
              <a:rPr lang="en-US" altLang="ja-JP" sz="2000" dirty="0" smtClean="0">
                <a:solidFill>
                  <a:srgbClr val="FF0000"/>
                </a:solidFill>
                <a:latin typeface="Corbel" pitchFamily="34" charset="0"/>
              </a:rPr>
              <a:t>“climate sensitivity”</a:t>
            </a:r>
          </a:p>
        </p:txBody>
      </p:sp>
      <p:graphicFrame>
        <p:nvGraphicFramePr>
          <p:cNvPr id="662534" name="Object 5"/>
          <p:cNvGraphicFramePr>
            <a:graphicFrameLocks noChangeAspect="1"/>
          </p:cNvGraphicFramePr>
          <p:nvPr/>
        </p:nvGraphicFramePr>
        <p:xfrm>
          <a:off x="421486" y="5189831"/>
          <a:ext cx="2721754" cy="882375"/>
        </p:xfrm>
        <a:graphic>
          <a:graphicData uri="http://schemas.openxmlformats.org/presentationml/2006/ole">
            <p:oleObj spid="_x0000_s662534" name="Equation" r:id="rId7" imgW="1409400" imgH="457200" progId="Equation.DSMT4">
              <p:embed/>
            </p:oleObj>
          </a:graphicData>
        </a:graphic>
      </p:graphicFrame>
      <p:graphicFrame>
        <p:nvGraphicFramePr>
          <p:cNvPr id="662535" name="Object 6"/>
          <p:cNvGraphicFramePr>
            <a:graphicFrameLocks noChangeAspect="1"/>
          </p:cNvGraphicFramePr>
          <p:nvPr/>
        </p:nvGraphicFramePr>
        <p:xfrm>
          <a:off x="428597" y="6150790"/>
          <a:ext cx="2500329" cy="635772"/>
        </p:xfrm>
        <a:graphic>
          <a:graphicData uri="http://schemas.openxmlformats.org/presentationml/2006/ole">
            <p:oleObj spid="_x0000_s662535" name="Equation" r:id="rId8" imgW="1688760" imgH="431640" progId="Equation.DSMT4">
              <p:embed/>
            </p:oleObj>
          </a:graphicData>
        </a:graphic>
      </p:graphicFrame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65495" y="4714884"/>
            <a:ext cx="45837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Corbel" pitchFamily="34" charset="0"/>
              </a:rPr>
              <a:t>In reality, q, I, C change when T changes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786182" y="5628047"/>
            <a:ext cx="51331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Corbel" pitchFamily="34" charset="0"/>
              </a:rPr>
              <a:t>For </a:t>
            </a:r>
            <a:r>
              <a:rPr lang="en-US" altLang="ja-JP" sz="2000" i="1" dirty="0" smtClean="0">
                <a:latin typeface="Symbol" pitchFamily="18" charset="2"/>
              </a:rPr>
              <a:t>b</a:t>
            </a:r>
            <a:r>
              <a:rPr lang="en-US" altLang="ja-JP" sz="2000" dirty="0" smtClean="0">
                <a:latin typeface="Symbol" pitchFamily="18" charset="2"/>
              </a:rPr>
              <a:t>&gt;0</a:t>
            </a:r>
            <a:r>
              <a:rPr lang="en-US" altLang="ja-JP" sz="2000" dirty="0" smtClean="0">
                <a:latin typeface="Corbel" pitchFamily="34" charset="0"/>
              </a:rPr>
              <a:t>, the process amplifies the warming</a:t>
            </a:r>
          </a:p>
          <a:p>
            <a:r>
              <a:rPr lang="en-US" altLang="ja-JP" sz="2000" dirty="0" smtClean="0">
                <a:latin typeface="Corbel" pitchFamily="34" charset="0"/>
              </a:rPr>
              <a:t>For </a:t>
            </a:r>
            <a:r>
              <a:rPr lang="en-US" altLang="ja-JP" sz="2000" i="1" dirty="0" smtClean="0">
                <a:latin typeface="Symbol" pitchFamily="18" charset="2"/>
              </a:rPr>
              <a:t>b</a:t>
            </a:r>
            <a:r>
              <a:rPr lang="en-US" altLang="ja-JP" sz="2000" dirty="0" smtClean="0">
                <a:latin typeface="Symbol" pitchFamily="18" charset="2"/>
              </a:rPr>
              <a:t>&lt;0</a:t>
            </a:r>
            <a:r>
              <a:rPr lang="en-US" altLang="ja-JP" sz="2000" dirty="0" smtClean="0">
                <a:latin typeface="Corbel" pitchFamily="34" charset="0"/>
              </a:rPr>
              <a:t>, the process suppresses the warming</a:t>
            </a:r>
          </a:p>
          <a:p>
            <a:r>
              <a:rPr lang="en-US" altLang="ja-JP" sz="2000" dirty="0" smtClean="0">
                <a:latin typeface="Corbel" pitchFamily="34" charset="0"/>
              </a:rPr>
              <a:t>-&gt; </a:t>
            </a:r>
            <a:r>
              <a:rPr lang="en-US" altLang="ja-JP" sz="2000" i="1" dirty="0" smtClean="0">
                <a:latin typeface="Symbol" pitchFamily="18" charset="2"/>
              </a:rPr>
              <a:t>b  </a:t>
            </a:r>
            <a:r>
              <a:rPr lang="en-US" altLang="ja-JP" sz="2000" dirty="0" smtClean="0">
                <a:latin typeface="Corbel" pitchFamily="34" charset="0"/>
              </a:rPr>
              <a:t>is called the </a:t>
            </a:r>
            <a:r>
              <a:rPr lang="en-US" altLang="ja-JP" sz="2000" dirty="0" smtClean="0">
                <a:solidFill>
                  <a:srgbClr val="FF0000"/>
                </a:solidFill>
                <a:latin typeface="Corbel" pitchFamily="34" charset="0"/>
              </a:rPr>
              <a:t>“feedback factor”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4371026" y="1059404"/>
            <a:ext cx="4701568" cy="4584174"/>
            <a:chOff x="4371026" y="1059404"/>
            <a:chExt cx="4701568" cy="4584174"/>
          </a:xfrm>
        </p:grpSpPr>
        <p:pic>
          <p:nvPicPr>
            <p:cNvPr id="25" name="図 13" descr="fig8.14.tiff"/>
            <p:cNvPicPr>
              <a:picLocks noChangeAspect="1"/>
            </p:cNvPicPr>
            <p:nvPr/>
          </p:nvPicPr>
          <p:blipFill>
            <a:blip r:embed="rId9"/>
            <a:srcRect b="35526"/>
            <a:stretch>
              <a:fillRect/>
            </a:stretch>
          </p:blipFill>
          <p:spPr bwMode="auto">
            <a:xfrm>
              <a:off x="4371026" y="1298002"/>
              <a:ext cx="4701567" cy="3559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7748192" y="5305024"/>
              <a:ext cx="132440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/>
                <a:t>IPCC (2007)</a:t>
              </a:r>
            </a:p>
          </p:txBody>
        </p:sp>
        <p:sp>
          <p:nvSpPr>
            <p:cNvPr id="47" name="Text Box 40"/>
            <p:cNvSpPr txBox="1">
              <a:spLocks noChangeArrowheads="1"/>
            </p:cNvSpPr>
            <p:nvPr/>
          </p:nvSpPr>
          <p:spPr bwMode="auto">
            <a:xfrm>
              <a:off x="4737553" y="1059404"/>
              <a:ext cx="42636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400" b="1" dirty="0" smtClean="0">
                  <a:solidFill>
                    <a:srgbClr val="FF9933"/>
                  </a:solidFill>
                  <a:latin typeface="Corbel" pitchFamily="34" charset="0"/>
                  <a:ea typeface="HG丸ｺﾞｼｯｸM-PRO" pitchFamily="50" charset="-128"/>
                </a:rPr>
                <a:t>Feedback factor in AR4 models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 rot="2769899">
              <a:off x="4631440" y="4716513"/>
              <a:ext cx="1337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water vapor</a:t>
              </a:r>
              <a:endParaRPr kumimoji="1" lang="ja-JP" altLang="en-US" sz="1600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 rot="2769899">
              <a:off x="5510395" y="4593243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cloud</a:t>
              </a:r>
              <a:endParaRPr kumimoji="1" lang="ja-JP" altLang="en-US" sz="1600" dirty="0"/>
            </a:p>
          </p:txBody>
        </p:sp>
        <p:sp>
          <p:nvSpPr>
            <p:cNvPr id="22" name="正方形/長方形 21"/>
            <p:cNvSpPr/>
            <p:nvPr/>
          </p:nvSpPr>
          <p:spPr bwMode="auto">
            <a:xfrm>
              <a:off x="6357950" y="4572008"/>
              <a:ext cx="1071570" cy="21431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 rot="2769899">
              <a:off x="6100685" y="4759043"/>
              <a:ext cx="1257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i</a:t>
              </a:r>
              <a:r>
                <a:rPr kumimoji="1" lang="en-US" altLang="ja-JP" sz="1600" dirty="0" smtClean="0"/>
                <a:t>ce-</a:t>
              </a:r>
              <a:r>
                <a:rPr kumimoji="1" lang="en-US" altLang="ja-JP" sz="1600" dirty="0" err="1" smtClean="0"/>
                <a:t>albedo</a:t>
              </a:r>
              <a:r>
                <a:rPr kumimoji="1" lang="en-US" altLang="ja-JP" sz="1600" dirty="0" smtClean="0"/>
                <a:t> </a:t>
              </a:r>
              <a:endParaRPr kumimoji="1" lang="ja-JP" altLang="en-US" sz="16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 rot="2769899">
              <a:off x="6804394" y="4717995"/>
              <a:ext cx="11432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lapse rate</a:t>
              </a:r>
              <a:endParaRPr kumimoji="1" lang="ja-JP" altLang="en-US" sz="1600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 rot="2769899">
              <a:off x="8234851" y="4684338"/>
              <a:ext cx="6767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total </a:t>
              </a:r>
              <a:endParaRPr kumimoji="1" lang="ja-JP" altLang="en-US" sz="16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430898" y="1500174"/>
            <a:ext cx="4426854" cy="292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214414" y="-24"/>
            <a:ext cx="728667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b="1" kern="1200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rPr>
              <a:t>Cloud feedback</a:t>
            </a:r>
          </a:p>
        </p:txBody>
      </p:sp>
      <p:pic>
        <p:nvPicPr>
          <p:cNvPr id="12" name="図 8" descr="fig10.10.tiff"/>
          <p:cNvPicPr>
            <a:picLocks noChangeAspect="1"/>
          </p:cNvPicPr>
          <p:nvPr/>
        </p:nvPicPr>
        <p:blipFill>
          <a:blip r:embed="rId3"/>
          <a:srcRect t="40722" b="23295"/>
          <a:stretch>
            <a:fillRect/>
          </a:stretch>
        </p:blipFill>
        <p:spPr bwMode="auto">
          <a:xfrm>
            <a:off x="428596" y="1500174"/>
            <a:ext cx="435352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428992" y="3929066"/>
            <a:ext cx="12843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t>IPCC (2007)</a:t>
            </a:r>
          </a:p>
        </p:txBody>
      </p:sp>
      <p:sp>
        <p:nvSpPr>
          <p:cNvPr id="16" name="テキスト ボックス 12"/>
          <p:cNvSpPr txBox="1">
            <a:spLocks noChangeArrowheads="1"/>
          </p:cNvSpPr>
          <p:nvPr/>
        </p:nvSpPr>
        <p:spPr bwMode="auto">
          <a:xfrm>
            <a:off x="1428728" y="1142984"/>
            <a:ext cx="2078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Total cloud cover</a:t>
            </a:r>
            <a:endParaRPr kumimoji="1" lang="ja-JP" altLang="en-US" kern="1200" dirty="0">
              <a:solidFill>
                <a:prstClr val="white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7" name="テキスト ボックス 13"/>
          <p:cNvSpPr txBox="1">
            <a:spLocks noChangeArrowheads="1"/>
          </p:cNvSpPr>
          <p:nvPr/>
        </p:nvSpPr>
        <p:spPr bwMode="auto">
          <a:xfrm>
            <a:off x="2268525" y="714356"/>
            <a:ext cx="5446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Diff. 2080-2099</a:t>
            </a:r>
            <a:r>
              <a:rPr kumimoji="1" lang="ja-JP" altLang="en-US" kern="12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kern="12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minus1980-1999</a:t>
            </a:r>
            <a:r>
              <a:rPr kumimoji="1" lang="ja-JP" altLang="en-US" kern="12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kern="12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in A1B</a:t>
            </a:r>
            <a:r>
              <a:rPr kumimoji="1" lang="ja-JP" altLang="en-US" kern="12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kern="1200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scenario</a:t>
            </a:r>
            <a:endParaRPr kumimoji="1" lang="ja-JP" altLang="en-US" kern="1200" dirty="0">
              <a:solidFill>
                <a:prstClr val="white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1" name="テキスト ボックス 17"/>
          <p:cNvSpPr txBox="1">
            <a:spLocks noChangeArrowheads="1"/>
          </p:cNvSpPr>
          <p:nvPr/>
        </p:nvSpPr>
        <p:spPr bwMode="auto">
          <a:xfrm>
            <a:off x="571472" y="4429132"/>
            <a:ext cx="4286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kern="12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Models agree to predict decrease </a:t>
            </a:r>
            <a:endParaRPr kumimoji="1" lang="en-US" altLang="ja-JP" sz="2000" kern="1200" dirty="0" smtClean="0">
              <a:solidFill>
                <a:prstClr val="white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kern="1200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in total </a:t>
            </a:r>
            <a:r>
              <a:rPr kumimoji="1" lang="en-US" altLang="ja-JP" sz="2000" kern="12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cloud, but ….. </a:t>
            </a:r>
          </a:p>
        </p:txBody>
      </p:sp>
      <p:grpSp>
        <p:nvGrpSpPr>
          <p:cNvPr id="27" name="グループ化 26"/>
          <p:cNvGrpSpPr/>
          <p:nvPr/>
        </p:nvGrpSpPr>
        <p:grpSpPr>
          <a:xfrm>
            <a:off x="570095" y="1142984"/>
            <a:ext cx="8435794" cy="4917364"/>
            <a:chOff x="570095" y="1142984"/>
            <a:chExt cx="8435794" cy="4917364"/>
          </a:xfrm>
        </p:grpSpPr>
        <p:pic>
          <p:nvPicPr>
            <p:cNvPr id="13" name="図 9" descr="fig10.11.tiff"/>
            <p:cNvPicPr>
              <a:picLocks noChangeAspect="1"/>
            </p:cNvPicPr>
            <p:nvPr/>
          </p:nvPicPr>
          <p:blipFill>
            <a:blip r:embed="rId4"/>
            <a:srcRect b="54247"/>
            <a:stretch>
              <a:fillRect/>
            </a:stretch>
          </p:blipFill>
          <p:spPr bwMode="auto">
            <a:xfrm>
              <a:off x="4714876" y="1500174"/>
              <a:ext cx="4291013" cy="292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テキスト ボックス 14"/>
            <p:cNvSpPr txBox="1">
              <a:spLocks noChangeArrowheads="1"/>
            </p:cNvSpPr>
            <p:nvPr/>
          </p:nvSpPr>
          <p:spPr bwMode="auto">
            <a:xfrm>
              <a:off x="6210341" y="1142984"/>
              <a:ext cx="17748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kern="1200" dirty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Change in CRF</a:t>
              </a:r>
              <a:endParaRPr kumimoji="1" lang="ja-JP" altLang="en-US" kern="12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" name="テキスト ボックス 15"/>
            <p:cNvSpPr txBox="1">
              <a:spLocks noChangeArrowheads="1"/>
            </p:cNvSpPr>
            <p:nvPr/>
          </p:nvSpPr>
          <p:spPr bwMode="auto">
            <a:xfrm>
              <a:off x="6786578" y="1857364"/>
              <a:ext cx="18816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 dirty="0" smtClean="0">
                  <a:solidFill>
                    <a:srgbClr val="FF0000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Warm the Earth</a:t>
              </a:r>
              <a:endParaRPr kumimoji="1" lang="ja-JP" altLang="en-US" b="1" kern="1200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テキスト ボックス 16"/>
            <p:cNvSpPr txBox="1">
              <a:spLocks noChangeArrowheads="1"/>
            </p:cNvSpPr>
            <p:nvPr/>
          </p:nvSpPr>
          <p:spPr bwMode="auto">
            <a:xfrm>
              <a:off x="6143636" y="3214686"/>
              <a:ext cx="17620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 dirty="0" smtClean="0">
                  <a:solidFill>
                    <a:srgbClr val="002060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Cool the Earth</a:t>
              </a:r>
              <a:endParaRPr kumimoji="1" lang="ja-JP" altLang="en-US" b="1" kern="1200" dirty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" name="テキスト ボックス 17"/>
            <p:cNvSpPr txBox="1">
              <a:spLocks noChangeArrowheads="1"/>
            </p:cNvSpPr>
            <p:nvPr/>
          </p:nvSpPr>
          <p:spPr bwMode="auto">
            <a:xfrm>
              <a:off x="570095" y="4429132"/>
              <a:ext cx="4287657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000" kern="1200" dirty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                            </a:t>
              </a:r>
              <a:r>
                <a:rPr kumimoji="1" lang="en-US" altLang="ja-JP" sz="2000" kern="1200" dirty="0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                                                                                  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dirty="0" smtClean="0">
                  <a:solidFill>
                    <a:prstClr val="white"/>
                  </a:solidFill>
                </a:rPr>
                <a:t>                                       </a:t>
              </a:r>
              <a:r>
                <a:rPr kumimoji="1" lang="en-US" altLang="ja-JP" sz="2000" kern="1200" dirty="0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disagree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000" kern="1200" dirty="0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the change </a:t>
              </a:r>
              <a:r>
                <a:rPr kumimoji="1" lang="en-US" altLang="ja-JP" sz="2000" kern="1200" dirty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in magnitude and even </a:t>
              </a:r>
              <a:r>
                <a:rPr kumimoji="1" lang="en-US" altLang="ja-JP" sz="2000" kern="1200" dirty="0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sign </a:t>
              </a:r>
              <a:r>
                <a:rPr kumimoji="1" lang="en-US" altLang="ja-JP" sz="2000" kern="1200" dirty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of the cloud-radiative </a:t>
              </a:r>
              <a:r>
                <a:rPr kumimoji="1" lang="en-US" altLang="ja-JP" sz="2000" kern="1200" dirty="0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feedback</a:t>
              </a: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571472" y="4786322"/>
            <a:ext cx="8143932" cy="1863111"/>
            <a:chOff x="571472" y="4786322"/>
            <a:chExt cx="8143932" cy="1863111"/>
          </a:xfrm>
        </p:grpSpPr>
        <p:pic>
          <p:nvPicPr>
            <p:cNvPr id="22" name="Picture 10" descr="clo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24664" y="4786322"/>
              <a:ext cx="3190740" cy="1863111"/>
            </a:xfrm>
            <a:prstGeom prst="rect">
              <a:avLst/>
            </a:prstGeom>
            <a:noFill/>
          </p:spPr>
        </p:pic>
        <p:sp>
          <p:nvSpPr>
            <p:cNvPr id="25" name="テキスト ボックス 12"/>
            <p:cNvSpPr txBox="1">
              <a:spLocks noChangeArrowheads="1"/>
            </p:cNvSpPr>
            <p:nvPr/>
          </p:nvSpPr>
          <p:spPr bwMode="auto">
            <a:xfrm>
              <a:off x="5643570" y="4792070"/>
              <a:ext cx="28648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kern="1200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Low cloud fraction (</a:t>
              </a:r>
              <a:r>
                <a:rPr kumimoji="1" lang="en-US" altLang="ja-JP" kern="1200" dirty="0" err="1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obs</a:t>
              </a:r>
              <a:r>
                <a:rPr kumimoji="1" lang="en-US" altLang="ja-JP" kern="1200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)</a:t>
              </a:r>
              <a:endParaRPr kumimoji="1" lang="ja-JP" altLang="en-US" kern="1200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71472" y="6215082"/>
              <a:ext cx="38138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prstClr val="white"/>
                  </a:solidFill>
                </a:rPr>
                <a:t>Response of low cloud is the key</a:t>
              </a:r>
              <a:endParaRPr lang="en-US" altLang="ja-JP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857224" y="-24"/>
            <a:ext cx="728667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b="1" kern="1200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rPr>
              <a:t>ENSO changes </a:t>
            </a:r>
          </a:p>
        </p:txBody>
      </p:sp>
      <p:grpSp>
        <p:nvGrpSpPr>
          <p:cNvPr id="22" name="グループ化 21"/>
          <p:cNvGrpSpPr/>
          <p:nvPr/>
        </p:nvGrpSpPr>
        <p:grpSpPr>
          <a:xfrm>
            <a:off x="428596" y="2906325"/>
            <a:ext cx="8824205" cy="3951699"/>
            <a:chOff x="428596" y="2906325"/>
            <a:chExt cx="8824205" cy="3951699"/>
          </a:xfrm>
        </p:grpSpPr>
        <p:pic>
          <p:nvPicPr>
            <p:cNvPr id="23" name="図 22" descr="fig10.16.tiff"/>
            <p:cNvPicPr>
              <a:picLocks noChangeAspect="1"/>
            </p:cNvPicPr>
            <p:nvPr/>
          </p:nvPicPr>
          <p:blipFill>
            <a:blip r:embed="rId3"/>
            <a:srcRect l="5221" t="2941" r="24495" b="54412"/>
            <a:stretch>
              <a:fillRect/>
            </a:stretch>
          </p:blipFill>
          <p:spPr>
            <a:xfrm>
              <a:off x="4740946" y="2946416"/>
              <a:ext cx="3896170" cy="3357586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4249394" y="6581025"/>
              <a:ext cx="48163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1200" kern="1200" dirty="0">
                  <a:solidFill>
                    <a:prstClr val="white"/>
                  </a:solidFill>
                  <a:latin typeface="Calibri" pitchFamily="34" charset="0"/>
                  <a:ea typeface="ＭＳ Ｐゴシック" pitchFamily="50" charset="-128"/>
                  <a:cs typeface="+mn-cs"/>
                </a:rPr>
                <a:t>R( linear trend in 1% CO2 increase run, EOF1 in CTL, 10S-10N, 120E-80W)</a:t>
              </a:r>
              <a:endParaRPr kumimoji="1" lang="ja-JP" altLang="en-US" sz="1200" kern="1200" dirty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 rot="16200000">
              <a:off x="2885822" y="4484449"/>
              <a:ext cx="3433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1200" kern="1200" dirty="0">
                  <a:solidFill>
                    <a:prstClr val="white"/>
                  </a:solidFill>
                  <a:latin typeface="Calibri" pitchFamily="34" charset="0"/>
                  <a:ea typeface="ＭＳ Ｐゴシック" pitchFamily="50" charset="-128"/>
                  <a:cs typeface="+mn-cs"/>
                </a:rPr>
                <a:t>Ratio of SD of the SLP EOF1 in SRES </a:t>
              </a:r>
              <a:r>
                <a:rPr kumimoji="1" lang="en-US" altLang="ja-JP" sz="1200" kern="1200" dirty="0" smtClean="0">
                  <a:solidFill>
                    <a:prstClr val="white"/>
                  </a:solidFill>
                  <a:latin typeface="Calibri" pitchFamily="34" charset="0"/>
                  <a:ea typeface="ＭＳ Ｐゴシック" pitchFamily="50" charset="-128"/>
                  <a:cs typeface="+mn-cs"/>
                </a:rPr>
                <a:t>A2 </a:t>
              </a:r>
              <a:r>
                <a:rPr kumimoji="1" lang="en-US" altLang="ja-JP" sz="1200" kern="1200" dirty="0">
                  <a:solidFill>
                    <a:prstClr val="white"/>
                  </a:solidFill>
                  <a:latin typeface="Calibri" pitchFamily="34" charset="0"/>
                  <a:ea typeface="ＭＳ Ｐゴシック" pitchFamily="50" charset="-128"/>
                  <a:cs typeface="+mn-cs"/>
                </a:rPr>
                <a:t>(2051-2100)</a:t>
              </a: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106650" y="6200681"/>
              <a:ext cx="3096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800" kern="1200" dirty="0">
                  <a:solidFill>
                    <a:prstClr val="white"/>
                  </a:solidFill>
                  <a:latin typeface="Calibri" pitchFamily="34" charset="0"/>
                  <a:ea typeface="ＭＳ Ｐゴシック" pitchFamily="50" charset="-128"/>
                  <a:cs typeface="+mn-cs"/>
                </a:rPr>
                <a:t>Mean state changes</a:t>
              </a:r>
              <a:endParaRPr kumimoji="1" lang="ja-JP" altLang="en-US" sz="2800" kern="1200" dirty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 rot="16200000">
              <a:off x="3130899" y="4259514"/>
              <a:ext cx="2262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800" kern="1200" dirty="0">
                  <a:solidFill>
                    <a:prstClr val="white"/>
                  </a:solidFill>
                  <a:latin typeface="Calibri" pitchFamily="34" charset="0"/>
                  <a:ea typeface="ＭＳ Ｐゴシック" pitchFamily="50" charset="-128"/>
                  <a:cs typeface="+mn-cs"/>
                </a:rPr>
                <a:t>ENSO changes</a:t>
              </a:r>
              <a:endParaRPr kumimoji="1" lang="ja-JP" altLang="en-US" sz="2800" kern="1200" dirty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47562" y="4929198"/>
              <a:ext cx="342754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0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El Nino-like mean state in </a:t>
              </a:r>
              <a:r>
                <a:rPr kumimoji="1" lang="en-US" altLang="ja-JP" sz="2000" kern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000" kern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warmed </a:t>
              </a:r>
              <a:r>
                <a:rPr kumimoji="1" lang="en-US" altLang="ja-JP" sz="20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climate may be </a:t>
              </a:r>
              <a:endParaRPr kumimoji="1" lang="en-US" altLang="ja-JP" sz="2000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000" kern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robust</a:t>
              </a:r>
              <a:r>
                <a:rPr kumimoji="1" lang="en-US" altLang="ja-JP" sz="20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, </a:t>
              </a:r>
              <a:r>
                <a:rPr kumimoji="1" lang="en-US" altLang="ja-JP" sz="2000" kern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but </a:t>
              </a:r>
              <a:r>
                <a:rPr kumimoji="1" lang="en-US" altLang="ja-JP" sz="20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….. </a:t>
              </a: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8215338" y="6295273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1200" kern="1200" dirty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IPCC( 2007)</a:t>
              </a:r>
              <a:endParaRPr kumimoji="1" lang="ja-JP" altLang="en-US" sz="1200" kern="12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6884086" y="3517920"/>
              <a:ext cx="1285884" cy="2286016"/>
            </a:xfrm>
            <a:prstGeom prst="ellipse">
              <a:avLst/>
            </a:prstGeom>
            <a:solidFill>
              <a:srgbClr val="FFFF00">
                <a:alpha val="3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prstClr val="white"/>
                </a:solidFill>
                <a:latin typeface="Corbel"/>
                <a:ea typeface="HGｺﾞｼｯｸM"/>
                <a:cs typeface="+mn-cs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28596" y="5544004"/>
              <a:ext cx="336021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000" kern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                           large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000" kern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uncertainty </a:t>
              </a:r>
              <a:r>
                <a:rPr kumimoji="1" lang="en-US" altLang="ja-JP" sz="20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in the change </a:t>
              </a:r>
              <a:endParaRPr kumimoji="1" lang="en-US" altLang="ja-JP" sz="2000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000" kern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in </a:t>
              </a:r>
              <a:r>
                <a:rPr kumimoji="1" lang="en-US" altLang="ja-JP" sz="20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  <a:cs typeface="+mn-cs"/>
                </a:rPr>
                <a:t>ENSO amplitude</a:t>
              </a: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642910" y="571480"/>
            <a:ext cx="6786610" cy="2500330"/>
            <a:chOff x="1571604" y="571480"/>
            <a:chExt cx="6786610" cy="2500330"/>
          </a:xfrm>
        </p:grpSpPr>
        <p:sp>
          <p:nvSpPr>
            <p:cNvPr id="20" name="正方形/長方形 19"/>
            <p:cNvSpPr/>
            <p:nvPr/>
          </p:nvSpPr>
          <p:spPr>
            <a:xfrm>
              <a:off x="1571604" y="857232"/>
              <a:ext cx="6786610" cy="20002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Picture 4" descr="djfschem_nor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04629" y="879275"/>
              <a:ext cx="2838809" cy="1978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1714480" y="571480"/>
              <a:ext cx="14287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dirty="0" smtClean="0">
                  <a:solidFill>
                    <a:srgbClr val="FFFF00"/>
                  </a:solidFill>
                  <a:latin typeface="+mn-lt"/>
                </a:rPr>
                <a:t>Normal</a:t>
              </a:r>
              <a:endParaRPr lang="ja-JP" altLang="en-US" sz="2000" dirty="0">
                <a:solidFill>
                  <a:srgbClr val="FFFF00"/>
                </a:solidFill>
                <a:latin typeface="+mn-lt"/>
              </a:endParaRPr>
            </a:p>
          </p:txBody>
        </p:sp>
        <p:pic>
          <p:nvPicPr>
            <p:cNvPr id="16" name="Picture 6" descr="djfschem_ens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89649" y="857232"/>
              <a:ext cx="2953177" cy="195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571604" y="2764033"/>
              <a:ext cx="28575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b="0" dirty="0">
                  <a:latin typeface="Times New Roman" pitchFamily="18" charset="0"/>
                </a:rPr>
                <a:t>http://www.cpc.ncep.noaa.gov</a:t>
              </a: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5143505" y="571480"/>
              <a:ext cx="14287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dirty="0" smtClean="0">
                  <a:solidFill>
                    <a:srgbClr val="FFFF00"/>
                  </a:solidFill>
                  <a:latin typeface="+mn-lt"/>
                </a:rPr>
                <a:t>El Nino</a:t>
              </a:r>
              <a:endParaRPr lang="ja-JP" altLang="en-US" sz="2000" dirty="0">
                <a:solidFill>
                  <a:srgbClr val="FFFF00"/>
                </a:solidFill>
                <a:latin typeface="+mn-lt"/>
              </a:endParaRPr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428596" y="3286124"/>
            <a:ext cx="37721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  <a:cs typeface="+mn-cs"/>
              </a:rPr>
              <a:t>El </a:t>
            </a:r>
            <a:r>
              <a:rPr kumimoji="1" lang="en-US" altLang="ja-JP" sz="2000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  <a:cs typeface="+mn-cs"/>
              </a:rPr>
              <a:t>Nino-Southern Oscillation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(ENSO) has a large impact 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worldwide weather, so will be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future climate</a:t>
            </a:r>
            <a:endParaRPr kumimoji="1" lang="en-US" altLang="ja-JP" sz="2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ag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mag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mag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1414"/>
            <a:ext cx="7772400" cy="700087"/>
          </a:xfrm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altLang="ja-JP" b="1" dirty="0" smtClean="0">
                <a:solidFill>
                  <a:srgbClr val="000000"/>
                </a:solidFill>
                <a:latin typeface="Corbel" pitchFamily="34" charset="0"/>
                <a:ea typeface="HG丸ｺﾞｼｯｸM-PRO" pitchFamily="50" charset="-128"/>
              </a:rPr>
              <a:t>#1  Uncertainty in climate model</a:t>
            </a:r>
            <a:endParaRPr lang="en-US" altLang="ja-JP" b="1" dirty="0" smtClean="0">
              <a:latin typeface="Forte" pitchFamily="66" charset="0"/>
            </a:endParaRPr>
          </a:p>
        </p:txBody>
      </p:sp>
      <p:sp>
        <p:nvSpPr>
          <p:cNvPr id="36895" name="テキスト ボックス 34"/>
          <p:cNvSpPr txBox="1">
            <a:spLocks noChangeArrowheads="1"/>
          </p:cNvSpPr>
          <p:nvPr/>
        </p:nvSpPr>
        <p:spPr bwMode="auto">
          <a:xfrm>
            <a:off x="428596" y="5857892"/>
            <a:ext cx="5357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err="1" smtClean="0">
                <a:latin typeface="Corbel" pitchFamily="34" charset="0"/>
              </a:rPr>
              <a:t>N.Wea</a:t>
            </a:r>
            <a:r>
              <a:rPr lang="en-US" altLang="ja-JP" dirty="0" smtClean="0">
                <a:latin typeface="Corbel" pitchFamily="34" charset="0"/>
              </a:rPr>
              <a:t>. Prediction: hi-res, short run, easy to verify</a:t>
            </a:r>
          </a:p>
          <a:p>
            <a:r>
              <a:rPr lang="en-US" altLang="ja-JP" dirty="0" err="1" smtClean="0">
                <a:latin typeface="Corbel" pitchFamily="34" charset="0"/>
              </a:rPr>
              <a:t>Clim</a:t>
            </a:r>
            <a:r>
              <a:rPr lang="en-US" altLang="ja-JP" dirty="0" smtClean="0">
                <a:latin typeface="Corbel" pitchFamily="34" charset="0"/>
              </a:rPr>
              <a:t>. prediction: low-res, long run, difficult to verify</a:t>
            </a:r>
          </a:p>
          <a:p>
            <a:pPr>
              <a:buFont typeface="Wingdings" pitchFamily="2" charset="2"/>
              <a:buChar char="u"/>
            </a:pPr>
            <a:r>
              <a:rPr lang="ja-JP" altLang="en-US" dirty="0" smtClean="0">
                <a:solidFill>
                  <a:srgbClr val="FF0000"/>
                </a:solidFill>
                <a:latin typeface="Corbel" pitchFamily="34" charset="0"/>
              </a:rPr>
              <a:t> </a:t>
            </a:r>
            <a:r>
              <a:rPr lang="en-US" altLang="ja-JP" dirty="0" smtClean="0">
                <a:latin typeface="Corbel" pitchFamily="34" charset="0"/>
              </a:rPr>
              <a:t>Use a unified model for both purposes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29361" y="1643050"/>
            <a:ext cx="434766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400" dirty="0" smtClean="0">
                <a:latin typeface="Corbel" pitchFamily="34" charset="0"/>
              </a:rPr>
              <a:t> Higher resolution </a:t>
            </a:r>
          </a:p>
          <a:p>
            <a:pPr>
              <a:buFont typeface="Wingdings" pitchFamily="2" charset="2"/>
              <a:buChar char="p"/>
            </a:pPr>
            <a:r>
              <a:rPr kumimoji="1" lang="en-US" altLang="ja-JP" sz="2400" dirty="0" smtClean="0">
                <a:latin typeface="Corbel" pitchFamily="34" charset="0"/>
              </a:rPr>
              <a:t> Improvement of the model </a:t>
            </a:r>
          </a:p>
          <a:p>
            <a:r>
              <a:rPr lang="en-US" altLang="ja-JP" sz="2400" dirty="0" smtClean="0">
                <a:latin typeface="Corbel" pitchFamily="34" charset="0"/>
              </a:rPr>
              <a:t>     </a:t>
            </a:r>
            <a:r>
              <a:rPr kumimoji="1" lang="en-US" altLang="ja-JP" sz="2400" dirty="0" smtClean="0">
                <a:latin typeface="Corbel" pitchFamily="34" charset="0"/>
              </a:rPr>
              <a:t>parameterization</a:t>
            </a:r>
            <a:endParaRPr lang="en-US" altLang="ja-JP" sz="2400" dirty="0" smtClean="0">
              <a:latin typeface="Corbel" pitchFamily="34" charset="0"/>
            </a:endParaRPr>
          </a:p>
          <a:p>
            <a:pPr>
              <a:buFont typeface="Wingdings" pitchFamily="2" charset="2"/>
              <a:buChar char="p"/>
            </a:pPr>
            <a:r>
              <a:rPr lang="en-US" altLang="ja-JP" sz="2400" dirty="0" smtClean="0">
                <a:latin typeface="Corbel" pitchFamily="34" charset="0"/>
              </a:rPr>
              <a:t>Estimating uncertainty range</a:t>
            </a:r>
          </a:p>
          <a:p>
            <a:pPr>
              <a:buFont typeface="Wingdings" pitchFamily="2" charset="2"/>
              <a:buChar char="p"/>
            </a:pPr>
            <a:endParaRPr lang="en-US" altLang="ja-JP" sz="2400" dirty="0">
              <a:latin typeface="Corbel" pitchFamily="34" charset="0"/>
            </a:endParaRPr>
          </a:p>
          <a:p>
            <a:pPr>
              <a:buFont typeface="Wingdings" pitchFamily="2" charset="2"/>
              <a:buChar char="p"/>
            </a:pPr>
            <a:endParaRPr kumimoji="1" lang="en-US" altLang="ja-JP" sz="2400" dirty="0" smtClean="0">
              <a:latin typeface="Corbel" pitchFamily="34" charset="0"/>
            </a:endParaRPr>
          </a:p>
          <a:p>
            <a:pPr>
              <a:buFont typeface="Wingdings" pitchFamily="2" charset="2"/>
              <a:buChar char="p"/>
            </a:pPr>
            <a:endParaRPr lang="en-US" altLang="ja-JP" sz="2400" dirty="0" smtClean="0">
              <a:latin typeface="Corbel" pitchFamily="34" charset="0"/>
            </a:endParaRPr>
          </a:p>
          <a:p>
            <a:pPr>
              <a:buFont typeface="Wingdings" pitchFamily="2" charset="2"/>
              <a:buChar char="p"/>
            </a:pPr>
            <a:endParaRPr lang="en-US" altLang="ja-JP" sz="2400" dirty="0">
              <a:latin typeface="Corbel" pitchFamily="34" charset="0"/>
            </a:endParaRPr>
          </a:p>
          <a:p>
            <a:pPr>
              <a:buFont typeface="Wingdings" pitchFamily="2" charset="2"/>
              <a:buChar char="p"/>
            </a:pPr>
            <a:endParaRPr kumimoji="1" lang="en-US" altLang="ja-JP" sz="2400" dirty="0" smtClean="0">
              <a:latin typeface="Corbel" pitchFamily="34" charset="0"/>
            </a:endParaRPr>
          </a:p>
          <a:p>
            <a:r>
              <a:rPr kumimoji="1" lang="en-US" altLang="ja-JP" dirty="0" smtClean="0">
                <a:latin typeface="Corbel" pitchFamily="34" charset="0"/>
              </a:rPr>
              <a:t>  </a:t>
            </a:r>
          </a:p>
          <a:p>
            <a:r>
              <a:rPr kumimoji="1" lang="en-US" altLang="ja-JP" dirty="0" smtClean="0">
                <a:latin typeface="Corbel" pitchFamily="34" charset="0"/>
              </a:rPr>
              <a:t>  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2400" dirty="0" smtClean="0">
                <a:latin typeface="Corbel" pitchFamily="34" charset="0"/>
              </a:rPr>
              <a:t>Seamless prediction</a:t>
            </a:r>
            <a:endParaRPr kumimoji="1" lang="ja-JP" altLang="en-US" sz="2400" dirty="0">
              <a:latin typeface="Corbel" pitchFamily="34" charset="0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491951" y="3220050"/>
            <a:ext cx="5008743" cy="2239708"/>
            <a:chOff x="491951" y="3220050"/>
            <a:chExt cx="5008743" cy="2239708"/>
          </a:xfrm>
        </p:grpSpPr>
        <p:pic>
          <p:nvPicPr>
            <p:cNvPr id="35" name="Picture 12" descr="allen199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034" y="4071942"/>
              <a:ext cx="4781024" cy="1310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491951" y="3220050"/>
              <a:ext cx="500874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dirty="0" smtClean="0">
                  <a:latin typeface="Corbel" pitchFamily="34" charset="0"/>
                </a:rPr>
                <a:t>IPCC models may underestimate the uncertainty</a:t>
              </a:r>
            </a:p>
            <a:p>
              <a:pPr eaLnBrk="0" hangingPunct="0"/>
              <a:r>
                <a:rPr lang="en-US" altLang="ja-JP" dirty="0" smtClean="0">
                  <a:latin typeface="Corbel" pitchFamily="34" charset="0"/>
                </a:rPr>
                <a:t>(small sample size etc.)  </a:t>
              </a:r>
              <a:r>
                <a:rPr lang="ja-JP" altLang="en-US" dirty="0" smtClean="0">
                  <a:latin typeface="Corbel" pitchFamily="34" charset="0"/>
                </a:rPr>
                <a:t>⇒ </a:t>
              </a:r>
              <a:r>
                <a:rPr lang="en-US" altLang="ja-JP" dirty="0" smtClean="0">
                  <a:latin typeface="Corbel" pitchFamily="34" charset="0"/>
                </a:rPr>
                <a:t>large-sampling using</a:t>
              </a:r>
            </a:p>
            <a:p>
              <a:pPr eaLnBrk="0" hangingPunct="0"/>
              <a:r>
                <a:rPr lang="en-US" altLang="ja-JP" dirty="0" smtClean="0">
                  <a:latin typeface="Corbel" pitchFamily="34" charset="0"/>
                </a:rPr>
                <a:t>individual’s PCs worldwide</a:t>
              </a:r>
              <a:endParaRPr lang="ja-JP" altLang="en-US" dirty="0">
                <a:latin typeface="Corbel" pitchFamily="34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2790016" y="5151981"/>
              <a:ext cx="27106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Times New Roman" pitchFamily="18" charset="0"/>
                  <a:cs typeface="Times New Roman" pitchFamily="18" charset="0"/>
                </a:rPr>
                <a:t>http://www.climateprediction.net</a:t>
              </a:r>
              <a:endParaRPr kumimoji="1"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" name="テキスト ボックス 44"/>
          <p:cNvSpPr txBox="1"/>
          <p:nvPr/>
        </p:nvSpPr>
        <p:spPr>
          <a:xfrm>
            <a:off x="285720" y="1071546"/>
            <a:ext cx="285046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6"/>
                </a:solidFill>
                <a:latin typeface="Corbel" pitchFamily="34" charset="0"/>
              </a:rPr>
              <a:t>Current approaches </a:t>
            </a:r>
            <a:endParaRPr kumimoji="1" lang="ja-JP" altLang="en-US" sz="2400" dirty="0">
              <a:solidFill>
                <a:schemeClr val="accent6"/>
              </a:solidFill>
              <a:latin typeface="Corbel" pitchFamily="34" charset="0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5286380" y="1000108"/>
            <a:ext cx="3857652" cy="5786478"/>
            <a:chOff x="5286380" y="1000108"/>
            <a:chExt cx="3857652" cy="5786478"/>
          </a:xfrm>
        </p:grpSpPr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5643570" y="3893486"/>
              <a:ext cx="3428992" cy="289310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eaLnBrk="0" hangingPunct="0"/>
              <a:r>
                <a:rPr lang="en-US" altLang="ja-JP" sz="2000" i="1" dirty="0">
                  <a:solidFill>
                    <a:srgbClr val="FFFFFF"/>
                  </a:solidFill>
                  <a:latin typeface="Times New Roman" pitchFamily="18" charset="0"/>
                </a:rPr>
                <a:t>Alarm at new climate warning</a:t>
              </a:r>
            </a:p>
            <a:p>
              <a:pPr eaLnBrk="0" hangingPunct="0"/>
              <a:r>
                <a:rPr lang="en-US" altLang="ja-JP" dirty="0">
                  <a:solidFill>
                    <a:srgbClr val="FFFFFF"/>
                  </a:solidFill>
                  <a:latin typeface="Times New Roman" pitchFamily="18" charset="0"/>
                </a:rPr>
                <a:t>By Richard Black </a:t>
              </a:r>
              <a:br>
                <a:rPr lang="en-US" altLang="ja-JP" dirty="0">
                  <a:solidFill>
                    <a:srgbClr val="FFFFFF"/>
                  </a:solidFill>
                  <a:latin typeface="Times New Roman" pitchFamily="18" charset="0"/>
                </a:rPr>
              </a:br>
              <a:r>
                <a:rPr lang="en-US" altLang="ja-JP" dirty="0">
                  <a:solidFill>
                    <a:srgbClr val="FFFFFF"/>
                  </a:solidFill>
                  <a:latin typeface="Times New Roman" pitchFamily="18" charset="0"/>
                </a:rPr>
                <a:t>BBC environment correspondent </a:t>
              </a:r>
            </a:p>
            <a:p>
              <a:pPr eaLnBrk="0" hangingPunct="0"/>
              <a:endParaRPr lang="en-US" altLang="ja-JP" dirty="0">
                <a:solidFill>
                  <a:srgbClr val="FFFFFF"/>
                </a:solidFill>
                <a:latin typeface="Times New Roman" pitchFamily="18" charset="0"/>
              </a:endParaRPr>
            </a:p>
            <a:p>
              <a:pPr eaLnBrk="0" hangingPunct="0"/>
              <a:r>
                <a:rPr lang="en-US" altLang="ja-JP" dirty="0">
                  <a:solidFill>
                    <a:srgbClr val="FFFFFF"/>
                  </a:solidFill>
                  <a:latin typeface="Times New Roman" pitchFamily="18" charset="0"/>
                </a:rPr>
                <a:t>Temperatures around the world      </a:t>
              </a:r>
            </a:p>
            <a:p>
              <a:pPr eaLnBrk="0" hangingPunct="0"/>
              <a:r>
                <a:rPr lang="en-US" altLang="ja-JP" dirty="0">
                  <a:solidFill>
                    <a:srgbClr val="FFFFFF"/>
                  </a:solidFill>
                  <a:latin typeface="Times New Roman" pitchFamily="18" charset="0"/>
                </a:rPr>
                <a:t>could rise by </a:t>
              </a:r>
              <a:r>
                <a:rPr lang="en-US" altLang="ja-JP" dirty="0">
                  <a:solidFill>
                    <a:srgbClr val="FF0000"/>
                  </a:solidFill>
                  <a:latin typeface="Times New Roman" pitchFamily="18" charset="0"/>
                </a:rPr>
                <a:t>as much as 11C</a:t>
              </a:r>
              <a:r>
                <a:rPr lang="en-US" altLang="ja-JP" dirty="0">
                  <a:solidFill>
                    <a:srgbClr val="FFFFFF"/>
                  </a:solidFill>
                  <a:latin typeface="Times New Roman" pitchFamily="18" charset="0"/>
                </a:rPr>
                <a:t>, </a:t>
              </a:r>
            </a:p>
            <a:p>
              <a:pPr eaLnBrk="0" hangingPunct="0"/>
              <a:r>
                <a:rPr lang="en-US" altLang="ja-JP" dirty="0">
                  <a:solidFill>
                    <a:srgbClr val="FFFFFF"/>
                  </a:solidFill>
                  <a:latin typeface="Times New Roman" pitchFamily="18" charset="0"/>
                </a:rPr>
                <a:t>according to one </a:t>
              </a:r>
            </a:p>
            <a:p>
              <a:pPr eaLnBrk="0" hangingPunct="0"/>
              <a:r>
                <a:rPr lang="en-US" altLang="ja-JP" dirty="0">
                  <a:solidFill>
                    <a:srgbClr val="FFFFFF"/>
                  </a:solidFill>
                  <a:latin typeface="Times New Roman" pitchFamily="18" charset="0"/>
                </a:rPr>
                <a:t>of the largest </a:t>
              </a:r>
            </a:p>
            <a:p>
              <a:pPr eaLnBrk="0" hangingPunct="0"/>
              <a:r>
                <a:rPr lang="en-US" altLang="ja-JP" dirty="0">
                  <a:solidFill>
                    <a:srgbClr val="FFFFFF"/>
                  </a:solidFill>
                  <a:latin typeface="Times New Roman" pitchFamily="18" charset="0"/>
                </a:rPr>
                <a:t>climate prediction </a:t>
              </a:r>
            </a:p>
            <a:p>
              <a:pPr eaLnBrk="0" hangingPunct="0"/>
              <a:r>
                <a:rPr lang="en-US" altLang="ja-JP" dirty="0">
                  <a:solidFill>
                    <a:srgbClr val="FFFFFF"/>
                  </a:solidFill>
                  <a:latin typeface="Times New Roman" pitchFamily="18" charset="0"/>
                </a:rPr>
                <a:t>projects ever run</a:t>
              </a:r>
              <a:r>
                <a:rPr lang="en-US" altLang="ja-JP" dirty="0" smtClean="0">
                  <a:solidFill>
                    <a:srgbClr val="FFFFFF"/>
                  </a:solidFill>
                  <a:latin typeface="Times New Roman" pitchFamily="18" charset="0"/>
                </a:rPr>
                <a:t>.</a:t>
              </a:r>
              <a:endParaRPr lang="en-US" altLang="ja-JP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48" name="Picture 8" descr="_40764399_heatb_203_climat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40849" y="5706263"/>
              <a:ext cx="1360307" cy="1019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1" descr="stain2005"/>
            <p:cNvPicPr>
              <a:picLocks noChangeAspect="1" noChangeArrowheads="1"/>
            </p:cNvPicPr>
            <p:nvPr/>
          </p:nvPicPr>
          <p:blipFill>
            <a:blip r:embed="rId6"/>
            <a:srcRect t="42376" b="1841"/>
            <a:stretch>
              <a:fillRect/>
            </a:stretch>
          </p:blipFill>
          <p:spPr bwMode="auto">
            <a:xfrm>
              <a:off x="5500694" y="1357298"/>
              <a:ext cx="3643338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 Box 14"/>
            <p:cNvSpPr txBox="1">
              <a:spLocks noChangeArrowheads="1"/>
            </p:cNvSpPr>
            <p:nvPr/>
          </p:nvSpPr>
          <p:spPr bwMode="auto">
            <a:xfrm>
              <a:off x="5929322" y="1457254"/>
              <a:ext cx="2500330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ja-JP" dirty="0" smtClean="0">
                  <a:solidFill>
                    <a:srgbClr val="FF0000"/>
                  </a:solidFill>
                  <a:latin typeface="Times New Roman" pitchFamily="18" charset="0"/>
                </a:rPr>
                <a:t>Spread</a:t>
              </a:r>
              <a:r>
                <a:rPr lang="ja-JP" altLang="en-US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ja-JP" dirty="0" smtClean="0">
                  <a:solidFill>
                    <a:srgbClr val="FF0000"/>
                  </a:solidFill>
                  <a:latin typeface="Times New Roman" pitchFamily="18" charset="0"/>
                </a:rPr>
                <a:t>2K&lt;</a:t>
              </a:r>
              <a:r>
                <a:rPr lang="en-US" altLang="ja-JP" dirty="0" smtClean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en-US" altLang="ja-JP" dirty="0" smtClean="0">
                  <a:solidFill>
                    <a:srgbClr val="FF0000"/>
                  </a:solidFill>
                  <a:latin typeface="Times New Roman" pitchFamily="18" charset="0"/>
                </a:rPr>
                <a:t>T&lt;11K </a:t>
              </a:r>
              <a:r>
                <a:rPr lang="en-US" altLang="ja-JP" dirty="0">
                  <a:solidFill>
                    <a:srgbClr val="FF0000"/>
                  </a:solidFill>
                  <a:latin typeface="Times New Roman" pitchFamily="18" charset="0"/>
                </a:rPr>
                <a:t>!!</a:t>
              </a: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286380" y="1000108"/>
              <a:ext cx="38576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latin typeface="Corbel" pitchFamily="34" charset="0"/>
                </a:rPr>
                <a:t>Global-mean SAT in 2758 CO2x2 runs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857224" y="142852"/>
            <a:ext cx="728667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sz="3200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</a:rPr>
              <a:t>#2. Uncertainty in natural carbon cycle </a:t>
            </a:r>
            <a:endParaRPr kumimoji="1" lang="en-US" altLang="ja-JP" sz="3200" b="1" kern="1200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HGｺﾞｼｯｸM"/>
              <a:cs typeface="+mn-cs"/>
            </a:endParaRPr>
          </a:p>
        </p:txBody>
      </p:sp>
      <p:pic>
        <p:nvPicPr>
          <p:cNvPr id="19" name="図 18" descr="fig10.1.tiff"/>
          <p:cNvPicPr>
            <a:picLocks noChangeAspect="1"/>
          </p:cNvPicPr>
          <p:nvPr/>
        </p:nvPicPr>
        <p:blipFill>
          <a:blip r:embed="rId3"/>
          <a:srcRect l="5074" r="3598" b="18868"/>
          <a:stretch>
            <a:fillRect/>
          </a:stretch>
        </p:blipFill>
        <p:spPr>
          <a:xfrm>
            <a:off x="1785918" y="1285861"/>
            <a:ext cx="6072230" cy="258632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28596" y="773652"/>
            <a:ext cx="75495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600" b="1" kern="1200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rPr>
              <a:t>Climate change </a:t>
            </a:r>
            <a:r>
              <a:rPr kumimoji="1" lang="en-US" altLang="ja-JP" sz="2600" b="1" kern="1200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rPr>
              <a:t>scenario  </a:t>
            </a:r>
            <a:r>
              <a:rPr kumimoji="1" lang="en-US" altLang="ja-JP" sz="2600" b="1" kern="1200" spc="-150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rPr>
              <a:t>(with the Earth System Model, ESM)</a:t>
            </a:r>
            <a:endParaRPr kumimoji="1" lang="en-US" altLang="ja-JP" sz="2600" b="1" kern="1200" spc="-150" dirty="0">
              <a:solidFill>
                <a:srgbClr val="FFFF00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HGｺﾞｼｯｸM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86116" y="1429795"/>
            <a:ext cx="4105611" cy="2544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  <a:spcAft>
                <a:spcPts val="0"/>
              </a:spcAft>
            </a:pPr>
            <a:r>
              <a:rPr kumimoji="1" lang="en-US" altLang="ja-JP" sz="1600" dirty="0" smtClean="0">
                <a:solidFill>
                  <a:schemeClr val="bg1"/>
                </a:solidFill>
              </a:rPr>
              <a:t>           Carbon cycle-climate interactions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86314" y="1758630"/>
            <a:ext cx="1857388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/>
          <p:cNvGrpSpPr/>
          <p:nvPr/>
        </p:nvGrpSpPr>
        <p:grpSpPr>
          <a:xfrm>
            <a:off x="428597" y="3929066"/>
            <a:ext cx="8429683" cy="2798200"/>
            <a:chOff x="428597" y="4059800"/>
            <a:chExt cx="8429683" cy="2798200"/>
          </a:xfrm>
        </p:grpSpPr>
        <p:pic>
          <p:nvPicPr>
            <p:cNvPr id="12" name="図 12" descr="ar4-wg3-spm-2.tif"/>
            <p:cNvPicPr>
              <a:picLocks noChangeAspect="1"/>
            </p:cNvPicPr>
            <p:nvPr/>
          </p:nvPicPr>
          <p:blipFill>
            <a:blip r:embed="rId4"/>
            <a:srcRect l="17358" r="15248" b="21667"/>
            <a:stretch>
              <a:fillRect/>
            </a:stretch>
          </p:blipFill>
          <p:spPr bwMode="auto">
            <a:xfrm>
              <a:off x="785786" y="4429132"/>
              <a:ext cx="3643306" cy="2428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2236238" y="4059800"/>
              <a:ext cx="5622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Climate stabilization scenario </a:t>
              </a:r>
              <a:r>
                <a:rPr kumimoji="1" lang="en-US" altLang="ja-JP" dirty="0" err="1" smtClean="0"/>
                <a:t>wrt</a:t>
              </a:r>
              <a:r>
                <a:rPr kumimoji="1" lang="en-US" altLang="ja-JP" dirty="0" smtClean="0"/>
                <a:t> future emission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 rot="16200000">
              <a:off x="-598512" y="5313365"/>
              <a:ext cx="23927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Global SAT change [K]</a:t>
              </a:r>
              <a:endParaRPr kumimoji="1" lang="ja-JP" altLang="en-US" sz="1600" dirty="0"/>
            </a:p>
          </p:txBody>
        </p:sp>
        <p:grpSp>
          <p:nvGrpSpPr>
            <p:cNvPr id="30" name="グループ化 29"/>
            <p:cNvGrpSpPr/>
            <p:nvPr/>
          </p:nvGrpSpPr>
          <p:grpSpPr>
            <a:xfrm>
              <a:off x="1884652" y="4429132"/>
              <a:ext cx="6973628" cy="2428868"/>
              <a:chOff x="1884652" y="4429132"/>
              <a:chExt cx="6973628" cy="2428868"/>
            </a:xfrm>
          </p:grpSpPr>
          <p:sp>
            <p:nvSpPr>
              <p:cNvPr id="24" name="正方形/長方形 23"/>
              <p:cNvSpPr/>
              <p:nvPr/>
            </p:nvSpPr>
            <p:spPr>
              <a:xfrm>
                <a:off x="4929190" y="4429132"/>
                <a:ext cx="3929090" cy="24288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6" name="図 11" descr="ar4-wg3-spm-1.tiff"/>
              <p:cNvPicPr>
                <a:picLocks noChangeAspect="1"/>
              </p:cNvPicPr>
              <p:nvPr/>
            </p:nvPicPr>
            <p:blipFill>
              <a:blip r:embed="rId5"/>
              <a:srcRect l="52012" r="2417" b="71385"/>
              <a:stretch>
                <a:fillRect/>
              </a:stretch>
            </p:blipFill>
            <p:spPr bwMode="auto">
              <a:xfrm>
                <a:off x="5286380" y="4531165"/>
                <a:ext cx="3429024" cy="2041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テキスト ボックス 17"/>
              <p:cNvSpPr txBox="1"/>
              <p:nvPr/>
            </p:nvSpPr>
            <p:spPr>
              <a:xfrm>
                <a:off x="6786578" y="6488668"/>
                <a:ext cx="659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chemeClr val="bg1"/>
                    </a:solidFill>
                  </a:rPr>
                  <a:t>year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 rot="16200000">
                <a:off x="4071784" y="5376612"/>
                <a:ext cx="20906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solidFill>
                      <a:schemeClr val="bg1"/>
                    </a:solidFill>
                  </a:rPr>
                  <a:t>Allowable emission</a:t>
                </a:r>
                <a:endParaRPr kumimoji="1" lang="ja-JP" alt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>
                <a:off x="1884652" y="5715016"/>
                <a:ext cx="214314" cy="4286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6429388" y="4473274"/>
                <a:ext cx="1377300" cy="2988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altLang="ja-JP" dirty="0" smtClean="0">
                    <a:solidFill>
                      <a:schemeClr val="bg1"/>
                    </a:solidFill>
                  </a:rPr>
                  <a:t>Category II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7" name="直線コネクタ 26"/>
              <p:cNvCxnSpPr/>
              <p:nvPr/>
            </p:nvCxnSpPr>
            <p:spPr>
              <a:xfrm rot="5400000" flipH="1" flipV="1">
                <a:off x="2858501" y="3603384"/>
                <a:ext cx="1285884" cy="2937381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>
                <a:off x="2089616" y="6129996"/>
                <a:ext cx="2839576" cy="72800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785786" y="152381"/>
            <a:ext cx="7472386" cy="561975"/>
          </a:xfrm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/>
          <a:lstStyle/>
          <a:p>
            <a:r>
              <a:rPr lang="en-US" altLang="ja-JP" b="1" dirty="0" smtClean="0">
                <a:solidFill>
                  <a:schemeClr val="tx1"/>
                </a:solidFill>
                <a:latin typeface="Corbel" pitchFamily="34" charset="0"/>
                <a:ea typeface="HGP創英角ｺﾞｼｯｸUB" pitchFamily="50" charset="-128"/>
              </a:rPr>
              <a:t>From AR4 to AR5</a:t>
            </a:r>
            <a:endParaRPr kumimoji="1" lang="ja-JP" altLang="en-US" b="1" dirty="0">
              <a:solidFill>
                <a:schemeClr val="tx1"/>
              </a:solidFill>
              <a:latin typeface="Corbel" pitchFamily="34" charset="0"/>
              <a:ea typeface="HG丸ｺﾞｼｯｸM-PRO" pitchFamily="50" charset="-128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4429125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928794" y="4643446"/>
            <a:ext cx="2606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Stott and </a:t>
            </a:r>
            <a:r>
              <a:rPr kumimoji="1" lang="en-US" altLang="ja-JP" sz="1400" b="0" kern="1200" dirty="0" err="1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Kettleborough</a:t>
            </a:r>
            <a:r>
              <a:rPr kumimoji="1" lang="en-US" altLang="ja-JP" sz="1400" b="0" kern="120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 (2002)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785786" y="1590582"/>
            <a:ext cx="3214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000" b="1" kern="1200" dirty="0">
                <a:latin typeface="Corbel" pitchFamily="34" charset="0"/>
              </a:rPr>
              <a:t>PDF for the SAT </a:t>
            </a:r>
            <a:r>
              <a:rPr kumimoji="1" lang="en-US" altLang="ja-JP" sz="2000" b="1" kern="1200" dirty="0" smtClean="0">
                <a:latin typeface="Corbel" pitchFamily="34" charset="0"/>
              </a:rPr>
              <a:t>change</a:t>
            </a:r>
            <a:endParaRPr kumimoji="1" lang="en-US" altLang="ja-JP" sz="2000" b="1" kern="1200" dirty="0">
              <a:latin typeface="Corbel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42844" y="1000108"/>
            <a:ext cx="2133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spc="-150" dirty="0" smtClean="0">
                <a:solidFill>
                  <a:schemeClr val="accent6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</a:rPr>
              <a:t>Lessons from AR4</a:t>
            </a:r>
            <a:endParaRPr lang="ja-JP" altLang="en-US" sz="2400" dirty="0">
              <a:solidFill>
                <a:schemeClr val="accent6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42844" y="507207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sz="2000" dirty="0" smtClean="0">
                <a:solidFill>
                  <a:srgbClr val="000000"/>
                </a:solidFill>
                <a:latin typeface="Corbel" pitchFamily="34" charset="0"/>
              </a:rPr>
              <a:t>Future projections until 2035 do not  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Corbel" pitchFamily="34" charset="0"/>
              </a:rPr>
              <a:t>    spread out against different socio-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Corbel" pitchFamily="34" charset="0"/>
              </a:rPr>
              <a:t>    economic scenarios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2000" dirty="0" smtClean="0">
                <a:solidFill>
                  <a:srgbClr val="000000"/>
                </a:solidFill>
                <a:latin typeface="Corbel" pitchFamily="34" charset="0"/>
              </a:rPr>
              <a:t>More accurate near-term predictions 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Corbel" pitchFamily="34" charset="0"/>
              </a:rPr>
              <a:t>    required by policy makers</a:t>
            </a:r>
            <a:endParaRPr lang="en-US" altLang="ja-JP" sz="2000" dirty="0">
              <a:solidFill>
                <a:srgbClr val="000000"/>
              </a:solidFill>
              <a:latin typeface="Corbel" pitchFamily="34" charset="0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4572000" y="1000108"/>
            <a:ext cx="4572000" cy="5620732"/>
            <a:chOff x="4572000" y="1000108"/>
            <a:chExt cx="4572000" cy="5620732"/>
          </a:xfrm>
        </p:grpSpPr>
        <p:pic>
          <p:nvPicPr>
            <p:cNvPr id="7" name="Picture 25" descr="ensemble-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314" y="2357430"/>
              <a:ext cx="4071966" cy="2270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正方形/長方形 15"/>
            <p:cNvSpPr/>
            <p:nvPr/>
          </p:nvSpPr>
          <p:spPr>
            <a:xfrm>
              <a:off x="4572000" y="1500174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ja-JP" dirty="0" smtClean="0">
                  <a:solidFill>
                    <a:schemeClr val="accent6"/>
                  </a:solidFill>
                  <a:latin typeface="Calibri" pitchFamily="34" charset="0"/>
                  <a:sym typeface="Wingdings" pitchFamily="2" charset="2"/>
                </a:rPr>
                <a:t> Climate prediction as initial and boundary  </a:t>
              </a:r>
            </a:p>
            <a:p>
              <a:r>
                <a:rPr lang="en-US" altLang="ja-JP" dirty="0" smtClean="0">
                  <a:solidFill>
                    <a:schemeClr val="accent6"/>
                  </a:solidFill>
                  <a:latin typeface="Calibri" pitchFamily="34" charset="0"/>
                  <a:sym typeface="Wingdings" pitchFamily="2" charset="2"/>
                </a:rPr>
                <a:t>      value problem</a:t>
              </a:r>
              <a:endParaRPr lang="en-US" altLang="ja-JP" dirty="0">
                <a:solidFill>
                  <a:schemeClr val="accent6"/>
                </a:solidFill>
                <a:latin typeface="Calibri" pitchFamily="34" charset="0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653237" y="1000108"/>
              <a:ext cx="42279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spc="-150" dirty="0" smtClean="0">
                  <a:solidFill>
                    <a:schemeClr val="accent6"/>
                  </a:solidFill>
                  <a:effectLst>
                    <a:outerShdw blurRad="50800" dist="508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HGｺﾞｼｯｸM"/>
                </a:rPr>
                <a:t>Near-term climate prediction in AR5</a:t>
              </a:r>
              <a:endParaRPr lang="ja-JP" altLang="en-US" sz="2400" dirty="0">
                <a:solidFill>
                  <a:schemeClr val="accent6"/>
                </a:solidFill>
              </a:endParaRPr>
            </a:p>
          </p:txBody>
        </p:sp>
        <p:sp>
          <p:nvSpPr>
            <p:cNvPr id="18" name="正方形/長方形 15"/>
            <p:cNvSpPr>
              <a:spLocks noChangeArrowheads="1"/>
            </p:cNvSpPr>
            <p:nvPr/>
          </p:nvSpPr>
          <p:spPr bwMode="auto">
            <a:xfrm>
              <a:off x="4572000" y="5143512"/>
              <a:ext cx="4572000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ts val="1800"/>
                </a:lnSpc>
                <a:spcBef>
                  <a:spcPct val="5000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ja-JP" sz="2000" kern="1200" dirty="0">
                  <a:latin typeface="Corbel" pitchFamily="34" charset="0"/>
                </a:rPr>
                <a:t> Coupled data </a:t>
              </a:r>
              <a:r>
                <a:rPr kumimoji="1" lang="en-US" altLang="ja-JP" sz="2000" kern="1200" dirty="0" smtClean="0">
                  <a:latin typeface="Corbel" pitchFamily="34" charset="0"/>
                </a:rPr>
                <a:t>assimilation</a:t>
              </a:r>
              <a:endParaRPr kumimoji="1" lang="en-US" altLang="ja-JP" sz="2000" kern="1200" dirty="0">
                <a:latin typeface="Corbel" pitchFamily="34" charset="0"/>
              </a:endParaRPr>
            </a:p>
            <a:p>
              <a:pPr algn="l" rtl="0" fontAlgn="base">
                <a:lnSpc>
                  <a:spcPts val="1800"/>
                </a:lnSpc>
                <a:spcBef>
                  <a:spcPts val="120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ja-JP" sz="2000" kern="1200" dirty="0">
                  <a:latin typeface="Corbel" pitchFamily="34" charset="0"/>
                </a:rPr>
                <a:t> </a:t>
              </a:r>
              <a:r>
                <a:rPr kumimoji="1" lang="en-US" altLang="ja-JP" sz="2000" kern="1200" dirty="0" smtClean="0">
                  <a:latin typeface="Corbel" pitchFamily="34" charset="0"/>
                </a:rPr>
                <a:t>Practical initialization for ensemble</a:t>
              </a:r>
              <a:endParaRPr kumimoji="1" lang="en-US" altLang="ja-JP" sz="2000" kern="1200" dirty="0">
                <a:latin typeface="Corbel" pitchFamily="34" charset="0"/>
              </a:endParaRPr>
            </a:p>
            <a:p>
              <a:pPr algn="l" rtl="0" fontAlgn="base">
                <a:lnSpc>
                  <a:spcPts val="1800"/>
                </a:lnSpc>
                <a:spcBef>
                  <a:spcPct val="5000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r>
                <a:rPr kumimoji="1" lang="en-US" altLang="ja-JP" sz="2000" kern="1200" dirty="0" smtClean="0">
                  <a:latin typeface="Corbel" pitchFamily="34" charset="0"/>
                </a:rPr>
                <a:t>Target</a:t>
              </a:r>
              <a:r>
                <a:rPr kumimoji="1" lang="en-US" altLang="ja-JP" sz="2000" kern="1200" dirty="0">
                  <a:latin typeface="Corbel" pitchFamily="34" charset="0"/>
                </a:rPr>
                <a:t>: </a:t>
              </a:r>
              <a:r>
                <a:rPr kumimoji="1" lang="en-US" altLang="ja-JP" sz="2000" kern="1200" dirty="0" smtClean="0">
                  <a:latin typeface="Corbel" pitchFamily="34" charset="0"/>
                </a:rPr>
                <a:t>both forced response and </a:t>
              </a:r>
            </a:p>
            <a:p>
              <a:pPr algn="l" rtl="0" fontAlgn="base">
                <a:lnSpc>
                  <a:spcPts val="18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000" dirty="0" smtClean="0">
                  <a:latin typeface="Corbel" pitchFamily="34" charset="0"/>
                </a:rPr>
                <a:t>    internal natural variability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000100" y="142852"/>
            <a:ext cx="728667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200" b="1" kern="1200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HGｺﾞｼｯｸM"/>
                <a:cs typeface="+mn-cs"/>
              </a:rPr>
              <a:t>Pilot Decadal Prediction Experiments</a:t>
            </a:r>
          </a:p>
        </p:txBody>
      </p:sp>
      <p:grpSp>
        <p:nvGrpSpPr>
          <p:cNvPr id="19" name="グループ化 182"/>
          <p:cNvGrpSpPr/>
          <p:nvPr/>
        </p:nvGrpSpPr>
        <p:grpSpPr>
          <a:xfrm>
            <a:off x="714348" y="785794"/>
            <a:ext cx="8143932" cy="1714512"/>
            <a:chOff x="714348" y="714356"/>
            <a:chExt cx="8143932" cy="1714512"/>
          </a:xfrm>
        </p:grpSpPr>
        <p:sp>
          <p:nvSpPr>
            <p:cNvPr id="130" name="角丸四角形 129"/>
            <p:cNvSpPr/>
            <p:nvPr/>
          </p:nvSpPr>
          <p:spPr>
            <a:xfrm>
              <a:off x="785786" y="785794"/>
              <a:ext cx="8072494" cy="1643074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>
                <a:defRPr/>
              </a:pPr>
              <a:endParaRPr kumimoji="1" lang="ja-JP" altLang="en-US">
                <a:solidFill>
                  <a:srgbClr val="FFFFFF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1" name="角丸四角形 130"/>
            <p:cNvSpPr/>
            <p:nvPr/>
          </p:nvSpPr>
          <p:spPr>
            <a:xfrm>
              <a:off x="714348" y="714356"/>
              <a:ext cx="8072494" cy="1643074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>
                <a:defRPr/>
              </a:pPr>
              <a:endParaRPr kumimoji="1" lang="ja-JP" altLang="en-US">
                <a:solidFill>
                  <a:srgbClr val="FFFFFF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3" name="Text Box 70"/>
            <p:cNvSpPr txBox="1">
              <a:spLocks noChangeArrowheads="1"/>
            </p:cNvSpPr>
            <p:nvPr/>
          </p:nvSpPr>
          <p:spPr bwMode="auto">
            <a:xfrm>
              <a:off x="5715008" y="1321833"/>
              <a:ext cx="2928958" cy="535531"/>
            </a:xfrm>
            <a:prstGeom prst="rect">
              <a:avLst/>
            </a:prstGeom>
            <a:noFill/>
            <a:ln w="38100">
              <a:noFill/>
              <a:prstDash val="sysDot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>
                <a:spcBef>
                  <a:spcPct val="50000"/>
                </a:spcBef>
                <a:defRPr/>
              </a:pPr>
              <a:r>
                <a:rPr lang="en-US" altLang="ja-JP" sz="1600" b="1" dirty="0">
                  <a:solidFill>
                    <a:srgbClr val="993300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7 sets of 10-year Integration</a:t>
              </a:r>
            </a:p>
            <a:p>
              <a:pPr algn="l" rtl="0">
                <a:lnSpc>
                  <a:spcPct val="30000"/>
                </a:lnSpc>
                <a:spcBef>
                  <a:spcPct val="50000"/>
                </a:spcBef>
                <a:defRPr/>
              </a:pPr>
              <a:r>
                <a:rPr lang="en-US" altLang="ja-JP" sz="1600" b="1" dirty="0">
                  <a:solidFill>
                    <a:srgbClr val="993300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(each 10-mem ensemble)</a:t>
              </a:r>
            </a:p>
          </p:txBody>
        </p:sp>
        <p:grpSp>
          <p:nvGrpSpPr>
            <p:cNvPr id="24" name="Group 5"/>
            <p:cNvGrpSpPr>
              <a:grpSpLocks/>
            </p:cNvGrpSpPr>
            <p:nvPr/>
          </p:nvGrpSpPr>
          <p:grpSpPr bwMode="auto">
            <a:xfrm>
              <a:off x="919162" y="714356"/>
              <a:ext cx="6921500" cy="630277"/>
              <a:chOff x="646" y="1111"/>
              <a:chExt cx="4360" cy="397"/>
            </a:xfrm>
          </p:grpSpPr>
          <p:sp>
            <p:nvSpPr>
              <p:cNvPr id="149" name="Line 6"/>
              <p:cNvSpPr>
                <a:spLocks noChangeShapeType="1"/>
              </p:cNvSpPr>
              <p:nvPr/>
            </p:nvSpPr>
            <p:spPr bwMode="auto">
              <a:xfrm>
                <a:off x="646" y="1418"/>
                <a:ext cx="4360" cy="5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l" rtl="0">
                  <a:defRPr/>
                </a:pPr>
                <a:endParaRPr lang="ja-JP" altLang="en-US">
                  <a:latin typeface="Arial" pitchFamily="34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25" name="Group 7"/>
              <p:cNvGrpSpPr>
                <a:grpSpLocks/>
              </p:cNvGrpSpPr>
              <p:nvPr/>
            </p:nvGrpSpPr>
            <p:grpSpPr bwMode="auto">
              <a:xfrm>
                <a:off x="1066" y="1338"/>
                <a:ext cx="226" cy="170"/>
                <a:chOff x="1066" y="1338"/>
                <a:chExt cx="226" cy="170"/>
              </a:xfrm>
            </p:grpSpPr>
            <p:sp>
              <p:nvSpPr>
                <p:cNvPr id="18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066" y="1338"/>
                  <a:ext cx="0" cy="17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1" name="Line 9"/>
                <p:cNvSpPr>
                  <a:spLocks noChangeShapeType="1"/>
                </p:cNvSpPr>
                <p:nvPr/>
              </p:nvSpPr>
              <p:spPr bwMode="auto">
                <a:xfrm>
                  <a:off x="1292" y="1367"/>
                  <a:ext cx="0" cy="113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>
                <a:off x="1520" y="1338"/>
                <a:ext cx="226" cy="170"/>
                <a:chOff x="1066" y="1338"/>
                <a:chExt cx="226" cy="170"/>
              </a:xfrm>
            </p:grpSpPr>
            <p:sp>
              <p:nvSpPr>
                <p:cNvPr id="17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066" y="1338"/>
                  <a:ext cx="0" cy="17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9" name="Line 12"/>
                <p:cNvSpPr>
                  <a:spLocks noChangeShapeType="1"/>
                </p:cNvSpPr>
                <p:nvPr/>
              </p:nvSpPr>
              <p:spPr bwMode="auto">
                <a:xfrm>
                  <a:off x="1292" y="1367"/>
                  <a:ext cx="0" cy="113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7" name="Group 13"/>
              <p:cNvGrpSpPr>
                <a:grpSpLocks/>
              </p:cNvGrpSpPr>
              <p:nvPr/>
            </p:nvGrpSpPr>
            <p:grpSpPr bwMode="auto">
              <a:xfrm>
                <a:off x="1974" y="1338"/>
                <a:ext cx="226" cy="170"/>
                <a:chOff x="1066" y="1338"/>
                <a:chExt cx="226" cy="170"/>
              </a:xfrm>
            </p:grpSpPr>
            <p:sp>
              <p:nvSpPr>
                <p:cNvPr id="17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066" y="1338"/>
                  <a:ext cx="0" cy="17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7" name="Line 15"/>
                <p:cNvSpPr>
                  <a:spLocks noChangeShapeType="1"/>
                </p:cNvSpPr>
                <p:nvPr/>
              </p:nvSpPr>
              <p:spPr bwMode="auto">
                <a:xfrm>
                  <a:off x="1292" y="1367"/>
                  <a:ext cx="0" cy="113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8" name="Group 16"/>
              <p:cNvGrpSpPr>
                <a:grpSpLocks/>
              </p:cNvGrpSpPr>
              <p:nvPr/>
            </p:nvGrpSpPr>
            <p:grpSpPr bwMode="auto">
              <a:xfrm>
                <a:off x="2427" y="1338"/>
                <a:ext cx="226" cy="170"/>
                <a:chOff x="1066" y="1338"/>
                <a:chExt cx="226" cy="170"/>
              </a:xfrm>
            </p:grpSpPr>
            <p:sp>
              <p:nvSpPr>
                <p:cNvPr id="174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066" y="1338"/>
                  <a:ext cx="0" cy="17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5" name="Line 18"/>
                <p:cNvSpPr>
                  <a:spLocks noChangeShapeType="1"/>
                </p:cNvSpPr>
                <p:nvPr/>
              </p:nvSpPr>
              <p:spPr bwMode="auto">
                <a:xfrm>
                  <a:off x="1292" y="1367"/>
                  <a:ext cx="0" cy="113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9" name="Group 19"/>
              <p:cNvGrpSpPr>
                <a:grpSpLocks/>
              </p:cNvGrpSpPr>
              <p:nvPr/>
            </p:nvGrpSpPr>
            <p:grpSpPr bwMode="auto">
              <a:xfrm>
                <a:off x="2881" y="1338"/>
                <a:ext cx="226" cy="170"/>
                <a:chOff x="1066" y="1338"/>
                <a:chExt cx="226" cy="170"/>
              </a:xfrm>
            </p:grpSpPr>
            <p:sp>
              <p:nvSpPr>
                <p:cNvPr id="172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066" y="1338"/>
                  <a:ext cx="0" cy="17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3" name="Line 21"/>
                <p:cNvSpPr>
                  <a:spLocks noChangeShapeType="1"/>
                </p:cNvSpPr>
                <p:nvPr/>
              </p:nvSpPr>
              <p:spPr bwMode="auto">
                <a:xfrm>
                  <a:off x="1292" y="1367"/>
                  <a:ext cx="0" cy="113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30" name="Group 22"/>
              <p:cNvGrpSpPr>
                <a:grpSpLocks/>
              </p:cNvGrpSpPr>
              <p:nvPr/>
            </p:nvGrpSpPr>
            <p:grpSpPr bwMode="auto">
              <a:xfrm>
                <a:off x="3334" y="1338"/>
                <a:ext cx="226" cy="170"/>
                <a:chOff x="1066" y="1338"/>
                <a:chExt cx="226" cy="170"/>
              </a:xfrm>
            </p:grpSpPr>
            <p:sp>
              <p:nvSpPr>
                <p:cNvPr id="170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066" y="1338"/>
                  <a:ext cx="0" cy="17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1" name="Line 24"/>
                <p:cNvSpPr>
                  <a:spLocks noChangeShapeType="1"/>
                </p:cNvSpPr>
                <p:nvPr/>
              </p:nvSpPr>
              <p:spPr bwMode="auto">
                <a:xfrm>
                  <a:off x="1292" y="1367"/>
                  <a:ext cx="0" cy="113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31" name="Group 25"/>
              <p:cNvGrpSpPr>
                <a:grpSpLocks/>
              </p:cNvGrpSpPr>
              <p:nvPr/>
            </p:nvGrpSpPr>
            <p:grpSpPr bwMode="auto">
              <a:xfrm>
                <a:off x="3787" y="1338"/>
                <a:ext cx="226" cy="170"/>
                <a:chOff x="1066" y="1338"/>
                <a:chExt cx="226" cy="170"/>
              </a:xfrm>
            </p:grpSpPr>
            <p:sp>
              <p:nvSpPr>
                <p:cNvPr id="168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1066" y="1338"/>
                  <a:ext cx="0" cy="17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1367"/>
                  <a:ext cx="0" cy="113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28" name="Group 28"/>
              <p:cNvGrpSpPr>
                <a:grpSpLocks/>
              </p:cNvGrpSpPr>
              <p:nvPr/>
            </p:nvGrpSpPr>
            <p:grpSpPr bwMode="auto">
              <a:xfrm>
                <a:off x="4242" y="1338"/>
                <a:ext cx="226" cy="170"/>
                <a:chOff x="1066" y="1338"/>
                <a:chExt cx="226" cy="170"/>
              </a:xfrm>
            </p:grpSpPr>
            <p:sp>
              <p:nvSpPr>
                <p:cNvPr id="166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066" y="1338"/>
                  <a:ext cx="0" cy="17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1367"/>
                  <a:ext cx="0" cy="113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>
                    <a:defRPr/>
                  </a:pPr>
                  <a:endParaRPr lang="ja-JP" altLang="en-US"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58" name="Text Box 31"/>
              <p:cNvSpPr txBox="1">
                <a:spLocks noChangeArrowheads="1"/>
              </p:cNvSpPr>
              <p:nvPr/>
            </p:nvSpPr>
            <p:spPr bwMode="auto">
              <a:xfrm>
                <a:off x="840" y="1111"/>
                <a:ext cx="48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>
                  <a:spcBef>
                    <a:spcPct val="50000"/>
                  </a:spcBef>
                  <a:defRPr/>
                </a:pPr>
                <a:r>
                  <a:rPr lang="en-US" altLang="ja-JP" b="1" dirty="0">
                    <a:solidFill>
                      <a:schemeClr val="bg1"/>
                    </a:solidFill>
                    <a:latin typeface="Arial" pitchFamily="34" charset="0"/>
                    <a:ea typeface="ＭＳ Ｐゴシック" pitchFamily="50" charset="-128"/>
                    <a:cs typeface="+mn-cs"/>
                  </a:rPr>
                  <a:t>1960</a:t>
                </a:r>
              </a:p>
            </p:txBody>
          </p:sp>
          <p:sp>
            <p:nvSpPr>
              <p:cNvPr id="159" name="Text Box 32"/>
              <p:cNvSpPr txBox="1">
                <a:spLocks noChangeArrowheads="1"/>
              </p:cNvSpPr>
              <p:nvPr/>
            </p:nvSpPr>
            <p:spPr bwMode="auto">
              <a:xfrm>
                <a:off x="1377" y="1111"/>
                <a:ext cx="3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>
                  <a:spcBef>
                    <a:spcPct val="50000"/>
                  </a:spcBef>
                  <a:defRPr/>
                </a:pPr>
                <a:r>
                  <a:rPr lang="en-US" altLang="ja-JP" b="1">
                    <a:solidFill>
                      <a:schemeClr val="bg1"/>
                    </a:solidFill>
                    <a:latin typeface="Arial" pitchFamily="34" charset="0"/>
                    <a:ea typeface="ＭＳ Ｐゴシック" pitchFamily="50" charset="-128"/>
                    <a:cs typeface="+mn-cs"/>
                  </a:rPr>
                  <a:t>70</a:t>
                </a:r>
              </a:p>
            </p:txBody>
          </p:sp>
          <p:sp>
            <p:nvSpPr>
              <p:cNvPr id="160" name="Text Box 33"/>
              <p:cNvSpPr txBox="1">
                <a:spLocks noChangeArrowheads="1"/>
              </p:cNvSpPr>
              <p:nvPr/>
            </p:nvSpPr>
            <p:spPr bwMode="auto">
              <a:xfrm>
                <a:off x="1832" y="1111"/>
                <a:ext cx="3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>
                  <a:defRPr/>
                </a:pPr>
                <a:r>
                  <a:rPr lang="en-US" altLang="ja-JP" b="1">
                    <a:solidFill>
                      <a:schemeClr val="bg1"/>
                    </a:solidFill>
                    <a:latin typeface="Arial" pitchFamily="34" charset="0"/>
                    <a:ea typeface="ＭＳ Ｐゴシック" pitchFamily="50" charset="-128"/>
                    <a:cs typeface="+mn-cs"/>
                  </a:rPr>
                  <a:t>80</a:t>
                </a:r>
                <a:endParaRPr lang="en-US" altLang="ja-JP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1" name="Text Box 34"/>
              <p:cNvSpPr txBox="1">
                <a:spLocks noChangeArrowheads="1"/>
              </p:cNvSpPr>
              <p:nvPr/>
            </p:nvSpPr>
            <p:spPr bwMode="auto">
              <a:xfrm>
                <a:off x="2286" y="1111"/>
                <a:ext cx="3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>
                  <a:defRPr/>
                </a:pPr>
                <a:r>
                  <a:rPr lang="en-US" altLang="ja-JP" b="1">
                    <a:solidFill>
                      <a:schemeClr val="bg1"/>
                    </a:solidFill>
                    <a:latin typeface="Arial" pitchFamily="34" charset="0"/>
                    <a:ea typeface="ＭＳ Ｐゴシック" pitchFamily="50" charset="-128"/>
                    <a:cs typeface="+mn-cs"/>
                  </a:rPr>
                  <a:t>90</a:t>
                </a:r>
                <a:endParaRPr lang="en-US" altLang="ja-JP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2" name="Text Box 35"/>
              <p:cNvSpPr txBox="1">
                <a:spLocks noChangeArrowheads="1"/>
              </p:cNvSpPr>
              <p:nvPr/>
            </p:nvSpPr>
            <p:spPr bwMode="auto">
              <a:xfrm>
                <a:off x="2653" y="1111"/>
                <a:ext cx="4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>
                  <a:defRPr/>
                </a:pPr>
                <a:r>
                  <a:rPr lang="en-US" altLang="ja-JP" b="1">
                    <a:solidFill>
                      <a:schemeClr val="bg1"/>
                    </a:solidFill>
                    <a:latin typeface="Arial" pitchFamily="34" charset="0"/>
                    <a:ea typeface="ＭＳ Ｐゴシック" pitchFamily="50" charset="-128"/>
                    <a:cs typeface="+mn-cs"/>
                  </a:rPr>
                  <a:t>2000</a:t>
                </a:r>
                <a:endParaRPr lang="en-US" altLang="ja-JP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3" name="Text Box 36"/>
              <p:cNvSpPr txBox="1">
                <a:spLocks noChangeArrowheads="1"/>
              </p:cNvSpPr>
              <p:nvPr/>
            </p:nvSpPr>
            <p:spPr bwMode="auto">
              <a:xfrm>
                <a:off x="3192" y="1111"/>
                <a:ext cx="3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>
                  <a:defRPr/>
                </a:pPr>
                <a:r>
                  <a:rPr lang="en-US" altLang="ja-JP" b="1">
                    <a:solidFill>
                      <a:schemeClr val="bg1"/>
                    </a:solidFill>
                    <a:latin typeface="Arial" pitchFamily="34" charset="0"/>
                    <a:ea typeface="ＭＳ Ｐゴシック" pitchFamily="50" charset="-128"/>
                    <a:cs typeface="+mn-cs"/>
                  </a:rPr>
                  <a:t>10</a:t>
                </a:r>
                <a:endParaRPr lang="en-US" altLang="ja-JP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" name="Text Box 37"/>
              <p:cNvSpPr txBox="1">
                <a:spLocks noChangeArrowheads="1"/>
              </p:cNvSpPr>
              <p:nvPr/>
            </p:nvSpPr>
            <p:spPr bwMode="auto">
              <a:xfrm>
                <a:off x="3646" y="1111"/>
                <a:ext cx="3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>
                  <a:defRPr/>
                </a:pPr>
                <a:r>
                  <a:rPr lang="en-US" altLang="ja-JP" b="1">
                    <a:solidFill>
                      <a:schemeClr val="bg1"/>
                    </a:solidFill>
                    <a:latin typeface="Arial" pitchFamily="34" charset="0"/>
                    <a:ea typeface="ＭＳ Ｐゴシック" pitchFamily="50" charset="-128"/>
                    <a:cs typeface="+mn-cs"/>
                  </a:rPr>
                  <a:t>20</a:t>
                </a:r>
                <a:endParaRPr lang="en-US" altLang="ja-JP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5" name="Text Box 38"/>
              <p:cNvSpPr txBox="1">
                <a:spLocks noChangeArrowheads="1"/>
              </p:cNvSpPr>
              <p:nvPr/>
            </p:nvSpPr>
            <p:spPr bwMode="auto">
              <a:xfrm>
                <a:off x="4099" y="1111"/>
                <a:ext cx="3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>
                  <a:defRPr/>
                </a:pPr>
                <a:r>
                  <a:rPr lang="en-US" altLang="ja-JP" b="1">
                    <a:solidFill>
                      <a:schemeClr val="bg1"/>
                    </a:solidFill>
                    <a:latin typeface="Arial" pitchFamily="34" charset="0"/>
                    <a:ea typeface="ＭＳ Ｐゴシック" pitchFamily="50" charset="-128"/>
                    <a:cs typeface="+mn-cs"/>
                  </a:rPr>
                  <a:t>30</a:t>
                </a:r>
                <a:endParaRPr lang="en-US" altLang="ja-JP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35" name="Line 41"/>
            <p:cNvSpPr>
              <a:spLocks noChangeShapeType="1"/>
            </p:cNvSpPr>
            <p:nvPr/>
          </p:nvSpPr>
          <p:spPr bwMode="auto">
            <a:xfrm>
              <a:off x="1944687" y="1515922"/>
              <a:ext cx="720725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Line 42"/>
            <p:cNvSpPr>
              <a:spLocks noChangeShapeType="1"/>
            </p:cNvSpPr>
            <p:nvPr/>
          </p:nvSpPr>
          <p:spPr bwMode="auto">
            <a:xfrm>
              <a:off x="2305050" y="1588947"/>
              <a:ext cx="720725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Line 43"/>
            <p:cNvSpPr>
              <a:spLocks noChangeShapeType="1"/>
            </p:cNvSpPr>
            <p:nvPr/>
          </p:nvSpPr>
          <p:spPr bwMode="auto">
            <a:xfrm>
              <a:off x="2665412" y="1660384"/>
              <a:ext cx="720725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Line 45"/>
            <p:cNvSpPr>
              <a:spLocks noChangeShapeType="1"/>
            </p:cNvSpPr>
            <p:nvPr/>
          </p:nvSpPr>
          <p:spPr bwMode="auto">
            <a:xfrm>
              <a:off x="3384550" y="1588947"/>
              <a:ext cx="720725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46"/>
            <p:cNvSpPr>
              <a:spLocks noChangeShapeType="1"/>
            </p:cNvSpPr>
            <p:nvPr/>
          </p:nvSpPr>
          <p:spPr bwMode="auto">
            <a:xfrm>
              <a:off x="3744912" y="1660384"/>
              <a:ext cx="720725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50"/>
            <p:cNvSpPr>
              <a:spLocks noChangeShapeType="1"/>
            </p:cNvSpPr>
            <p:nvPr/>
          </p:nvSpPr>
          <p:spPr bwMode="auto">
            <a:xfrm>
              <a:off x="1585912" y="1444484"/>
              <a:ext cx="720000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51"/>
            <p:cNvSpPr>
              <a:spLocks noChangeShapeType="1"/>
            </p:cNvSpPr>
            <p:nvPr/>
          </p:nvSpPr>
          <p:spPr bwMode="auto">
            <a:xfrm>
              <a:off x="3025775" y="1515922"/>
              <a:ext cx="720000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71"/>
            <p:cNvSpPr>
              <a:spLocks noChangeShapeType="1"/>
            </p:cNvSpPr>
            <p:nvPr/>
          </p:nvSpPr>
          <p:spPr bwMode="auto">
            <a:xfrm>
              <a:off x="960437" y="1892291"/>
              <a:ext cx="68580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Line 72"/>
            <p:cNvSpPr>
              <a:spLocks noChangeShapeType="1"/>
            </p:cNvSpPr>
            <p:nvPr/>
          </p:nvSpPr>
          <p:spPr bwMode="auto">
            <a:xfrm>
              <a:off x="1646237" y="1892291"/>
              <a:ext cx="342900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4" name="Text Box 74"/>
            <p:cNvSpPr txBox="1">
              <a:spLocks noChangeArrowheads="1"/>
            </p:cNvSpPr>
            <p:nvPr/>
          </p:nvSpPr>
          <p:spPr bwMode="auto">
            <a:xfrm>
              <a:off x="2632075" y="1774161"/>
              <a:ext cx="868355" cy="297517"/>
            </a:xfrm>
            <a:prstGeom prst="rect">
              <a:avLst/>
            </a:prstGeom>
            <a:solidFill>
              <a:srgbClr val="FFFFFF"/>
            </a:solidFill>
            <a:ln w="38100">
              <a:noFill/>
              <a:prstDash val="sysDot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>
                <a:lnSpc>
                  <a:spcPts val="1600"/>
                </a:lnSpc>
                <a:spcBef>
                  <a:spcPct val="50000"/>
                </a:spcBef>
                <a:defRPr/>
              </a:pPr>
              <a:r>
                <a:rPr lang="ja-JP" altLang="en-US" sz="1600" b="1" dirty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20</a:t>
              </a:r>
              <a:r>
                <a:rPr lang="en-US" altLang="ja-JP" sz="1600" b="1" dirty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C3M</a:t>
              </a:r>
            </a:p>
          </p:txBody>
        </p:sp>
        <p:sp>
          <p:nvSpPr>
            <p:cNvPr id="145" name="Line 76"/>
            <p:cNvSpPr>
              <a:spLocks noChangeShapeType="1"/>
            </p:cNvSpPr>
            <p:nvPr/>
          </p:nvSpPr>
          <p:spPr bwMode="auto">
            <a:xfrm>
              <a:off x="1547812" y="2173273"/>
              <a:ext cx="3313113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Line 77"/>
            <p:cNvSpPr>
              <a:spLocks noChangeShapeType="1"/>
            </p:cNvSpPr>
            <p:nvPr/>
          </p:nvSpPr>
          <p:spPr bwMode="auto">
            <a:xfrm>
              <a:off x="960437" y="2173273"/>
              <a:ext cx="685800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Line 78"/>
            <p:cNvSpPr>
              <a:spLocks noChangeShapeType="1"/>
            </p:cNvSpPr>
            <p:nvPr/>
          </p:nvSpPr>
          <p:spPr bwMode="auto">
            <a:xfrm>
              <a:off x="4846637" y="2173273"/>
              <a:ext cx="685800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l" rtl="0"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Text Box 80"/>
            <p:cNvSpPr txBox="1">
              <a:spLocks noChangeArrowheads="1"/>
            </p:cNvSpPr>
            <p:nvPr/>
          </p:nvSpPr>
          <p:spPr bwMode="auto">
            <a:xfrm>
              <a:off x="2255837" y="2018876"/>
              <a:ext cx="1958973" cy="33855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prstDash val="sysDot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>
                <a:spcBef>
                  <a:spcPct val="50000"/>
                </a:spcBef>
                <a:defRPr/>
              </a:pPr>
              <a:r>
                <a:rPr lang="en-US" altLang="ja-JP" sz="1600" b="1" dirty="0">
                  <a:solidFill>
                    <a:srgbClr val="660066"/>
                  </a:solidFill>
                  <a:latin typeface="Arial" pitchFamily="34" charset="0"/>
                  <a:ea typeface="ＭＳ Ｐゴシック" pitchFamily="50" charset="-128"/>
                  <a:cs typeface="+mn-cs"/>
                </a:rPr>
                <a:t>Data Assimilation</a:t>
              </a:r>
            </a:p>
          </p:txBody>
        </p:sp>
      </p:grpSp>
      <p:pic>
        <p:nvPicPr>
          <p:cNvPr id="76" name="Picture 21" descr="SPAM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2495" y="6036868"/>
            <a:ext cx="1368529" cy="73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Text Box 22"/>
          <p:cNvSpPr txBox="1">
            <a:spLocks noChangeArrowheads="1"/>
          </p:cNvSpPr>
          <p:nvPr/>
        </p:nvSpPr>
        <p:spPr bwMode="auto">
          <a:xfrm>
            <a:off x="6000760" y="5970337"/>
            <a:ext cx="15716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kern="1200" dirty="0">
                <a:solidFill>
                  <a:srgbClr val="FF3300"/>
                </a:solidFill>
                <a:latin typeface="Calibri" pitchFamily="34" charset="0"/>
                <a:ea typeface="ＭＳ Ｐゴシック" pitchFamily="50" charset="-128"/>
                <a:cs typeface="+mn-cs"/>
              </a:rPr>
              <a:t>S</a:t>
            </a:r>
            <a:r>
              <a:rPr kumimoji="1" lang="en-US" altLang="ja-JP" sz="1200" kern="1200" dirty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+mn-cs"/>
              </a:rPr>
              <a:t>ystem for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kern="1200" dirty="0">
                <a:solidFill>
                  <a:srgbClr val="FF3300"/>
                </a:solidFill>
                <a:latin typeface="Calibri" pitchFamily="34" charset="0"/>
                <a:ea typeface="ＭＳ Ｐゴシック" pitchFamily="50" charset="-128"/>
                <a:cs typeface="+mn-cs"/>
              </a:rPr>
              <a:t>P</a:t>
            </a:r>
            <a:r>
              <a:rPr kumimoji="1" lang="en-US" altLang="ja-JP" sz="1200" kern="1200" dirty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+mn-cs"/>
              </a:rPr>
              <a:t>rediction and </a:t>
            </a:r>
            <a:r>
              <a:rPr kumimoji="1" lang="en-US" altLang="ja-JP" sz="1200" b="1" kern="1200" dirty="0">
                <a:solidFill>
                  <a:srgbClr val="FF3300"/>
                </a:solidFill>
                <a:latin typeface="Calibri" pitchFamily="34" charset="0"/>
                <a:ea typeface="ＭＳ Ｐゴシック" pitchFamily="50" charset="-128"/>
                <a:cs typeface="+mn-cs"/>
              </a:rPr>
              <a:t>A</a:t>
            </a:r>
            <a:r>
              <a:rPr kumimoji="1" lang="en-US" altLang="ja-JP" sz="1200" kern="1200" dirty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+mn-cs"/>
              </a:rPr>
              <a:t>ssimilation by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kern="1200" dirty="0">
                <a:solidFill>
                  <a:srgbClr val="FF3300"/>
                </a:solidFill>
                <a:latin typeface="Calibri" pitchFamily="34" charset="0"/>
                <a:ea typeface="ＭＳ Ｐゴシック" pitchFamily="50" charset="-128"/>
                <a:cs typeface="+mn-cs"/>
              </a:rPr>
              <a:t>M</a:t>
            </a:r>
            <a:r>
              <a:rPr kumimoji="1" lang="en-US" altLang="ja-JP" sz="1200" kern="1200" dirty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+mn-cs"/>
              </a:rPr>
              <a:t>IROC</a:t>
            </a:r>
          </a:p>
        </p:txBody>
      </p:sp>
      <p:graphicFrame>
        <p:nvGraphicFramePr>
          <p:cNvPr id="740353" name="Object 9"/>
          <p:cNvGraphicFramePr>
            <a:graphicFrameLocks noChangeAspect="1"/>
          </p:cNvGraphicFramePr>
          <p:nvPr/>
        </p:nvGraphicFramePr>
        <p:xfrm>
          <a:off x="8143875" y="6000750"/>
          <a:ext cx="928688" cy="735013"/>
        </p:xfrm>
        <a:graphic>
          <a:graphicData uri="http://schemas.openxmlformats.org/presentationml/2006/ole">
            <p:oleObj spid="_x0000_s740353" name="Photo Editor 写真" r:id="rId5" imgW="3095238" imgH="2448267" progId="">
              <p:embed/>
            </p:oleObj>
          </a:graphicData>
        </a:graphic>
      </p:graphicFrame>
      <p:sp>
        <p:nvSpPr>
          <p:cNvPr id="81" name="正方形/長方形 80"/>
          <p:cNvSpPr/>
          <p:nvPr/>
        </p:nvSpPr>
        <p:spPr>
          <a:xfrm>
            <a:off x="2143108" y="2643182"/>
            <a:ext cx="5286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Corbel" pitchFamily="34" charset="0"/>
                <a:sym typeface="Wingdings" pitchFamily="2" charset="2"/>
              </a:rPr>
              <a:t>Local correlation of SST anomalies (with </a:t>
            </a:r>
            <a:r>
              <a:rPr lang="en-US" altLang="ja-JP" sz="2000" dirty="0" err="1" smtClean="0">
                <a:latin typeface="Corbel" pitchFamily="34" charset="0"/>
                <a:sym typeface="Wingdings" pitchFamily="2" charset="2"/>
              </a:rPr>
              <a:t>obs</a:t>
            </a:r>
            <a:r>
              <a:rPr lang="en-US" altLang="ja-JP" sz="2000" dirty="0" smtClean="0">
                <a:latin typeface="Corbel" pitchFamily="34" charset="0"/>
                <a:sym typeface="Wingdings" pitchFamily="2" charset="2"/>
              </a:rPr>
              <a:t>)</a:t>
            </a:r>
            <a:endParaRPr lang="en-US" altLang="ja-JP" sz="2000" dirty="0">
              <a:latin typeface="Corbel" pitchFamily="34" charset="0"/>
            </a:endParaRPr>
          </a:p>
        </p:txBody>
      </p:sp>
      <p:pic>
        <p:nvPicPr>
          <p:cNvPr id="79" name="図 78" descr="cor_sst_iaufe_5yavg.new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7187" y="3324027"/>
            <a:ext cx="3969127" cy="2405737"/>
          </a:xfrm>
          <a:prstGeom prst="rect">
            <a:avLst/>
          </a:prstGeom>
        </p:spPr>
      </p:pic>
      <p:sp>
        <p:nvSpPr>
          <p:cNvPr id="83" name="円/楕円 82"/>
          <p:cNvSpPr/>
          <p:nvPr/>
        </p:nvSpPr>
        <p:spPr>
          <a:xfrm>
            <a:off x="357158" y="3157996"/>
            <a:ext cx="1428824" cy="357190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/>
          <p:cNvSpPr/>
          <p:nvPr/>
        </p:nvSpPr>
        <p:spPr>
          <a:xfrm>
            <a:off x="507884" y="3138518"/>
            <a:ext cx="12780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orbel" pitchFamily="34" charset="0"/>
                <a:sym typeface="Wingdings" pitchFamily="2" charset="2"/>
              </a:rPr>
              <a:t>5-yr mean </a:t>
            </a:r>
            <a:endParaRPr lang="en-US" altLang="ja-JP" sz="1600" dirty="0">
              <a:latin typeface="Corbel" pitchFamily="34" charset="0"/>
            </a:endParaRPr>
          </a:p>
        </p:txBody>
      </p:sp>
      <p:pic>
        <p:nvPicPr>
          <p:cNvPr id="80" name="図 79" descr="cor_sst_iaufe_10yavg.new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3403" y="3309279"/>
            <a:ext cx="3969127" cy="2405737"/>
          </a:xfrm>
          <a:prstGeom prst="rect">
            <a:avLst/>
          </a:prstGeom>
        </p:spPr>
      </p:pic>
      <p:sp>
        <p:nvSpPr>
          <p:cNvPr id="84" name="円/楕円 83"/>
          <p:cNvSpPr/>
          <p:nvPr/>
        </p:nvSpPr>
        <p:spPr>
          <a:xfrm>
            <a:off x="4643374" y="3143248"/>
            <a:ext cx="1428824" cy="357190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正方形/長方形 84"/>
          <p:cNvSpPr/>
          <p:nvPr/>
        </p:nvSpPr>
        <p:spPr>
          <a:xfrm>
            <a:off x="4719440" y="3143805"/>
            <a:ext cx="12098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orbel" pitchFamily="34" charset="0"/>
                <a:sym typeface="Wingdings" pitchFamily="2" charset="2"/>
              </a:rPr>
              <a:t>10-yr mean </a:t>
            </a:r>
            <a:endParaRPr lang="en-US" altLang="ja-JP" sz="1600" dirty="0">
              <a:latin typeface="Corbe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100000">
              <a:srgbClr val="0066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-142900"/>
            <a:ext cx="8229600" cy="1071563"/>
          </a:xfrm>
          <a:effectLst>
            <a:outerShdw dist="35921" dir="2700000" algn="ctr" rotWithShape="0">
              <a:srgbClr val="CC66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ja-JP" sz="3200" b="1" dirty="0" smtClean="0">
                <a:solidFill>
                  <a:schemeClr val="bg1"/>
                </a:solidFill>
                <a:latin typeface="Corbel" pitchFamily="34" charset="0"/>
                <a:ea typeface="HG丸ｺﾞｼｯｸM-PRO" pitchFamily="50" charset="-128"/>
              </a:rPr>
              <a:t>Climate system</a:t>
            </a:r>
            <a:endParaRPr lang="ja-JP" altLang="en-US" sz="3200" b="1" dirty="0" smtClean="0">
              <a:solidFill>
                <a:schemeClr val="bg1"/>
              </a:solidFill>
              <a:latin typeface="Corbel" pitchFamily="34" charset="0"/>
              <a:ea typeface="HG丸ｺﾞｼｯｸM-PRO" pitchFamily="50" charset="-128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1214414" y="1744686"/>
            <a:ext cx="7202487" cy="5041900"/>
            <a:chOff x="1941513" y="1341438"/>
            <a:chExt cx="7202487" cy="5041900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3357554" y="1957320"/>
              <a:ext cx="2268954" cy="46166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kton Pro" pitchFamily="34" charset="0"/>
                </a:rPr>
                <a:t>Climate System </a:t>
              </a:r>
              <a:endParaRPr kumimoji="1"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0"/>
              </a:endParaRPr>
            </a:p>
          </p:txBody>
        </p:sp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1941513" y="1341438"/>
              <a:ext cx="7202487" cy="5041900"/>
              <a:chOff x="1292" y="1071"/>
              <a:chExt cx="4537" cy="3176"/>
            </a:xfrm>
          </p:grpSpPr>
          <p:sp>
            <p:nvSpPr>
              <p:cNvPr id="9" name="AutoShape 5"/>
              <p:cNvSpPr>
                <a:spLocks noChangeArrowheads="1"/>
              </p:cNvSpPr>
              <p:nvPr/>
            </p:nvSpPr>
            <p:spPr bwMode="auto">
              <a:xfrm>
                <a:off x="1292" y="1071"/>
                <a:ext cx="4400" cy="317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CC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83" y="1117"/>
                <a:ext cx="4446" cy="3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2285" y="1349"/>
                <a:ext cx="1548" cy="136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47610"/>
                  </a:avLst>
                </a:prstTxWarp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3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Garamond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2154" y="1797"/>
                <a:ext cx="576" cy="173"/>
              </a:xfrm>
              <a:prstGeom prst="rect">
                <a:avLst/>
              </a:prstGeom>
              <a:solidFill>
                <a:srgbClr val="9CF2F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troposphere</a:t>
                </a:r>
              </a:p>
            </p:txBody>
          </p:sp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3651" y="1888"/>
                <a:ext cx="440" cy="244"/>
              </a:xfrm>
              <a:prstGeom prst="rect">
                <a:avLst/>
              </a:prstGeom>
              <a:solidFill>
                <a:srgbClr val="9CF2F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4000" tIns="10800" rIns="54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solar </a:t>
                </a:r>
              </a:p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 dirty="0" err="1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insolation</a:t>
                </a:r>
                <a:endParaRPr kumimoji="1" lang="en-US" altLang="ja-JP" sz="1200" b="1" kern="1200" dirty="0">
                  <a:solidFill>
                    <a:srgbClr val="000000"/>
                  </a:solidFill>
                  <a:latin typeface="Arial Narrow" pitchFamily="34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2925" y="1888"/>
                <a:ext cx="625" cy="129"/>
              </a:xfrm>
              <a:prstGeom prst="rect">
                <a:avLst/>
              </a:prstGeom>
              <a:solidFill>
                <a:srgbClr val="9CF2F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4000" tIns="10800" rIns="54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Earth radiation</a:t>
                </a:r>
              </a:p>
            </p:txBody>
          </p:sp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>
                <a:off x="3470" y="2408"/>
                <a:ext cx="663" cy="206"/>
              </a:xfrm>
              <a:prstGeom prst="rect">
                <a:avLst/>
              </a:prstGeom>
              <a:solidFill>
                <a:srgbClr val="9CF2F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atmosphere-ice</a:t>
                </a:r>
              </a:p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heat/water exchange</a:t>
                </a:r>
              </a:p>
            </p:txBody>
          </p:sp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4286" y="2523"/>
                <a:ext cx="326" cy="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cloud</a:t>
                </a:r>
              </a:p>
            </p:txBody>
          </p:sp>
          <p:sp>
            <p:nvSpPr>
              <p:cNvPr id="17" name="Text Box 13"/>
              <p:cNvSpPr txBox="1">
                <a:spLocks noChangeArrowheads="1"/>
              </p:cNvSpPr>
              <p:nvPr/>
            </p:nvSpPr>
            <p:spPr bwMode="auto">
              <a:xfrm>
                <a:off x="4468" y="2856"/>
                <a:ext cx="282" cy="110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4000" tIns="10800" rIns="54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rainfall</a:t>
                </a:r>
              </a:p>
            </p:txBody>
          </p:sp>
          <p:sp>
            <p:nvSpPr>
              <p:cNvPr id="18" name="Text Box 14"/>
              <p:cNvSpPr txBox="1">
                <a:spLocks noChangeArrowheads="1"/>
              </p:cNvSpPr>
              <p:nvPr/>
            </p:nvSpPr>
            <p:spPr bwMode="auto">
              <a:xfrm>
                <a:off x="4802" y="2680"/>
                <a:ext cx="663" cy="206"/>
              </a:xfrm>
              <a:prstGeom prst="rect">
                <a:avLst/>
              </a:prstGeom>
              <a:solidFill>
                <a:srgbClr val="9CF2F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atmosphere-ocean</a:t>
                </a:r>
              </a:p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heat/water exchange</a:t>
                </a:r>
              </a:p>
            </p:txBody>
          </p:sp>
          <p:sp>
            <p:nvSpPr>
              <p:cNvPr id="19" name="Text Box 15"/>
              <p:cNvSpPr txBox="1">
                <a:spLocks noChangeArrowheads="1"/>
              </p:cNvSpPr>
              <p:nvPr/>
            </p:nvSpPr>
            <p:spPr bwMode="auto">
              <a:xfrm>
                <a:off x="4649" y="2085"/>
                <a:ext cx="698" cy="154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volcanic aerosols  </a:t>
                </a:r>
              </a:p>
            </p:txBody>
          </p:sp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2200" y="1525"/>
                <a:ext cx="594" cy="173"/>
              </a:xfrm>
              <a:prstGeom prst="rect">
                <a:avLst/>
              </a:prstGeom>
              <a:solidFill>
                <a:srgbClr val="0262B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stratosphere</a:t>
                </a:r>
              </a:p>
            </p:txBody>
          </p:sp>
          <p:sp>
            <p:nvSpPr>
              <p:cNvPr id="21" name="Text Box 17"/>
              <p:cNvSpPr txBox="1">
                <a:spLocks noChangeArrowheads="1"/>
              </p:cNvSpPr>
              <p:nvPr/>
            </p:nvSpPr>
            <p:spPr bwMode="auto">
              <a:xfrm>
                <a:off x="4513" y="3203"/>
                <a:ext cx="490" cy="154"/>
              </a:xfrm>
              <a:prstGeom prst="rect">
                <a:avLst/>
              </a:prstGeom>
              <a:solidFill>
                <a:srgbClr val="558CF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sfc currents</a:t>
                </a:r>
              </a:p>
            </p:txBody>
          </p:sp>
          <p:sp>
            <p:nvSpPr>
              <p:cNvPr id="22" name="Text Box 18"/>
              <p:cNvSpPr txBox="1">
                <a:spLocks noChangeArrowheads="1"/>
              </p:cNvSpPr>
              <p:nvPr/>
            </p:nvSpPr>
            <p:spPr bwMode="auto">
              <a:xfrm>
                <a:off x="3606" y="3038"/>
                <a:ext cx="332" cy="206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4000" tIns="10800" rIns="54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 wind </a:t>
                </a:r>
              </a:p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 stress   </a:t>
                </a:r>
              </a:p>
            </p:txBody>
          </p:sp>
          <p:sp>
            <p:nvSpPr>
              <p:cNvPr id="26" name="Text Box 19"/>
              <p:cNvSpPr txBox="1">
                <a:spLocks noChangeArrowheads="1"/>
              </p:cNvSpPr>
              <p:nvPr/>
            </p:nvSpPr>
            <p:spPr bwMode="auto">
              <a:xfrm>
                <a:off x="3953" y="2732"/>
                <a:ext cx="242" cy="1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sea-ice</a:t>
                </a:r>
              </a:p>
            </p:txBody>
          </p:sp>
          <p:sp>
            <p:nvSpPr>
              <p:cNvPr id="27" name="Text Box 20"/>
              <p:cNvSpPr txBox="1">
                <a:spLocks noChangeArrowheads="1"/>
              </p:cNvSpPr>
              <p:nvPr/>
            </p:nvSpPr>
            <p:spPr bwMode="auto">
              <a:xfrm>
                <a:off x="4604" y="3620"/>
                <a:ext cx="344" cy="173"/>
              </a:xfrm>
              <a:prstGeom prst="rect">
                <a:avLst/>
              </a:prstGeom>
              <a:solidFill>
                <a:srgbClr val="3366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ocean</a:t>
                </a:r>
              </a:p>
            </p:txBody>
          </p:sp>
          <p:sp>
            <p:nvSpPr>
              <p:cNvPr id="28" name="Text Box 21"/>
              <p:cNvSpPr txBox="1">
                <a:spLocks noChangeArrowheads="1"/>
              </p:cNvSpPr>
              <p:nvPr/>
            </p:nvSpPr>
            <p:spPr bwMode="auto">
              <a:xfrm>
                <a:off x="4105" y="3891"/>
                <a:ext cx="590" cy="129"/>
              </a:xfrm>
              <a:prstGeom prst="rect">
                <a:avLst/>
              </a:prstGeom>
              <a:solidFill>
                <a:srgbClr val="3366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4000" tIns="10800" rIns="54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deep currents</a:t>
                </a:r>
              </a:p>
            </p:txBody>
          </p:sp>
          <p:sp>
            <p:nvSpPr>
              <p:cNvPr id="29" name="Text Box 22"/>
              <p:cNvSpPr txBox="1">
                <a:spLocks noChangeArrowheads="1"/>
              </p:cNvSpPr>
              <p:nvPr/>
            </p:nvSpPr>
            <p:spPr bwMode="auto">
              <a:xfrm>
                <a:off x="2426" y="3339"/>
                <a:ext cx="503" cy="154"/>
              </a:xfrm>
              <a:prstGeom prst="rect">
                <a:avLst/>
              </a:prstGeom>
              <a:solidFill>
                <a:srgbClr val="9F3F3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soil wetness</a:t>
                </a:r>
              </a:p>
            </p:txBody>
          </p:sp>
          <p:sp>
            <p:nvSpPr>
              <p:cNvPr id="30" name="Text Box 23"/>
              <p:cNvSpPr txBox="1">
                <a:spLocks noChangeArrowheads="1"/>
              </p:cNvSpPr>
              <p:nvPr/>
            </p:nvSpPr>
            <p:spPr bwMode="auto">
              <a:xfrm>
                <a:off x="1766" y="2432"/>
                <a:ext cx="226" cy="226"/>
              </a:xfrm>
              <a:prstGeom prst="rect">
                <a:avLst/>
              </a:prstGeom>
              <a:solidFill>
                <a:srgbClr val="9CF2F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snow </a:t>
                </a:r>
              </a:p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 ice</a:t>
                </a:r>
              </a:p>
            </p:txBody>
          </p:sp>
          <p:sp>
            <p:nvSpPr>
              <p:cNvPr id="31" name="Text Box 24"/>
              <p:cNvSpPr txBox="1">
                <a:spLocks noChangeArrowheads="1"/>
              </p:cNvSpPr>
              <p:nvPr/>
            </p:nvSpPr>
            <p:spPr bwMode="auto">
              <a:xfrm>
                <a:off x="4195" y="1818"/>
                <a:ext cx="1118" cy="206"/>
              </a:xfrm>
              <a:prstGeom prst="rect">
                <a:avLst/>
              </a:prstGeom>
              <a:solidFill>
                <a:srgbClr val="9CF2F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4000" tIns="10800" rIns="54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absorption due to</a:t>
                </a:r>
              </a:p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cloud, aerosol, and other species </a:t>
                </a:r>
              </a:p>
            </p:txBody>
          </p:sp>
          <p:sp>
            <p:nvSpPr>
              <p:cNvPr id="32" name="Text Box 25"/>
              <p:cNvSpPr txBox="1">
                <a:spLocks noChangeArrowheads="1"/>
              </p:cNvSpPr>
              <p:nvPr/>
            </p:nvSpPr>
            <p:spPr bwMode="auto">
              <a:xfrm>
                <a:off x="3082" y="3158"/>
                <a:ext cx="478" cy="110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human activity</a:t>
                </a:r>
              </a:p>
            </p:txBody>
          </p:sp>
          <p:sp>
            <p:nvSpPr>
              <p:cNvPr id="33" name="Text Box 26"/>
              <p:cNvSpPr txBox="1">
                <a:spLocks noChangeArrowheads="1"/>
              </p:cNvSpPr>
              <p:nvPr/>
            </p:nvSpPr>
            <p:spPr bwMode="auto">
              <a:xfrm>
                <a:off x="2971" y="2685"/>
                <a:ext cx="196" cy="110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cloud</a:t>
                </a:r>
              </a:p>
            </p:txBody>
          </p:sp>
          <p:sp>
            <p:nvSpPr>
              <p:cNvPr id="34" name="Text Box 27"/>
              <p:cNvSpPr txBox="1">
                <a:spLocks noChangeArrowheads="1"/>
              </p:cNvSpPr>
              <p:nvPr/>
            </p:nvSpPr>
            <p:spPr bwMode="auto">
              <a:xfrm>
                <a:off x="2064" y="2931"/>
                <a:ext cx="242" cy="154"/>
              </a:xfrm>
              <a:prstGeom prst="rect">
                <a:avLst/>
              </a:prstGeom>
              <a:solidFill>
                <a:srgbClr val="3399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lake</a:t>
                </a:r>
              </a:p>
            </p:txBody>
          </p:sp>
          <p:sp>
            <p:nvSpPr>
              <p:cNvPr id="35" name="Text Box 28"/>
              <p:cNvSpPr txBox="1">
                <a:spLocks noChangeArrowheads="1"/>
              </p:cNvSpPr>
              <p:nvPr/>
            </p:nvSpPr>
            <p:spPr bwMode="auto">
              <a:xfrm>
                <a:off x="2381" y="3113"/>
                <a:ext cx="258" cy="154"/>
              </a:xfrm>
              <a:prstGeom prst="rect">
                <a:avLst/>
              </a:prstGeom>
              <a:solidFill>
                <a:srgbClr val="C7A66B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river</a:t>
                </a:r>
              </a:p>
            </p:txBody>
          </p:sp>
          <p:sp>
            <p:nvSpPr>
              <p:cNvPr id="36" name="Text Box 29"/>
              <p:cNvSpPr txBox="1">
                <a:spLocks noChangeArrowheads="1"/>
              </p:cNvSpPr>
              <p:nvPr/>
            </p:nvSpPr>
            <p:spPr bwMode="auto">
              <a:xfrm>
                <a:off x="2262" y="2568"/>
                <a:ext cx="709" cy="206"/>
              </a:xfrm>
              <a:prstGeom prst="rect">
                <a:avLst/>
              </a:prstGeom>
              <a:solidFill>
                <a:srgbClr val="9CF2F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4000" tIns="10800" rIns="54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atmosphere-land</a:t>
                </a:r>
              </a:p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heat/water exchange</a:t>
                </a:r>
              </a:p>
            </p:txBody>
          </p:sp>
          <p:sp>
            <p:nvSpPr>
              <p:cNvPr id="37" name="Text Box 30"/>
              <p:cNvSpPr txBox="1">
                <a:spLocks noChangeArrowheads="1"/>
              </p:cNvSpPr>
              <p:nvPr/>
            </p:nvSpPr>
            <p:spPr bwMode="auto">
              <a:xfrm>
                <a:off x="3424" y="2750"/>
                <a:ext cx="541" cy="110"/>
              </a:xfrm>
              <a:prstGeom prst="rect">
                <a:avLst/>
              </a:prstGeom>
              <a:solidFill>
                <a:srgbClr val="C7A66B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00" b="1" kern="1200">
                    <a:solidFill>
                      <a:srgbClr val="000000"/>
                    </a:solidFill>
                    <a:latin typeface="Arial Narrow" pitchFamily="34" charset="0"/>
                    <a:ea typeface="ＭＳ Ｐゴシック" charset="-128"/>
                    <a:cs typeface="+mn-cs"/>
                  </a:rPr>
                  <a:t>heat/water trans.</a:t>
                </a:r>
              </a:p>
            </p:txBody>
          </p:sp>
        </p:grpSp>
      </p:grpSp>
      <p:sp>
        <p:nvSpPr>
          <p:cNvPr id="39" name="テキスト ボックス 38"/>
          <p:cNvSpPr txBox="1"/>
          <p:nvPr/>
        </p:nvSpPr>
        <p:spPr>
          <a:xfrm>
            <a:off x="357158" y="1000108"/>
            <a:ext cx="347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  <a:latin typeface="Corbel" pitchFamily="34" charset="0"/>
              </a:rPr>
              <a:t>Open dissipative system </a:t>
            </a:r>
            <a:endParaRPr kumimoji="1" lang="ja-JP" altLang="en-US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57158" y="1324261"/>
            <a:ext cx="8079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  <a:latin typeface="Corbel" pitchFamily="34" charset="0"/>
              </a:rPr>
              <a:t>Solar </a:t>
            </a:r>
            <a:r>
              <a:rPr kumimoji="1" lang="en-US" altLang="ja-JP" sz="2400" dirty="0" err="1" smtClean="0">
                <a:solidFill>
                  <a:schemeClr val="bg1"/>
                </a:solidFill>
                <a:latin typeface="Corbel" pitchFamily="34" charset="0"/>
              </a:rPr>
              <a:t>insolation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Corbel" pitchFamily="34" charset="0"/>
              </a:rPr>
              <a:t> is </a:t>
            </a:r>
            <a:r>
              <a:rPr lang="en-US" altLang="ja-JP" sz="2400" dirty="0" smtClean="0">
                <a:solidFill>
                  <a:schemeClr val="bg1"/>
                </a:solidFill>
                <a:latin typeface="Corbel" pitchFamily="34" charset="0"/>
              </a:rPr>
              <a:t>a unique energy input = approx 240 W/m</a:t>
            </a:r>
            <a:r>
              <a:rPr lang="en-US" altLang="ja-JP" sz="2400" baseline="30000" dirty="0" smtClean="0">
                <a:solidFill>
                  <a:schemeClr val="bg1"/>
                </a:solidFill>
                <a:latin typeface="Corbel" pitchFamily="34" charset="0"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100000">
              <a:srgbClr val="0066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-142900"/>
            <a:ext cx="8229600" cy="1071563"/>
          </a:xfrm>
          <a:effectLst>
            <a:outerShdw dist="35921" dir="2700000" algn="ctr" rotWithShape="0">
              <a:srgbClr val="CC66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ja-JP" sz="3200" b="1" dirty="0" smtClean="0">
                <a:solidFill>
                  <a:schemeClr val="bg1"/>
                </a:solidFill>
                <a:latin typeface="Corbel" pitchFamily="34" charset="0"/>
                <a:ea typeface="HG丸ｺﾞｼｯｸM-PRO" pitchFamily="50" charset="-128"/>
              </a:rPr>
              <a:t>Summary </a:t>
            </a:r>
            <a:endParaRPr lang="ja-JP" altLang="en-US" sz="3200" b="1" dirty="0" smtClean="0">
              <a:solidFill>
                <a:schemeClr val="bg1"/>
              </a:solidFill>
              <a:latin typeface="Corbel" pitchFamily="34" charset="0"/>
              <a:ea typeface="HG丸ｺﾞｼｯｸM-PRO" pitchFamily="50" charset="-128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07950" y="1071546"/>
            <a:ext cx="8893175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ja-JP" sz="2800" kern="1200" dirty="0">
                <a:solidFill>
                  <a:srgbClr val="FFFFFF"/>
                </a:solidFill>
                <a:latin typeface="Corbel" pitchFamily="34" charset="0"/>
                <a:ea typeface="HG丸ｺﾞｼｯｸM-PRO" pitchFamily="50" charset="-128"/>
                <a:cs typeface="+mn-cs"/>
              </a:rPr>
              <a:t>Climate model is a bunch of programs based on known physical (+semi-empirical) laws for the climate system (atmosphere, ocean, land, sea-ice … )</a:t>
            </a:r>
            <a:endParaRPr kumimoji="1" lang="ja-JP" altLang="en-US" sz="2800" kern="1200" dirty="0">
              <a:solidFill>
                <a:srgbClr val="FFFFFF"/>
              </a:solidFill>
              <a:latin typeface="Corbel" pitchFamily="34" charset="0"/>
              <a:ea typeface="HG丸ｺﾞｼｯｸM-PRO" pitchFamily="50" charset="-128"/>
              <a:cs typeface="+mn-cs"/>
            </a:endParaRPr>
          </a:p>
          <a:p>
            <a:pPr marL="342900" indent="-342900" algn="l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ja-JP" sz="2800" kern="1200" dirty="0">
                <a:solidFill>
                  <a:srgbClr val="FFFFFF"/>
                </a:solidFill>
                <a:latin typeface="Corbel" pitchFamily="34" charset="0"/>
                <a:ea typeface="HG丸ｺﾞｼｯｸM-PRO" pitchFamily="50" charset="-128"/>
                <a:cs typeface="+mn-cs"/>
              </a:rPr>
              <a:t>Current climate models, given external (terrestrial &amp; astronomical) conditions, can reproduce past and present climate and its fluctuation to a certain degree</a:t>
            </a:r>
          </a:p>
          <a:p>
            <a:pPr marL="342900" indent="-342900" algn="l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ja-JP" sz="2800" kern="1200" dirty="0">
                <a:solidFill>
                  <a:srgbClr val="FFFFFF"/>
                </a:solidFill>
                <a:latin typeface="Corbel" pitchFamily="34" charset="0"/>
                <a:ea typeface="HG丸ｺﾞｼｯｸM-PRO" pitchFamily="50" charset="-128"/>
                <a:cs typeface="+mn-cs"/>
              </a:rPr>
              <a:t>Future climate projection advanced during the past two decades reveals reliable signal for future warming. But, the range and regionality of the projection still contain large uncertainty</a:t>
            </a:r>
          </a:p>
          <a:p>
            <a:pPr marL="342900" indent="-342900" algn="l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ja-JP" sz="2800" kern="1200" dirty="0">
                <a:solidFill>
                  <a:srgbClr val="FFFFFF"/>
                </a:solidFill>
                <a:latin typeface="Corbel" pitchFamily="34" charset="0"/>
                <a:ea typeface="HG丸ｺﾞｼｯｸM-PRO" pitchFamily="50" charset="-128"/>
                <a:cs typeface="+mn-cs"/>
              </a:rPr>
              <a:t>Climate model can never be perfect. How to reduce uncertainty arising from, and how we should think of, the model parameterization is still a challenging issue. </a:t>
            </a:r>
            <a:endParaRPr kumimoji="1" lang="ja-JP" altLang="en-US" sz="2800" kern="1200" dirty="0">
              <a:solidFill>
                <a:srgbClr val="FFFFFF"/>
              </a:solidFill>
              <a:latin typeface="Corbel" pitchFamily="34" charset="0"/>
              <a:ea typeface="HG丸ｺﾞｼｯｸM-PRO" pitchFamily="50" charset="-128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100000">
              <a:srgbClr val="0066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-142900"/>
            <a:ext cx="8229600" cy="1071563"/>
          </a:xfrm>
          <a:effectLst>
            <a:outerShdw dist="35921" dir="2700000" algn="ctr" rotWithShape="0">
              <a:srgbClr val="CC66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ja-JP" sz="3200" b="1" dirty="0" smtClean="0">
                <a:solidFill>
                  <a:schemeClr val="bg1"/>
                </a:solidFill>
                <a:latin typeface="Corbel" pitchFamily="34" charset="0"/>
                <a:ea typeface="HG丸ｺﾞｼｯｸM-PRO" pitchFamily="50" charset="-128"/>
              </a:rPr>
              <a:t>Climate system</a:t>
            </a:r>
            <a:endParaRPr lang="ja-JP" altLang="en-US" sz="3200" b="1" dirty="0" smtClean="0">
              <a:solidFill>
                <a:schemeClr val="bg1"/>
              </a:solidFill>
              <a:latin typeface="Corbel" pitchFamily="34" charset="0"/>
              <a:ea typeface="HG丸ｺﾞｼｯｸM-PRO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57158" y="1000108"/>
            <a:ext cx="347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Open dissipative system </a:t>
            </a:r>
            <a:endParaRPr kumimoji="1" lang="ja-JP" altLang="en-US" sz="2400" b="1" kern="1200" dirty="0">
              <a:solidFill>
                <a:srgbClr val="FFFFFF"/>
              </a:solidFill>
              <a:latin typeface="Corbe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57158" y="1324261"/>
            <a:ext cx="8079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Solar </a:t>
            </a:r>
            <a:r>
              <a:rPr kumimoji="1" lang="en-US" altLang="ja-JP" sz="2400" b="1" kern="1200" dirty="0" err="1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insolation</a:t>
            </a:r>
            <a:r>
              <a:rPr kumimoji="1" lang="en-US" altLang="ja-JP" sz="2400" b="1" kern="12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 is a unique energy input = approx 240 W/m</a:t>
            </a:r>
            <a:r>
              <a:rPr kumimoji="1" lang="en-US" altLang="ja-JP" sz="2400" b="1" kern="1200" baseline="300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2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1000100" y="1857364"/>
            <a:ext cx="7072362" cy="4857784"/>
            <a:chOff x="1000100" y="1857364"/>
            <a:chExt cx="7072362" cy="4857784"/>
          </a:xfrm>
        </p:grpSpPr>
        <p:sp>
          <p:nvSpPr>
            <p:cNvPr id="38" name="AutoShape 5"/>
            <p:cNvSpPr>
              <a:spLocks noChangeArrowheads="1"/>
            </p:cNvSpPr>
            <p:nvPr/>
          </p:nvSpPr>
          <p:spPr bwMode="auto">
            <a:xfrm>
              <a:off x="1000100" y="1857364"/>
              <a:ext cx="7072362" cy="48577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41" name="Picture 19" descr="req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57302" y="2133599"/>
              <a:ext cx="6264275" cy="412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 Box 22"/>
            <p:cNvSpPr txBox="1">
              <a:spLocks noChangeArrowheads="1"/>
            </p:cNvSpPr>
            <p:nvPr/>
          </p:nvSpPr>
          <p:spPr bwMode="auto">
            <a:xfrm>
              <a:off x="1785918" y="2428868"/>
              <a:ext cx="25186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rgbClr val="CC0000"/>
                  </a:solidFill>
                </a:rPr>
                <a:t>Radiative equilibrium</a:t>
              </a:r>
              <a:endParaRPr lang="ja-JP" altLang="en-US" dirty="0">
                <a:solidFill>
                  <a:srgbClr val="CC0000"/>
                </a:solidFill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 rot="20213518">
              <a:off x="1162059" y="3838938"/>
              <a:ext cx="20185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Solar radiation </a:t>
              </a:r>
              <a:r>
                <a:rPr kumimoji="1" lang="en-US" altLang="ja-JP" i="1" dirty="0" smtClean="0">
                  <a:solidFill>
                    <a:srgbClr val="FF0000"/>
                  </a:solidFill>
                </a:rPr>
                <a:t>S</a:t>
              </a:r>
              <a:endParaRPr kumimoji="1" lang="ja-JP" altLang="en-US" i="1" dirty="0">
                <a:solidFill>
                  <a:srgbClr val="FF0000"/>
                </a:solidFill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 rot="20302805">
              <a:off x="3102581" y="4398484"/>
              <a:ext cx="6591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area</a:t>
              </a:r>
            </a:p>
            <a:p>
              <a:r>
                <a:rPr lang="en-US" altLang="ja-JP" dirty="0" smtClean="0"/>
                <a:t>=</a:t>
              </a:r>
              <a:r>
                <a:rPr lang="en-US" altLang="ja-JP" dirty="0" smtClean="0">
                  <a:latin typeface="Symbol" pitchFamily="18" charset="2"/>
                </a:rPr>
                <a:t>p</a:t>
              </a:r>
              <a:r>
                <a:rPr lang="en-US" altLang="ja-JP" dirty="0" smtClean="0"/>
                <a:t>r</a:t>
              </a:r>
              <a:r>
                <a:rPr lang="en-US" altLang="ja-JP" baseline="30000" dirty="0" smtClean="0"/>
                <a:t>2</a:t>
              </a:r>
              <a:endParaRPr kumimoji="1" lang="ja-JP" altLang="en-US" baseline="30000" dirty="0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286380" y="3500438"/>
              <a:ext cx="13573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area</a:t>
              </a:r>
              <a:r>
                <a:rPr lang="en-US" altLang="ja-JP" dirty="0" smtClean="0"/>
                <a:t>=4</a:t>
              </a:r>
              <a:r>
                <a:rPr lang="en-US" altLang="ja-JP" dirty="0" smtClean="0">
                  <a:latin typeface="Symbol" pitchFamily="18" charset="2"/>
                </a:rPr>
                <a:t>p</a:t>
              </a:r>
              <a:r>
                <a:rPr lang="en-US" altLang="ja-JP" dirty="0" smtClean="0"/>
                <a:t>r</a:t>
              </a:r>
              <a:r>
                <a:rPr lang="en-US" altLang="ja-JP" baseline="30000" dirty="0" smtClean="0"/>
                <a:t>2</a:t>
              </a:r>
              <a:endParaRPr kumimoji="1" lang="ja-JP" altLang="en-US" baseline="30000" dirty="0"/>
            </a:p>
          </p:txBody>
        </p:sp>
        <p:sp>
          <p:nvSpPr>
            <p:cNvPr id="46" name="正方形/長方形 45"/>
            <p:cNvSpPr/>
            <p:nvPr/>
          </p:nvSpPr>
          <p:spPr bwMode="auto">
            <a:xfrm>
              <a:off x="6715140" y="4429132"/>
              <a:ext cx="285752" cy="7858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6419212" y="4429132"/>
              <a:ext cx="1390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Terrestrial</a:t>
              </a:r>
            </a:p>
            <a:p>
              <a:r>
                <a:rPr kumimoji="1" lang="en-US" altLang="ja-JP" dirty="0" smtClean="0"/>
                <a:t>radiation </a:t>
              </a:r>
              <a:r>
                <a:rPr kumimoji="1" lang="en-US" altLang="ja-JP" i="1" dirty="0" smtClean="0">
                  <a:solidFill>
                    <a:srgbClr val="FF0000"/>
                  </a:solidFill>
                </a:rPr>
                <a:t>R</a:t>
              </a:r>
              <a:endParaRPr kumimoji="1" lang="ja-JP" altLang="en-US" i="1" dirty="0">
                <a:solidFill>
                  <a:srgbClr val="FF0000"/>
                </a:solidFill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5519259" y="2214554"/>
              <a:ext cx="8386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Earth </a:t>
              </a:r>
              <a:endParaRPr kumimoji="1" lang="ja-JP" altLang="en-US" dirty="0"/>
            </a:p>
          </p:txBody>
        </p:sp>
        <p:graphicFrame>
          <p:nvGraphicFramePr>
            <p:cNvPr id="428034" name="Object 6"/>
            <p:cNvGraphicFramePr>
              <a:graphicFrameLocks noChangeAspect="1"/>
            </p:cNvGraphicFramePr>
            <p:nvPr/>
          </p:nvGraphicFramePr>
          <p:xfrm>
            <a:off x="2428860" y="5753123"/>
            <a:ext cx="5305425" cy="962025"/>
          </p:xfrm>
          <a:graphic>
            <a:graphicData uri="http://schemas.openxmlformats.org/presentationml/2006/ole">
              <p:oleObj spid="_x0000_s428034" name="Equation" r:id="rId4" imgW="2450880" imgH="444240" progId="Equation.DSMT4">
                <p:embed/>
              </p:oleObj>
            </a:graphicData>
          </a:graphic>
        </p:graphicFrame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100000">
              <a:srgbClr val="0066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-142900"/>
            <a:ext cx="8229600" cy="1071563"/>
          </a:xfrm>
          <a:effectLst>
            <a:outerShdw dist="35921" dir="2700000" algn="ctr" rotWithShape="0">
              <a:srgbClr val="CC66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ja-JP" sz="3200" b="1" dirty="0" smtClean="0">
                <a:solidFill>
                  <a:schemeClr val="bg1"/>
                </a:solidFill>
                <a:latin typeface="Corbel" pitchFamily="34" charset="0"/>
                <a:ea typeface="HG丸ｺﾞｼｯｸM-PRO" pitchFamily="50" charset="-128"/>
              </a:rPr>
              <a:t>Climate system</a:t>
            </a:r>
            <a:endParaRPr lang="ja-JP" altLang="en-US" sz="3200" b="1" dirty="0" smtClean="0">
              <a:solidFill>
                <a:schemeClr val="bg1"/>
              </a:solidFill>
              <a:latin typeface="Corbel" pitchFamily="34" charset="0"/>
              <a:ea typeface="HG丸ｺﾞｼｯｸM-PRO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57158" y="1000108"/>
            <a:ext cx="347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Open dissipative system </a:t>
            </a:r>
            <a:endParaRPr kumimoji="1" lang="ja-JP" altLang="en-US" sz="2400" b="1" kern="1200" dirty="0">
              <a:solidFill>
                <a:srgbClr val="FFFFFF"/>
              </a:solidFill>
              <a:latin typeface="Corbe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57158" y="1324261"/>
            <a:ext cx="8079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Solar </a:t>
            </a:r>
            <a:r>
              <a:rPr kumimoji="1" lang="en-US" altLang="ja-JP" sz="2400" b="1" kern="1200" dirty="0" err="1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insolation</a:t>
            </a:r>
            <a:r>
              <a:rPr kumimoji="1" lang="en-US" altLang="ja-JP" sz="2400" b="1" kern="12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 is a unique energy input = approx 240 W/m</a:t>
            </a:r>
            <a:r>
              <a:rPr kumimoji="1" lang="en-US" altLang="ja-JP" sz="2400" b="1" kern="1200" baseline="300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2</a:t>
            </a:r>
          </a:p>
        </p:txBody>
      </p:sp>
      <p:sp>
        <p:nvSpPr>
          <p:cNvPr id="38" name="AutoShape 5"/>
          <p:cNvSpPr>
            <a:spLocks noChangeArrowheads="1"/>
          </p:cNvSpPr>
          <p:nvPr/>
        </p:nvSpPr>
        <p:spPr bwMode="auto">
          <a:xfrm>
            <a:off x="714348" y="1857364"/>
            <a:ext cx="7358114" cy="485778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b="1" kern="1200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5" name="Picture 3" descr="greenhouse"/>
          <p:cNvPicPr>
            <a:picLocks noChangeAspect="1" noChangeArrowheads="1"/>
          </p:cNvPicPr>
          <p:nvPr/>
        </p:nvPicPr>
        <p:blipFill>
          <a:blip r:embed="rId2"/>
          <a:srcRect l="4693" t="6921" r="5415" b="21591"/>
          <a:stretch>
            <a:fillRect/>
          </a:stretch>
        </p:blipFill>
        <p:spPr bwMode="auto">
          <a:xfrm>
            <a:off x="1428728" y="2777451"/>
            <a:ext cx="6215106" cy="329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正方形/長方形 15"/>
          <p:cNvSpPr/>
          <p:nvPr/>
        </p:nvSpPr>
        <p:spPr>
          <a:xfrm>
            <a:off x="1838004" y="2404584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orbel" pitchFamily="34" charset="0"/>
              </a:rPr>
              <a:t>w/o atmosphere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5286380" y="2416726"/>
            <a:ext cx="1725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orbel" pitchFamily="34" charset="0"/>
              </a:rPr>
              <a:t>w/  atmosphere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69502" y="3714752"/>
            <a:ext cx="115929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Solar </a:t>
            </a:r>
          </a:p>
          <a:p>
            <a:r>
              <a:rPr kumimoji="1" lang="en-US" altLang="ja-JP" dirty="0" smtClean="0"/>
              <a:t>radiation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428992" y="3143248"/>
            <a:ext cx="12960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Terrestrial</a:t>
            </a:r>
          </a:p>
          <a:p>
            <a:r>
              <a:rPr kumimoji="1" lang="en-US" altLang="ja-JP" dirty="0" smtClean="0"/>
              <a:t>radiation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71868" y="3997115"/>
            <a:ext cx="160813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Greenhouse</a:t>
            </a:r>
          </a:p>
          <a:p>
            <a:r>
              <a:rPr lang="en-US" altLang="ja-JP" dirty="0" smtClean="0"/>
              <a:t>           gases 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 bwMode="auto">
          <a:xfrm>
            <a:off x="4813610" y="3643314"/>
            <a:ext cx="428628" cy="2857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6684646" y="3313420"/>
            <a:ext cx="601998" cy="2584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214414" y="1928802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CC0000"/>
                </a:solidFill>
              </a:rPr>
              <a:t>Greenhouse effect</a:t>
            </a:r>
            <a:endParaRPr lang="ja-JP" altLang="en-US" dirty="0">
              <a:solidFill>
                <a:srgbClr val="CC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162988" y="6000768"/>
            <a:ext cx="4480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effect is a crucial process </a:t>
            </a:r>
          </a:p>
          <a:p>
            <a:r>
              <a:rPr kumimoji="1" lang="en-US" altLang="ja-JP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maintains present climate</a:t>
            </a:r>
            <a:endParaRPr kumimoji="1" lang="ja-JP" alt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100000">
              <a:srgbClr val="0066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-142900"/>
            <a:ext cx="8229600" cy="1071563"/>
          </a:xfrm>
          <a:effectLst>
            <a:outerShdw dist="35921" dir="2700000" algn="ctr" rotWithShape="0">
              <a:srgbClr val="CC66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ja-JP" sz="3200" b="1" dirty="0" smtClean="0">
                <a:solidFill>
                  <a:schemeClr val="bg1"/>
                </a:solidFill>
                <a:latin typeface="Corbel" pitchFamily="34" charset="0"/>
                <a:ea typeface="HG丸ｺﾞｼｯｸM-PRO" pitchFamily="50" charset="-128"/>
              </a:rPr>
              <a:t>Climate system</a:t>
            </a:r>
            <a:endParaRPr lang="ja-JP" altLang="en-US" sz="3200" b="1" dirty="0" smtClean="0">
              <a:solidFill>
                <a:schemeClr val="bg1"/>
              </a:solidFill>
              <a:latin typeface="Corbel" pitchFamily="34" charset="0"/>
              <a:ea typeface="HG丸ｺﾞｼｯｸM-PRO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57158" y="1000108"/>
            <a:ext cx="347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Open dissipative system </a:t>
            </a:r>
            <a:endParaRPr kumimoji="1" lang="ja-JP" altLang="en-US" sz="2400" b="1" kern="1200" dirty="0">
              <a:solidFill>
                <a:srgbClr val="FFFFFF"/>
              </a:solidFill>
              <a:latin typeface="Corbe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57158" y="1324261"/>
            <a:ext cx="8079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Solar </a:t>
            </a:r>
            <a:r>
              <a:rPr kumimoji="1" lang="en-US" altLang="ja-JP" sz="2400" b="1" kern="1200" dirty="0" err="1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insolation</a:t>
            </a:r>
            <a:r>
              <a:rPr kumimoji="1" lang="en-US" altLang="ja-JP" sz="2400" b="1" kern="12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 is a unique energy input = approx 240 W/m</a:t>
            </a:r>
            <a:r>
              <a:rPr kumimoji="1" lang="en-US" altLang="ja-JP" sz="2400" b="1" kern="1200" baseline="30000" dirty="0">
                <a:solidFill>
                  <a:srgbClr val="FFFFFF"/>
                </a:solidFill>
                <a:latin typeface="Corbel" pitchFamily="34" charset="0"/>
                <a:ea typeface="ＭＳ Ｐゴシック" pitchFamily="50" charset="-128"/>
                <a:cs typeface="+mn-cs"/>
              </a:rPr>
              <a:t>2</a:t>
            </a:r>
          </a:p>
        </p:txBody>
      </p:sp>
      <p:sp>
        <p:nvSpPr>
          <p:cNvPr id="38" name="AutoShape 5"/>
          <p:cNvSpPr>
            <a:spLocks noChangeArrowheads="1"/>
          </p:cNvSpPr>
          <p:nvPr/>
        </p:nvSpPr>
        <p:spPr bwMode="auto">
          <a:xfrm>
            <a:off x="428596" y="1857364"/>
            <a:ext cx="8072494" cy="485778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b="1" kern="1200" dirty="0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928662" y="1928802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 smtClean="0">
                <a:solidFill>
                  <a:srgbClr val="CC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Role of the general circulation</a:t>
            </a:r>
            <a:endParaRPr kumimoji="1" lang="ja-JP" altLang="en-US" b="1" kern="1200" dirty="0">
              <a:solidFill>
                <a:srgbClr val="CC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32591" y="5857892"/>
            <a:ext cx="5968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  <a:cs typeface="+mn-cs"/>
              </a:rPr>
              <a:t>Local radiative imbalance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Meridional energy transport by atmosphere &amp; ocean </a:t>
            </a:r>
            <a:endParaRPr kumimoji="1" lang="en-US" altLang="ja-JP" b="1" kern="1200" dirty="0" smtClean="0"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25" name="Picture 2" descr="緯度別放射収支"/>
          <p:cNvPicPr>
            <a:picLocks noChangeAspect="1" noChangeArrowheads="1"/>
          </p:cNvPicPr>
          <p:nvPr/>
        </p:nvPicPr>
        <p:blipFill>
          <a:blip r:embed="rId2"/>
          <a:srcRect l="11256" b="34641"/>
          <a:stretch>
            <a:fillRect/>
          </a:stretch>
        </p:blipFill>
        <p:spPr bwMode="auto">
          <a:xfrm>
            <a:off x="785786" y="2349500"/>
            <a:ext cx="3929090" cy="322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テキスト ボックス 25"/>
          <p:cNvSpPr txBox="1"/>
          <p:nvPr/>
        </p:nvSpPr>
        <p:spPr>
          <a:xfrm rot="16200000">
            <a:off x="-586761" y="3770965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Radiative flux [W/m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]</a:t>
            </a:r>
            <a:endParaRPr kumimoji="1" lang="ja-JP" altLang="en-US" dirty="0"/>
          </a:p>
        </p:txBody>
      </p:sp>
      <p:pic>
        <p:nvPicPr>
          <p:cNvPr id="27" name="Picture 8" descr="熱輸送模式図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1863" y="2428868"/>
            <a:ext cx="3259161" cy="312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テキスト ボックス 27"/>
          <p:cNvSpPr txBox="1"/>
          <p:nvPr/>
        </p:nvSpPr>
        <p:spPr>
          <a:xfrm>
            <a:off x="1909442" y="3571876"/>
            <a:ext cx="118654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Outgoing </a:t>
            </a:r>
          </a:p>
          <a:p>
            <a:r>
              <a:rPr kumimoji="1" lang="en-US" altLang="ja-JP" sz="1600" dirty="0" err="1" smtClean="0"/>
              <a:t>Longwave</a:t>
            </a:r>
            <a:endParaRPr kumimoji="1" lang="en-US" altLang="ja-JP" sz="1600" dirty="0" smtClean="0"/>
          </a:p>
          <a:p>
            <a:r>
              <a:rPr lang="en-US" altLang="ja-JP" sz="1600" dirty="0" smtClean="0"/>
              <a:t>Radiation </a:t>
            </a:r>
            <a:endParaRPr kumimoji="1" lang="ja-JP" altLang="en-US" sz="16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64505" y="2383689"/>
            <a:ext cx="122180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Incoming</a:t>
            </a:r>
          </a:p>
          <a:p>
            <a:r>
              <a:rPr kumimoji="1" lang="en-US" altLang="ja-JP" sz="1600" dirty="0" smtClean="0"/>
              <a:t>Shortwave</a:t>
            </a:r>
          </a:p>
          <a:p>
            <a:r>
              <a:rPr lang="en-US" altLang="ja-JP" sz="1600" dirty="0" smtClean="0"/>
              <a:t>Radiation</a:t>
            </a:r>
            <a:endParaRPr kumimoji="1" lang="ja-JP" altLang="en-US" sz="1600" dirty="0"/>
          </a:p>
        </p:txBody>
      </p:sp>
      <p:sp>
        <p:nvSpPr>
          <p:cNvPr id="30" name="左右矢印 29"/>
          <p:cNvSpPr/>
          <p:nvPr/>
        </p:nvSpPr>
        <p:spPr bwMode="auto">
          <a:xfrm>
            <a:off x="3986848" y="5956626"/>
            <a:ext cx="571504" cy="214314"/>
          </a:xfrm>
          <a:prstGeom prst="leftRightArrow">
            <a:avLst/>
          </a:prstGeom>
          <a:solidFill>
            <a:schemeClr val="accent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614106" y="3191532"/>
            <a:ext cx="13869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Poleward</a:t>
            </a:r>
          </a:p>
          <a:p>
            <a:r>
              <a:rPr lang="en-US" altLang="ja-JP" sz="1400" dirty="0" smtClean="0"/>
              <a:t>heat transport</a:t>
            </a:r>
            <a:endParaRPr kumimoji="1" lang="ja-JP" altLang="en-US" sz="1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242412" y="3905912"/>
            <a:ext cx="125867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Net radiative</a:t>
            </a:r>
          </a:p>
          <a:p>
            <a:r>
              <a:rPr kumimoji="1" lang="en-US" altLang="ja-JP" sz="1400" dirty="0" smtClean="0"/>
              <a:t>heating</a:t>
            </a:r>
            <a:endParaRPr kumimoji="1" lang="ja-JP" altLang="en-US" sz="1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929190" y="2285992"/>
            <a:ext cx="125867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Net radiative</a:t>
            </a:r>
          </a:p>
          <a:p>
            <a:r>
              <a:rPr lang="en-US" altLang="ja-JP" sz="1400" dirty="0" smtClean="0"/>
              <a:t>c</a:t>
            </a:r>
            <a:r>
              <a:rPr kumimoji="1" lang="en-US" altLang="ja-JP" sz="1400" dirty="0" smtClean="0"/>
              <a:t>ooling </a:t>
            </a:r>
            <a:endParaRPr kumimoji="1" lang="ja-JP" alt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2"/>
          <p:cNvGrpSpPr>
            <a:grpSpLocks/>
          </p:cNvGrpSpPr>
          <p:nvPr/>
        </p:nvGrpSpPr>
        <p:grpSpPr bwMode="auto">
          <a:xfrm>
            <a:off x="-32" y="928670"/>
            <a:ext cx="9190038" cy="6005530"/>
            <a:chOff x="-12" y="1026"/>
            <a:chExt cx="5801" cy="3342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2" y="1026"/>
              <a:ext cx="5801" cy="3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4"/>
            <p:cNvSpPr>
              <a:spLocks noChangeShapeType="1"/>
            </p:cNvSpPr>
            <p:nvPr/>
          </p:nvSpPr>
          <p:spPr bwMode="auto">
            <a:xfrm>
              <a:off x="0" y="1026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-32" y="928670"/>
            <a:ext cx="9209088" cy="6000792"/>
          </a:xfrm>
          <a:prstGeom prst="rect">
            <a:avLst/>
          </a:prstGeom>
          <a:gradFill flip="none" rotWithShape="1">
            <a:gsLst>
              <a:gs pos="0">
                <a:srgbClr val="5C5C5C"/>
              </a:gs>
              <a:gs pos="100000">
                <a:schemeClr val="bg1">
                  <a:alpha val="30000"/>
                </a:scheme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charset="0"/>
            </a:endParaRPr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3" cstate="print">
            <a:lum contrast="-40000"/>
          </a:blip>
          <a:srcRect/>
          <a:stretch>
            <a:fillRect/>
          </a:stretch>
        </p:blipFill>
        <p:spPr bwMode="auto">
          <a:xfrm>
            <a:off x="8215338" y="1"/>
            <a:ext cx="992162" cy="149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gpv_ma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9788" y="2133591"/>
            <a:ext cx="4191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2987675" y="2428868"/>
            <a:ext cx="2447925" cy="2403475"/>
          </a:xfrm>
          <a:prstGeom prst="ellipse">
            <a:avLst/>
          </a:prstGeom>
          <a:noFill/>
          <a:ln w="57150" algn="ctr">
            <a:solidFill>
              <a:srgbClr val="B2B2B2">
                <a:alpha val="50195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3556" name="Picture 4" descr="RBvec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701799"/>
            <a:ext cx="25352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1643042" y="44450"/>
            <a:ext cx="6186502" cy="741344"/>
          </a:xfrm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ja-JP" b="1" dirty="0" smtClean="0">
                <a:solidFill>
                  <a:schemeClr val="tx1"/>
                </a:solidFill>
                <a:latin typeface="Corbel" pitchFamily="34" charset="0"/>
                <a:ea typeface="HG丸ｺﾞｼｯｸM-PRO" pitchFamily="50" charset="-128"/>
              </a:rPr>
              <a:t>Climate model (CGCM)</a:t>
            </a:r>
            <a:endParaRPr lang="ja-JP" altLang="en-US" sz="2400" b="1" dirty="0" smtClean="0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143240" y="2071678"/>
            <a:ext cx="27622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 sub-model</a:t>
            </a:r>
          </a:p>
          <a:p>
            <a:r>
              <a:rPr lang="en-US" altLang="ja-JP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(AGCM) </a:t>
            </a:r>
            <a:endParaRPr lang="ja-JP" alt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559" name="Group 7"/>
          <p:cNvGrpSpPr>
            <a:grpSpLocks/>
          </p:cNvGrpSpPr>
          <p:nvPr/>
        </p:nvGrpSpPr>
        <p:grpSpPr bwMode="auto">
          <a:xfrm>
            <a:off x="7237413" y="4486294"/>
            <a:ext cx="1871662" cy="1657350"/>
            <a:chOff x="3651" y="1883"/>
            <a:chExt cx="1769" cy="1314"/>
          </a:xfrm>
        </p:grpSpPr>
        <p:pic>
          <p:nvPicPr>
            <p:cNvPr id="23584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51" y="1883"/>
              <a:ext cx="1769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85" name="Picture 9" descr="colca_1996-200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51" y="2160"/>
              <a:ext cx="1768" cy="1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0058" name="Picture 10" descr="iugg-0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65776" y="3967594"/>
            <a:ext cx="17414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grpSp>
        <p:nvGrpSpPr>
          <p:cNvPr id="23561" name="Group 11"/>
          <p:cNvGrpSpPr>
            <a:grpSpLocks noChangeAspect="1"/>
          </p:cNvGrpSpPr>
          <p:nvPr/>
        </p:nvGrpSpPr>
        <p:grpSpPr bwMode="auto">
          <a:xfrm>
            <a:off x="250825" y="1663700"/>
            <a:ext cx="2881313" cy="1679575"/>
            <a:chOff x="-12" y="1026"/>
            <a:chExt cx="5801" cy="3342"/>
          </a:xfrm>
        </p:grpSpPr>
        <p:pic>
          <p:nvPicPr>
            <p:cNvPr id="23582" name="Picture 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2" y="1026"/>
              <a:ext cx="5801" cy="3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3" name="Line 13"/>
            <p:cNvSpPr>
              <a:spLocks noChangeAspect="1" noChangeShapeType="1"/>
            </p:cNvSpPr>
            <p:nvPr/>
          </p:nvSpPr>
          <p:spPr bwMode="auto">
            <a:xfrm>
              <a:off x="0" y="1026"/>
              <a:ext cx="576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23562" name="Picture 14"/>
          <p:cNvPicPr>
            <a:picLocks noChangeAspect="1" noChangeArrowheads="1"/>
          </p:cNvPicPr>
          <p:nvPr/>
        </p:nvPicPr>
        <p:blipFill>
          <a:blip r:embed="rId9" cstate="print"/>
          <a:srcRect t="46204" r="56865" b="4332"/>
          <a:stretch>
            <a:fillRect/>
          </a:stretch>
        </p:blipFill>
        <p:spPr bwMode="auto">
          <a:xfrm>
            <a:off x="611188" y="4051323"/>
            <a:ext cx="1603300" cy="166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00958" y="1928802"/>
            <a:ext cx="14351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Text Box 17"/>
          <p:cNvSpPr txBox="1">
            <a:spLocks noChangeArrowheads="1"/>
          </p:cNvSpPr>
          <p:nvPr/>
        </p:nvSpPr>
        <p:spPr bwMode="auto">
          <a:xfrm>
            <a:off x="142844" y="3551257"/>
            <a:ext cx="2740017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Sea-ice sub-model</a:t>
            </a:r>
          </a:p>
          <a:p>
            <a:pPr>
              <a:lnSpc>
                <a:spcPts val="1800"/>
              </a:lnSpc>
            </a:pPr>
            <a:r>
              <a:rPr lang="en-US" altLang="ja-JP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(dynamic &amp; thermodynamic)</a:t>
            </a:r>
            <a:endParaRPr lang="ja-JP" altLang="en-US" sz="16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6" name="Text Box 18"/>
          <p:cNvSpPr txBox="1">
            <a:spLocks noChangeArrowheads="1"/>
          </p:cNvSpPr>
          <p:nvPr/>
        </p:nvSpPr>
        <p:spPr bwMode="auto">
          <a:xfrm>
            <a:off x="5500694" y="3643314"/>
            <a:ext cx="189507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 module </a:t>
            </a:r>
          </a:p>
        </p:txBody>
      </p:sp>
      <p:sp>
        <p:nvSpPr>
          <p:cNvPr id="23567" name="Text Box 19"/>
          <p:cNvSpPr txBox="1">
            <a:spLocks noChangeArrowheads="1"/>
          </p:cNvSpPr>
          <p:nvPr/>
        </p:nvSpPr>
        <p:spPr bwMode="auto">
          <a:xfrm>
            <a:off x="7321585" y="4214818"/>
            <a:ext cx="160813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Aerosol module</a:t>
            </a:r>
          </a:p>
        </p:txBody>
      </p:sp>
      <p:sp>
        <p:nvSpPr>
          <p:cNvPr id="23568" name="Text Box 20"/>
          <p:cNvSpPr txBox="1">
            <a:spLocks noChangeArrowheads="1"/>
          </p:cNvSpPr>
          <p:nvPr/>
        </p:nvSpPr>
        <p:spPr bwMode="auto">
          <a:xfrm>
            <a:off x="5589617" y="1103301"/>
            <a:ext cx="2887201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　　</a:t>
            </a:r>
            <a:r>
              <a:rPr lang="en-US" altLang="ja-JP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sub-model </a:t>
            </a:r>
            <a:endParaRPr lang="ja-JP" alt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incl. river, lake &amp; vegetation</a:t>
            </a:r>
            <a:r>
              <a:rPr lang="ja-JP" altLang="en-US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ja-JP" altLang="en-US" sz="16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9" name="Text Box 21"/>
          <p:cNvSpPr txBox="1">
            <a:spLocks noChangeArrowheads="1"/>
          </p:cNvSpPr>
          <p:nvPr/>
        </p:nvSpPr>
        <p:spPr bwMode="auto">
          <a:xfrm>
            <a:off x="214282" y="1071546"/>
            <a:ext cx="3005951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sub-model (OGCM)</a:t>
            </a:r>
          </a:p>
          <a:p>
            <a:r>
              <a:rPr lang="en-US" altLang="ja-JP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(heat, salt &amp; momentum)</a:t>
            </a:r>
            <a:endParaRPr lang="ja-JP" altLang="en-US" sz="16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0" name="Text Box 22"/>
          <p:cNvSpPr txBox="1">
            <a:spLocks noChangeArrowheads="1"/>
          </p:cNvSpPr>
          <p:nvPr/>
        </p:nvSpPr>
        <p:spPr bwMode="auto">
          <a:xfrm>
            <a:off x="156801" y="5934694"/>
            <a:ext cx="6288901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 </a:t>
            </a:r>
            <a:r>
              <a:rPr lang="en-US" altLang="ja-JP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model’s substance = a huge group of program codes</a:t>
            </a:r>
          </a:p>
          <a:p>
            <a:r>
              <a:rPr lang="ja-JP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 </a:t>
            </a:r>
            <a:r>
              <a:rPr lang="en-US" altLang="ja-JP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governing equations are known (but…)</a:t>
            </a:r>
          </a:p>
          <a:p>
            <a:r>
              <a:rPr lang="ja-JP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 </a:t>
            </a:r>
            <a:r>
              <a:rPr lang="en-US" altLang="ja-JP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include ecosystem and human activity at present</a:t>
            </a:r>
            <a:endParaRPr lang="ja-JP" alt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2" name="AutoShape 24"/>
          <p:cNvSpPr>
            <a:spLocks noChangeArrowheads="1"/>
          </p:cNvSpPr>
          <p:nvPr/>
        </p:nvSpPr>
        <p:spPr bwMode="auto">
          <a:xfrm rot="1909145">
            <a:off x="2615877" y="2808711"/>
            <a:ext cx="792163" cy="576263"/>
          </a:xfrm>
          <a:prstGeom prst="leftRightArrow">
            <a:avLst>
              <a:gd name="adj1" fmla="val 50000"/>
              <a:gd name="adj2" fmla="val 27493"/>
            </a:avLst>
          </a:prstGeom>
          <a:gradFill rotWithShape="1">
            <a:gsLst>
              <a:gs pos="0">
                <a:srgbClr val="F9D5A5"/>
              </a:gs>
              <a:gs pos="100000">
                <a:srgbClr val="CB6B1B"/>
              </a:gs>
            </a:gsLst>
            <a:lin ang="5400000" scaled="1"/>
          </a:gra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573" name="AutoShape 25"/>
          <p:cNvSpPr>
            <a:spLocks noChangeArrowheads="1"/>
          </p:cNvSpPr>
          <p:nvPr/>
        </p:nvSpPr>
        <p:spPr bwMode="auto">
          <a:xfrm rot="-1642248">
            <a:off x="5160193" y="2793024"/>
            <a:ext cx="792163" cy="576263"/>
          </a:xfrm>
          <a:prstGeom prst="leftRightArrow">
            <a:avLst>
              <a:gd name="adj1" fmla="val 50000"/>
              <a:gd name="adj2" fmla="val 27493"/>
            </a:avLst>
          </a:prstGeom>
          <a:gradFill rotWithShape="1">
            <a:gsLst>
              <a:gs pos="0">
                <a:srgbClr val="F9D5A5"/>
              </a:gs>
              <a:gs pos="100000">
                <a:srgbClr val="CB6B1B"/>
              </a:gs>
            </a:gsLst>
            <a:lin ang="5400000" scaled="1"/>
          </a:gra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574" name="AutoShape 26"/>
          <p:cNvSpPr>
            <a:spLocks noChangeArrowheads="1"/>
          </p:cNvSpPr>
          <p:nvPr/>
        </p:nvSpPr>
        <p:spPr bwMode="auto">
          <a:xfrm rot="-1659288">
            <a:off x="2303033" y="4079989"/>
            <a:ext cx="792162" cy="576263"/>
          </a:xfrm>
          <a:prstGeom prst="leftRightArrow">
            <a:avLst>
              <a:gd name="adj1" fmla="val 50000"/>
              <a:gd name="adj2" fmla="val 27493"/>
            </a:avLst>
          </a:prstGeom>
          <a:gradFill rotWithShape="1">
            <a:gsLst>
              <a:gs pos="0">
                <a:srgbClr val="F9D5A5"/>
              </a:gs>
              <a:gs pos="100000">
                <a:srgbClr val="CB6B1B"/>
              </a:gs>
            </a:gsLst>
            <a:lin ang="5400000" scaled="1"/>
          </a:gra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576" name="AutoShape 28"/>
          <p:cNvSpPr>
            <a:spLocks noChangeArrowheads="1"/>
          </p:cNvSpPr>
          <p:nvPr/>
        </p:nvSpPr>
        <p:spPr bwMode="auto">
          <a:xfrm>
            <a:off x="1258888" y="2928934"/>
            <a:ext cx="360362" cy="647700"/>
          </a:xfrm>
          <a:prstGeom prst="upDownArrow">
            <a:avLst>
              <a:gd name="adj1" fmla="val 50000"/>
              <a:gd name="adj2" fmla="val 35947"/>
            </a:avLst>
          </a:prstGeom>
          <a:gradFill rotWithShape="1">
            <a:gsLst>
              <a:gs pos="0">
                <a:srgbClr val="F9D5A5"/>
              </a:gs>
              <a:gs pos="100000">
                <a:srgbClr val="CB6B1B"/>
              </a:gs>
            </a:gsLst>
            <a:lin ang="5400000" scaled="1"/>
          </a:gra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577" name="AutoShape 29"/>
          <p:cNvSpPr>
            <a:spLocks noChangeArrowheads="1"/>
          </p:cNvSpPr>
          <p:nvPr/>
        </p:nvSpPr>
        <p:spPr bwMode="auto">
          <a:xfrm>
            <a:off x="3492500" y="1846262"/>
            <a:ext cx="2016125" cy="144462"/>
          </a:xfrm>
          <a:prstGeom prst="leftArrow">
            <a:avLst>
              <a:gd name="adj1" fmla="val 50000"/>
              <a:gd name="adj2" fmla="val 348902"/>
            </a:avLst>
          </a:prstGeom>
          <a:gradFill rotWithShape="1">
            <a:gsLst>
              <a:gs pos="0">
                <a:schemeClr val="folHlink"/>
              </a:gs>
              <a:gs pos="100000">
                <a:schemeClr val="hlink"/>
              </a:gs>
            </a:gsLst>
            <a:lin ang="5400000" scaled="1"/>
          </a:gra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579" name="Text Box 31"/>
          <p:cNvSpPr txBox="1">
            <a:spLocks noChangeArrowheads="1"/>
          </p:cNvSpPr>
          <p:nvPr/>
        </p:nvSpPr>
        <p:spPr bwMode="auto">
          <a:xfrm>
            <a:off x="4143372" y="1571612"/>
            <a:ext cx="125867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 water </a:t>
            </a:r>
            <a:endParaRPr lang="ja-JP" altLang="en-US" sz="16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8" name="Text Box 30"/>
          <p:cNvSpPr txBox="1">
            <a:spLocks noChangeArrowheads="1"/>
          </p:cNvSpPr>
          <p:nvPr/>
        </p:nvSpPr>
        <p:spPr bwMode="auto">
          <a:xfrm>
            <a:off x="3078583" y="4953010"/>
            <a:ext cx="228620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heat/water/momentum </a:t>
            </a:r>
          </a:p>
          <a:p>
            <a:r>
              <a:rPr lang="en-US" altLang="ja-JP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exchange</a:t>
            </a:r>
            <a:endParaRPr lang="ja-JP" altLang="en-US" sz="16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80" name="AutoShape 32"/>
          <p:cNvSpPr>
            <a:spLocks noChangeArrowheads="1"/>
          </p:cNvSpPr>
          <p:nvPr/>
        </p:nvSpPr>
        <p:spPr bwMode="auto">
          <a:xfrm>
            <a:off x="2501885" y="5085044"/>
            <a:ext cx="569917" cy="288924"/>
          </a:xfrm>
          <a:prstGeom prst="leftRightArrow">
            <a:avLst>
              <a:gd name="adj1" fmla="val 50000"/>
              <a:gd name="adj2" fmla="val 33309"/>
            </a:avLst>
          </a:prstGeom>
          <a:gradFill rotWithShape="1">
            <a:gsLst>
              <a:gs pos="0">
                <a:srgbClr val="F9D5A5"/>
              </a:gs>
              <a:gs pos="100000">
                <a:srgbClr val="CB6B1B"/>
              </a:gs>
            </a:gsLst>
            <a:lin ang="5400000" scaled="1"/>
          </a:gra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0081" name="Rectangle 33"/>
          <p:cNvSpPr>
            <a:spLocks noChangeArrowheads="1"/>
          </p:cNvSpPr>
          <p:nvPr/>
        </p:nvSpPr>
        <p:spPr bwMode="auto">
          <a:xfrm>
            <a:off x="2357422" y="4943266"/>
            <a:ext cx="3071834" cy="928694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</a:endParaRPr>
          </a:p>
        </p:txBody>
      </p:sp>
      <p:sp>
        <p:nvSpPr>
          <p:cNvPr id="41" name="AutoShape 24"/>
          <p:cNvSpPr>
            <a:spLocks noChangeArrowheads="1"/>
          </p:cNvSpPr>
          <p:nvPr/>
        </p:nvSpPr>
        <p:spPr bwMode="auto">
          <a:xfrm rot="1909145">
            <a:off x="4901893" y="4094595"/>
            <a:ext cx="792163" cy="576263"/>
          </a:xfrm>
          <a:prstGeom prst="leftRightArrow">
            <a:avLst>
              <a:gd name="adj1" fmla="val 50000"/>
              <a:gd name="adj2" fmla="val 27493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AutoShape 24"/>
          <p:cNvSpPr>
            <a:spLocks noChangeArrowheads="1"/>
          </p:cNvSpPr>
          <p:nvPr/>
        </p:nvSpPr>
        <p:spPr bwMode="auto">
          <a:xfrm>
            <a:off x="2487476" y="5550332"/>
            <a:ext cx="571504" cy="251250"/>
          </a:xfrm>
          <a:prstGeom prst="leftRightArrow">
            <a:avLst>
              <a:gd name="adj1" fmla="val 50000"/>
              <a:gd name="adj2" fmla="val 27493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3058979" y="5500702"/>
            <a:ext cx="239841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thru radiation</a:t>
            </a:r>
            <a:endParaRPr lang="ja-JP" altLang="en-US" sz="16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1700213"/>
            <a:ext cx="8423275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Rectangle 25"/>
          <p:cNvSpPr>
            <a:spLocks noChangeArrowheads="1"/>
          </p:cNvSpPr>
          <p:nvPr/>
        </p:nvSpPr>
        <p:spPr bwMode="auto">
          <a:xfrm>
            <a:off x="6004817" y="4207102"/>
            <a:ext cx="1685330" cy="578513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90" name="Rectangle 26"/>
          <p:cNvSpPr>
            <a:spLocks noChangeArrowheads="1"/>
          </p:cNvSpPr>
          <p:nvPr/>
        </p:nvSpPr>
        <p:spPr bwMode="auto">
          <a:xfrm>
            <a:off x="5469497" y="4918418"/>
            <a:ext cx="842665" cy="329279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92" name="Rectangle 28"/>
          <p:cNvSpPr>
            <a:spLocks noChangeArrowheads="1"/>
          </p:cNvSpPr>
          <p:nvPr/>
        </p:nvSpPr>
        <p:spPr bwMode="auto">
          <a:xfrm>
            <a:off x="1945163" y="6237354"/>
            <a:ext cx="2144659" cy="331099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93" name="Rectangle 29"/>
          <p:cNvSpPr>
            <a:spLocks noChangeArrowheads="1"/>
          </p:cNvSpPr>
          <p:nvPr/>
        </p:nvSpPr>
        <p:spPr bwMode="auto">
          <a:xfrm>
            <a:off x="4089823" y="6237354"/>
            <a:ext cx="3678006" cy="331099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84" y="0"/>
            <a:ext cx="7143768" cy="884238"/>
          </a:xfrm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/>
          <a:lstStyle/>
          <a:p>
            <a:pPr eaLnBrk="1" hangingPunct="1">
              <a:lnSpc>
                <a:spcPts val="2800"/>
              </a:lnSpc>
              <a:defRPr/>
            </a:pPr>
            <a:r>
              <a:rPr lang="en-US" altLang="ja-JP" b="1" dirty="0" smtClean="0">
                <a:solidFill>
                  <a:schemeClr val="tx1"/>
                </a:solidFill>
                <a:latin typeface="Corbel" pitchFamily="34" charset="0"/>
                <a:ea typeface="HG丸ｺﾞｼｯｸM-PRO" pitchFamily="50" charset="-128"/>
              </a:rPr>
              <a:t>An example: Atmospheric component model</a:t>
            </a:r>
            <a:endParaRPr lang="ja-JP" altLang="en-US" dirty="0" smtClean="0">
              <a:latin typeface="Lucida Sans Unicode" pitchFamily="34" charset="0"/>
            </a:endParaRPr>
          </a:p>
        </p:txBody>
      </p:sp>
      <p:sp>
        <p:nvSpPr>
          <p:cNvPr id="140312" name="Text Box 24"/>
          <p:cNvSpPr txBox="1">
            <a:spLocks noChangeArrowheads="1"/>
          </p:cNvSpPr>
          <p:nvPr/>
        </p:nvSpPr>
        <p:spPr bwMode="auto">
          <a:xfrm>
            <a:off x="250825" y="1125538"/>
            <a:ext cx="41236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FFCC66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 smtClean="0">
                <a:latin typeface="Times New Roman" pitchFamily="18" charset="0"/>
                <a:ea typeface="HG丸ｺﾞｼｯｸM-PRO" pitchFamily="50" charset="-128"/>
              </a:rPr>
              <a:t>Governing equations for the AGCM</a:t>
            </a:r>
          </a:p>
        </p:txBody>
      </p:sp>
      <p:grpSp>
        <p:nvGrpSpPr>
          <p:cNvPr id="20485" name="Group 6"/>
          <p:cNvGrpSpPr>
            <a:grpSpLocks/>
          </p:cNvGrpSpPr>
          <p:nvPr/>
        </p:nvGrpSpPr>
        <p:grpSpPr bwMode="auto">
          <a:xfrm>
            <a:off x="6804025" y="1255713"/>
            <a:ext cx="2339975" cy="2490635"/>
            <a:chOff x="68" y="2341"/>
            <a:chExt cx="1861" cy="1899"/>
          </a:xfrm>
        </p:grpSpPr>
        <p:pic>
          <p:nvPicPr>
            <p:cNvPr id="20486" name="Picture 7" descr="spher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844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7" name="Text Box 8"/>
            <p:cNvSpPr txBox="1">
              <a:spLocks noChangeArrowheads="1"/>
            </p:cNvSpPr>
            <p:nvPr/>
          </p:nvSpPr>
          <p:spPr bwMode="auto">
            <a:xfrm>
              <a:off x="1361" y="4064"/>
              <a:ext cx="568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900" b="0" dirty="0" smtClean="0">
                  <a:solidFill>
                    <a:schemeClr val="bg1"/>
                  </a:solidFill>
                  <a:latin typeface="Times New Roman" pitchFamily="18" charset="0"/>
                </a:rPr>
                <a:t>ⓒ</a:t>
              </a:r>
              <a:r>
                <a:rPr lang="en-US" altLang="ja-JP" sz="900" b="0" dirty="0" smtClean="0">
                  <a:solidFill>
                    <a:schemeClr val="bg1"/>
                  </a:solidFill>
                </a:rPr>
                <a:t>JMA</a:t>
              </a:r>
              <a:endParaRPr lang="ja-JP" altLang="en-US" sz="9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4286248" y="3071810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mass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66765" y="4214818"/>
            <a:ext cx="224931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dirty="0" smtClean="0"/>
              <a:t>momentum </a:t>
            </a:r>
          </a:p>
          <a:p>
            <a:pPr>
              <a:lnSpc>
                <a:spcPts val="1500"/>
              </a:lnSpc>
            </a:pPr>
            <a:r>
              <a:rPr lang="en-US" altLang="ja-JP" sz="1200" dirty="0" smtClean="0"/>
              <a:t>(hydrostatic </a:t>
            </a:r>
            <a:r>
              <a:rPr lang="en-US" altLang="ja-JP" sz="1200" dirty="0" err="1" smtClean="0"/>
              <a:t>eq&amp;eq</a:t>
            </a:r>
            <a:r>
              <a:rPr lang="en-US" altLang="ja-JP" sz="1200" dirty="0" smtClean="0"/>
              <a:t> of state)</a:t>
            </a:r>
            <a:endParaRPr kumimoji="1" lang="ja-JP" altLang="en-US" sz="1200" dirty="0"/>
          </a:p>
        </p:txBody>
      </p:sp>
      <p:sp>
        <p:nvSpPr>
          <p:cNvPr id="16" name="正方形/長方形 15"/>
          <p:cNvSpPr/>
          <p:nvPr/>
        </p:nvSpPr>
        <p:spPr bwMode="auto">
          <a:xfrm>
            <a:off x="1772270" y="3758894"/>
            <a:ext cx="1143008" cy="2857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14480" y="5488560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surface stress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83445" y="4274114"/>
            <a:ext cx="1509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water vapor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68867" y="5514350"/>
            <a:ext cx="12618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</a:t>
            </a:r>
            <a:r>
              <a:rPr kumimoji="1" lang="en-US" altLang="ja-JP" dirty="0" smtClean="0"/>
              <a:t>nthalpy  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17541" y="4929198"/>
            <a:ext cx="768972" cy="2846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sz="1600" dirty="0" smtClean="0"/>
              <a:t>cloud</a:t>
            </a:r>
            <a:endParaRPr kumimoji="1" lang="ja-JP" altLang="en-US" sz="1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500826" y="5774312"/>
            <a:ext cx="15824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evaporation 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000496" y="5939192"/>
            <a:ext cx="1714512" cy="2485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ja-JP" sz="1400" dirty="0" smtClean="0"/>
              <a:t>heat transport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714876" y="5271344"/>
            <a:ext cx="1428760" cy="229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en-US" altLang="ja-JP" sz="1400" dirty="0" smtClean="0"/>
              <a:t>condensation</a:t>
            </a:r>
            <a:endParaRPr kumimoji="1" lang="ja-JP" altLang="en-US" sz="1400" dirty="0"/>
          </a:p>
        </p:txBody>
      </p:sp>
      <p:sp>
        <p:nvSpPr>
          <p:cNvPr id="20491" name="Rectangle 27"/>
          <p:cNvSpPr>
            <a:spLocks noChangeArrowheads="1"/>
          </p:cNvSpPr>
          <p:nvPr/>
        </p:nvSpPr>
        <p:spPr bwMode="auto">
          <a:xfrm>
            <a:off x="5341915" y="5495112"/>
            <a:ext cx="1087473" cy="36278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57818" y="5527998"/>
            <a:ext cx="1054724" cy="2846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sz="1600" dirty="0" smtClean="0"/>
              <a:t>radiation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017078" y="6260283"/>
            <a:ext cx="2054856" cy="2846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sz="1600" dirty="0" err="1" smtClean="0"/>
              <a:t>sfc</a:t>
            </a:r>
            <a:r>
              <a:rPr kumimoji="1" lang="en-US" altLang="ja-JP" sz="1600" dirty="0" smtClean="0"/>
              <a:t> momentum </a:t>
            </a:r>
            <a:r>
              <a:rPr kumimoji="1" lang="en-US" altLang="ja-JP" sz="1600" dirty="0" err="1" smtClean="0"/>
              <a:t>exc</a:t>
            </a:r>
            <a:endParaRPr kumimoji="1" lang="ja-JP" altLang="en-US" sz="16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160218" y="6260283"/>
            <a:ext cx="3555054" cy="2846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sz="1600" dirty="0" err="1" smtClean="0"/>
              <a:t>sfc</a:t>
            </a:r>
            <a:r>
              <a:rPr kumimoji="1" lang="en-US" altLang="ja-JP" sz="1600" dirty="0" smtClean="0"/>
              <a:t> heat &amp; moisture exchange</a:t>
            </a:r>
            <a:endParaRPr kumimoji="1" lang="ja-JP" alt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2" descr="全球メッシュ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9419" y="2233191"/>
            <a:ext cx="2619275" cy="255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024267" y="1876000"/>
            <a:ext cx="31197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0" dirty="0" smtClean="0">
                <a:solidFill>
                  <a:srgbClr val="CC0000"/>
                </a:solidFill>
                <a:ea typeface="HG丸ｺﾞｼｯｸM-PRO" pitchFamily="50" charset="-128"/>
              </a:rPr>
              <a:t>Global atmosphere model</a:t>
            </a:r>
            <a:endParaRPr lang="ja-JP" altLang="en-US" sz="2000" b="0" dirty="0">
              <a:solidFill>
                <a:srgbClr val="CC0000"/>
              </a:solidFill>
              <a:ea typeface="HG丸ｺﾞｼｯｸM-PRO" pitchFamily="50" charset="-128"/>
            </a:endParaRPr>
          </a:p>
        </p:txBody>
      </p:sp>
      <p:sp>
        <p:nvSpPr>
          <p:cNvPr id="33800" name="Text Box 16"/>
          <p:cNvSpPr txBox="1">
            <a:spLocks noChangeArrowheads="1"/>
          </p:cNvSpPr>
          <p:nvPr/>
        </p:nvSpPr>
        <p:spPr bwMode="auto">
          <a:xfrm>
            <a:off x="7428498" y="5019272"/>
            <a:ext cx="17155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0" dirty="0" smtClean="0"/>
              <a:t>No. grid&gt;8million</a:t>
            </a:r>
            <a:endParaRPr lang="ja-JP" altLang="en-US" sz="1600" b="0" dirty="0"/>
          </a:p>
        </p:txBody>
      </p:sp>
      <p:sp>
        <p:nvSpPr>
          <p:cNvPr id="33803" name="Text Box 23"/>
          <p:cNvSpPr txBox="1">
            <a:spLocks noChangeArrowheads="1"/>
          </p:cNvSpPr>
          <p:nvPr/>
        </p:nvSpPr>
        <p:spPr bwMode="auto">
          <a:xfrm>
            <a:off x="179388" y="1000125"/>
            <a:ext cx="8488606" cy="73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ja-JP" sz="2400" dirty="0" smtClean="0">
                <a:latin typeface="Corbel" pitchFamily="34" charset="0"/>
                <a:ea typeface="HG丸ｺﾞｼｯｸM-PRO" pitchFamily="50" charset="-128"/>
              </a:rPr>
              <a:t>Fluid phenomena have continuous scales (from mm to 10</a:t>
            </a:r>
            <a:r>
              <a:rPr lang="en-US" altLang="ja-JP" sz="2400" baseline="30000" dirty="0" smtClean="0">
                <a:latin typeface="Corbel" pitchFamily="34" charset="0"/>
                <a:ea typeface="HG丸ｺﾞｼｯｸM-PRO" pitchFamily="50" charset="-128"/>
              </a:rPr>
              <a:t>4</a:t>
            </a:r>
            <a:r>
              <a:rPr lang="en-US" altLang="ja-JP" sz="2400" dirty="0" smtClean="0">
                <a:latin typeface="Corbel" pitchFamily="34" charset="0"/>
                <a:ea typeface="HG丸ｺﾞｼｯｸM-PRO" pitchFamily="50" charset="-128"/>
              </a:rPr>
              <a:t> km); </a:t>
            </a:r>
          </a:p>
          <a:p>
            <a:pPr>
              <a:lnSpc>
                <a:spcPts val="2500"/>
              </a:lnSpc>
            </a:pPr>
            <a:r>
              <a:rPr lang="en-US" altLang="ja-JP" sz="2400" dirty="0" smtClean="0">
                <a:latin typeface="Corbel" pitchFamily="34" charset="0"/>
                <a:ea typeface="HG丸ｺﾞｼｯｸM-PRO" pitchFamily="50" charset="-128"/>
              </a:rPr>
              <a:t>resolving all the scales is NOT possible even in a far future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662" y="0"/>
            <a:ext cx="714376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altLang="ja-JP" sz="2800" kern="0" dirty="0" smtClean="0">
                <a:latin typeface="Corbel" pitchFamily="34" charset="0"/>
                <a:ea typeface="HG丸ｺﾞｼｯｸM-PRO" pitchFamily="50" charset="-128"/>
                <a:cs typeface="+mj-cs"/>
              </a:rPr>
              <a:t>Parameterization problem </a:t>
            </a:r>
            <a:endParaRPr kumimoji="1" lang="ja-JP" alt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Lucida Sans Unicode" pitchFamily="34" charset="0"/>
              <a:ea typeface="+mj-ea"/>
              <a:cs typeface="+mj-cs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42844" y="1785926"/>
            <a:ext cx="6159531" cy="3597286"/>
            <a:chOff x="142844" y="1928802"/>
            <a:chExt cx="6159531" cy="3597286"/>
          </a:xfrm>
        </p:grpSpPr>
        <p:sp>
          <p:nvSpPr>
            <p:cNvPr id="33804" name="Text Box 25"/>
            <p:cNvSpPr txBox="1">
              <a:spLocks noChangeArrowheads="1"/>
            </p:cNvSpPr>
            <p:nvPr/>
          </p:nvSpPr>
          <p:spPr bwMode="auto">
            <a:xfrm>
              <a:off x="142844" y="1928802"/>
              <a:ext cx="5500726" cy="1055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" dist="25400" dir="2700000" algn="tl" rotWithShape="0">
                <a:srgbClr val="FFFF00">
                  <a:alpha val="4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ja-JP" sz="2400" dirty="0" smtClean="0">
                  <a:solidFill>
                    <a:schemeClr val="accent6"/>
                  </a:solidFill>
                  <a:latin typeface="Corbel" pitchFamily="34" charset="0"/>
                </a:rPr>
                <a:t>We have to </a:t>
              </a:r>
              <a:r>
                <a:rPr lang="en-US" altLang="ja-JP" sz="2400" i="1" dirty="0" smtClean="0">
                  <a:solidFill>
                    <a:schemeClr val="accent6"/>
                  </a:solidFill>
                  <a:latin typeface="Corbel" pitchFamily="34" charset="0"/>
                </a:rPr>
                <a:t>parameterize</a:t>
              </a:r>
              <a:r>
                <a:rPr lang="en-US" altLang="ja-JP" sz="2400" dirty="0" smtClean="0">
                  <a:solidFill>
                    <a:schemeClr val="accent6"/>
                  </a:solidFill>
                  <a:latin typeface="Corbel" pitchFamily="34" charset="0"/>
                </a:rPr>
                <a:t> small-scale (unresolved) effects by using large-scale (resolved) variable</a:t>
              </a:r>
              <a:endParaRPr lang="ja-JP" altLang="en-US" sz="2400" dirty="0">
                <a:solidFill>
                  <a:schemeClr val="accent6"/>
                </a:solidFill>
                <a:latin typeface="Corbel" pitchFamily="34" charset="0"/>
              </a:endParaRPr>
            </a:p>
          </p:txBody>
        </p:sp>
        <p:graphicFrame>
          <p:nvGraphicFramePr>
            <p:cNvPr id="12" name="オブジェクト 11"/>
            <p:cNvGraphicFramePr>
              <a:graphicFrameLocks noChangeAspect="1"/>
            </p:cNvGraphicFramePr>
            <p:nvPr/>
          </p:nvGraphicFramePr>
          <p:xfrm>
            <a:off x="560388" y="3286125"/>
            <a:ext cx="5741987" cy="2239963"/>
          </p:xfrm>
          <a:graphic>
            <a:graphicData uri="http://schemas.openxmlformats.org/presentationml/2006/ole">
              <p:oleObj spid="_x0000_s609281" name="Equation" r:id="rId4" imgW="1930320" imgH="723600" progId="Equation.DSMT4">
                <p:embed/>
              </p:oleObj>
            </a:graphicData>
          </a:graphic>
        </p:graphicFrame>
      </p:grpSp>
      <p:pic>
        <p:nvPicPr>
          <p:cNvPr id="33802" name="Picture 22" descr="Model_physics_schemati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928934"/>
            <a:ext cx="6194550" cy="369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6" name="Text Box 21"/>
          <p:cNvSpPr txBox="1">
            <a:spLocks noChangeArrowheads="1"/>
          </p:cNvSpPr>
          <p:nvPr/>
        </p:nvSpPr>
        <p:spPr bwMode="auto">
          <a:xfrm>
            <a:off x="5072066" y="6293315"/>
            <a:ext cx="1177591" cy="28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 sz="1400" b="0" dirty="0" err="1">
                <a:solidFill>
                  <a:schemeClr val="bg1"/>
                </a:solidFill>
                <a:latin typeface="Times New Roman" pitchFamily="18" charset="0"/>
              </a:rPr>
              <a:t>Beljaars</a:t>
            </a:r>
            <a:r>
              <a:rPr kumimoji="0" lang="en-US" altLang="ja-JP" sz="1400" b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ja-JP" sz="1400" b="0" dirty="0">
                <a:solidFill>
                  <a:schemeClr val="bg1"/>
                </a:solidFill>
                <a:latin typeface="Times New Roman" pitchFamily="18" charset="0"/>
              </a:rPr>
              <a:t>(2004)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メトロ">
  <a:themeElements>
    <a:clrScheme name="メトロ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メトロ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メトロ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6550</TotalTime>
  <Words>1903</Words>
  <Application>Microsoft Office PowerPoint</Application>
  <PresentationFormat>画面に合わせる (4:3)</PresentationFormat>
  <Paragraphs>442</Paragraphs>
  <Slides>30</Slides>
  <Notes>9</Notes>
  <HiddenSlides>0</HiddenSlides>
  <MMClips>0</MMClips>
  <ScaleCrop>false</ScaleCrop>
  <HeadingPairs>
    <vt:vector size="6" baseType="variant">
      <vt:variant>
        <vt:lpstr>テーマ</vt:lpstr>
      </vt:variant>
      <vt:variant>
        <vt:i4>12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30</vt:i4>
      </vt:variant>
    </vt:vector>
  </HeadingPairs>
  <TitlesOfParts>
    <vt:vector size="44" baseType="lpstr">
      <vt:lpstr>1_標準デザイン</vt:lpstr>
      <vt:lpstr>デザインの設定</vt:lpstr>
      <vt:lpstr>メトロ</vt:lpstr>
      <vt:lpstr>Introduction to Microsoft® Office PowerPoint® 2007</vt:lpstr>
      <vt:lpstr>1_Introduction to Microsoft® Office PowerPoint® 2007</vt:lpstr>
      <vt:lpstr>2_Introduction to Microsoft® Office PowerPoint® 2007</vt:lpstr>
      <vt:lpstr>3_Introduction to Microsoft® Office PowerPoint® 2007</vt:lpstr>
      <vt:lpstr>2_標準デザイン</vt:lpstr>
      <vt:lpstr>3_標準デザイン</vt:lpstr>
      <vt:lpstr>4_標準デザイン</vt:lpstr>
      <vt:lpstr>5_標準デザイン</vt:lpstr>
      <vt:lpstr>6_標準デザイン</vt:lpstr>
      <vt:lpstr>Equation</vt:lpstr>
      <vt:lpstr>Photo Editor 写真</vt:lpstr>
      <vt:lpstr>An introduction to climate modeling and climate change simulation</vt:lpstr>
      <vt:lpstr>スライド 2</vt:lpstr>
      <vt:lpstr>Climate system</vt:lpstr>
      <vt:lpstr>Climate system</vt:lpstr>
      <vt:lpstr>Climate system</vt:lpstr>
      <vt:lpstr>Climate system</vt:lpstr>
      <vt:lpstr>Climate model (CGCM)</vt:lpstr>
      <vt:lpstr>An example: Atmospheric component model</vt:lpstr>
      <vt:lpstr>スライド 9</vt:lpstr>
      <vt:lpstr>スライド 10</vt:lpstr>
      <vt:lpstr>Climate system and climate model: summary</vt:lpstr>
      <vt:lpstr>Model and computer resources</vt:lpstr>
      <vt:lpstr>Climate “Centers of Excellence”</vt:lpstr>
      <vt:lpstr>Can climate model reproduce the past? 　</vt:lpstr>
      <vt:lpstr>スライド 15</vt:lpstr>
      <vt:lpstr>スライド 16</vt:lpstr>
      <vt:lpstr>Weather forecast vs climate prediction</vt:lpstr>
      <vt:lpstr>Weather forecast vs climate prediction</vt:lpstr>
      <vt:lpstr>Weather forecast vs climate prediction</vt:lpstr>
      <vt:lpstr>Uncertainty in climate projection</vt:lpstr>
      <vt:lpstr>スライド 21</vt:lpstr>
      <vt:lpstr>スライド 22</vt:lpstr>
      <vt:lpstr>Climate sensitivity and feedbacks</vt:lpstr>
      <vt:lpstr>スライド 24</vt:lpstr>
      <vt:lpstr>スライド 25</vt:lpstr>
      <vt:lpstr>#1  Uncertainty in climate model</vt:lpstr>
      <vt:lpstr>スライド 27</vt:lpstr>
      <vt:lpstr>From AR4 to AR5</vt:lpstr>
      <vt:lpstr>スライド 29</vt:lpstr>
      <vt:lpstr>Summary </vt:lpstr>
    </vt:vector>
  </TitlesOfParts>
  <Company>北大地球環境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計算科学の拓く世界</dc:title>
  <dc:creator>渡部雅浩</dc:creator>
  <cp:lastModifiedBy>M Watanabe</cp:lastModifiedBy>
  <cp:revision>457</cp:revision>
  <dcterms:created xsi:type="dcterms:W3CDTF">2006-08-16T14:18:33Z</dcterms:created>
  <dcterms:modified xsi:type="dcterms:W3CDTF">2009-08-04T04:43:48Z</dcterms:modified>
</cp:coreProperties>
</file>