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6" r:id="rId2"/>
    <p:sldId id="261" r:id="rId3"/>
    <p:sldId id="310" r:id="rId4"/>
    <p:sldId id="312" r:id="rId5"/>
    <p:sldId id="309" r:id="rId6"/>
    <p:sldId id="314" r:id="rId7"/>
    <p:sldId id="315" r:id="rId8"/>
    <p:sldId id="316" r:id="rId9"/>
    <p:sldId id="313" r:id="rId10"/>
    <p:sldId id="290" r:id="rId11"/>
    <p:sldId id="258" r:id="rId12"/>
    <p:sldId id="292" r:id="rId13"/>
    <p:sldId id="317" r:id="rId14"/>
  </p:sldIdLst>
  <p:sldSz cx="9144000" cy="6858000" type="screen4x3"/>
  <p:notesSz cx="6858000" cy="9144000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CC0000"/>
    <a:srgbClr val="FFFF00"/>
    <a:srgbClr val="990033"/>
    <a:srgbClr val="FF9900"/>
    <a:srgbClr val="FF0000"/>
    <a:srgbClr val="00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15620"/>
    <p:restoredTop sz="94660"/>
  </p:normalViewPr>
  <p:slideViewPr>
    <p:cSldViewPr>
      <p:cViewPr>
        <p:scale>
          <a:sx n="66" d="100"/>
          <a:sy n="66" d="100"/>
        </p:scale>
        <p:origin x="-636" y="-1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403D3B46-C390-4871-9096-9F592C54FCF6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F6D915-6AF4-4226-9AA3-A5A8BF84B79F}" type="datetimeFigureOut">
              <a:rPr kumimoji="1" lang="ja-JP" altLang="en-US" smtClean="0"/>
              <a:t>2008/8/25</a:t>
            </a:fld>
            <a:endParaRPr kumimoji="1"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41787B-1939-4946-9250-F6121C64B548}" type="slidenum">
              <a:rPr kumimoji="1" lang="ja-JP" altLang="en-US" smtClean="0"/>
              <a:t>&lt;#&gt;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007EDB-7343-4F2C-B9F8-E194F5C9AE58}" type="slidenum">
              <a:rPr lang="en-US" altLang="ja-JP">
                <a:latin typeface="Arial" pitchFamily="34" charset="0"/>
              </a:rPr>
              <a:pPr/>
              <a:t>7</a:t>
            </a:fld>
            <a:endParaRPr lang="en-US" altLang="ja-JP">
              <a:latin typeface="Arial" pitchFamily="34" charset="0"/>
            </a:endParaRPr>
          </a:p>
        </p:txBody>
      </p:sp>
      <p:sp>
        <p:nvSpPr>
          <p:cNvPr id="4813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0EFE7D-BCB5-47F2-854B-4BAF02A7C70C}" type="slidenum">
              <a:rPr lang="en-US" altLang="ja-JP">
                <a:latin typeface="Arial" pitchFamily="34" charset="0"/>
              </a:rPr>
              <a:pPr/>
              <a:t>8</a:t>
            </a:fld>
            <a:endParaRPr lang="en-US" altLang="ja-JP">
              <a:latin typeface="Arial" pitchFamily="34" charset="0"/>
            </a:endParaRPr>
          </a:p>
        </p:txBody>
      </p:sp>
      <p:sp>
        <p:nvSpPr>
          <p:cNvPr id="4915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B6C159-CD4F-4143-BC0E-05054C1F9286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658701-B67B-4069-B64E-C127F34BBEBC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DF096A-1810-4AE3-A2F4-B801BE2731CF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タイトルと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表プレースホルダ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ja-JP" alt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817FDC-8515-419A-AF02-6F2E305ABD9A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A69687-A378-412F-B5CD-D0F33FA0F961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3FAE09-11F0-4B9F-927D-9A3D6D0298C2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035E6C-4E10-45FA-A35B-E7ED5DB7C354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9F8456-AF44-42C9-95AC-1E81BF249181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C5B8D2-0B78-4EC3-BB16-BAB6D4F80312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BEC588-56DB-42B0-8B64-E91B1D3D81E2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1D8308-579C-4CF3-A7E2-1D94DEA01DEB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F335AA-BA26-4C67-93FF-6FADA74FC6C1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E24C462D-76ED-4089-AD79-B66DD5A77FA7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tiff"/><Relationship Id="rId7" Type="http://schemas.openxmlformats.org/officeDocument/2006/relationships/image" Target="../media/image6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4" Type="http://schemas.openxmlformats.org/officeDocument/2006/relationships/image" Target="../media/image3.tiff"/><Relationship Id="rId9" Type="http://schemas.openxmlformats.org/officeDocument/2006/relationships/image" Target="../media/image8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4"/>
          <p:cNvSpPr>
            <a:spLocks noGrp="1" noChangeArrowheads="1"/>
          </p:cNvSpPr>
          <p:nvPr>
            <p:ph type="title"/>
          </p:nvPr>
        </p:nvSpPr>
        <p:spPr>
          <a:xfrm>
            <a:off x="684213" y="908050"/>
            <a:ext cx="7345362" cy="1143000"/>
          </a:xfrm>
        </p:spPr>
        <p:txBody>
          <a:bodyPr/>
          <a:lstStyle/>
          <a:p>
            <a:pPr eaLnBrk="1" hangingPunct="1"/>
            <a:r>
              <a:rPr lang="en-US" altLang="ja-JP" b="1" smtClean="0">
                <a:latin typeface="ＭＳ Ｐゴシック" pitchFamily="50" charset="-128"/>
              </a:rPr>
              <a:t>MIROC4.2</a:t>
            </a:r>
            <a:r>
              <a:rPr lang="ja-JP" altLang="en-US" b="1" smtClean="0">
                <a:latin typeface="ＭＳ Ｐゴシック" pitchFamily="50" charset="-128"/>
              </a:rPr>
              <a:t>開発状況</a:t>
            </a:r>
          </a:p>
        </p:txBody>
      </p:sp>
      <p:sp>
        <p:nvSpPr>
          <p:cNvPr id="2051" name="Text Box 9"/>
          <p:cNvSpPr txBox="1">
            <a:spLocks noChangeArrowheads="1"/>
          </p:cNvSpPr>
          <p:nvPr/>
        </p:nvSpPr>
        <p:spPr bwMode="auto">
          <a:xfrm>
            <a:off x="3786188" y="4286250"/>
            <a:ext cx="11080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ja-JP" altLang="en-US"/>
              <a:t>渡部雅浩</a:t>
            </a:r>
          </a:p>
        </p:txBody>
      </p:sp>
      <p:sp>
        <p:nvSpPr>
          <p:cNvPr id="2052" name="Text Box 9"/>
          <p:cNvSpPr txBox="1">
            <a:spLocks noChangeArrowheads="1"/>
          </p:cNvSpPr>
          <p:nvPr/>
        </p:nvSpPr>
        <p:spPr bwMode="auto">
          <a:xfrm>
            <a:off x="3643313" y="5072063"/>
            <a:ext cx="14160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dirty="0"/>
              <a:t>GCM</a:t>
            </a:r>
            <a:r>
              <a:rPr lang="ja-JP" altLang="en-US" dirty="0"/>
              <a:t>検討会</a:t>
            </a:r>
            <a:endParaRPr lang="en-US" altLang="ja-JP" dirty="0"/>
          </a:p>
          <a:p>
            <a:pPr algn="ctr"/>
            <a:r>
              <a:rPr lang="en-US" altLang="ja-JP" dirty="0" smtClean="0"/>
              <a:t>08/08/25</a:t>
            </a:r>
            <a:endParaRPr lang="ja-JP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576263"/>
          </a:xfrm>
          <a:effectLst>
            <a:outerShdw dist="35921" dir="2700000" algn="ctr" rotWithShape="0">
              <a:srgbClr val="FFFF00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altLang="ja-JP" sz="3200" b="1" smtClean="0">
                <a:latin typeface="Lucida Sans Unicode" pitchFamily="34" charset="0"/>
              </a:rPr>
              <a:t>Atmospheric component of MIROC</a:t>
            </a: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3203575" y="728663"/>
            <a:ext cx="1438275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2400" b="1">
                <a:solidFill>
                  <a:srgbClr val="000066"/>
                </a:solidFill>
                <a:latin typeface="Arial Narrow" pitchFamily="34" charset="0"/>
              </a:rPr>
              <a:t>MIROC3.2 </a:t>
            </a: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6554788" y="728663"/>
            <a:ext cx="1368425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2400" b="1">
                <a:solidFill>
                  <a:srgbClr val="000066"/>
                </a:solidFill>
                <a:latin typeface="Arial Narrow" pitchFamily="34" charset="0"/>
              </a:rPr>
              <a:t>MIROC4.1</a:t>
            </a:r>
          </a:p>
        </p:txBody>
      </p:sp>
      <p:graphicFrame>
        <p:nvGraphicFramePr>
          <p:cNvPr id="43056" name="Group 48"/>
          <p:cNvGraphicFramePr>
            <a:graphicFrameLocks noGrp="1"/>
          </p:cNvGraphicFramePr>
          <p:nvPr>
            <p:ph idx="1"/>
          </p:nvPr>
        </p:nvGraphicFramePr>
        <p:xfrm>
          <a:off x="250825" y="1160463"/>
          <a:ext cx="8748713" cy="5581333"/>
        </p:xfrm>
        <a:graphic>
          <a:graphicData uri="http://schemas.openxmlformats.org/drawingml/2006/table">
            <a:tbl>
              <a:tblPr/>
              <a:tblGrid>
                <a:gridCol w="1657350"/>
                <a:gridCol w="3527425"/>
                <a:gridCol w="3563938"/>
              </a:tblGrid>
              <a:tr h="433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Dynamical core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Spectral + semi-Lagrangian scheme (</a:t>
                      </a: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Lin &amp; Rood 1996)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Spectral+ semi-Lagrangian scheme (</a:t>
                      </a: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Lin &amp; Rood 1996)</a:t>
                      </a:r>
                      <a:endParaRPr kumimoji="1" lang="en-US" altLang="ja-JP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0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Coordinate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Sigma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Eta </a:t>
                      </a: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(ref.?)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4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Cloud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Diagnostic </a:t>
                      </a: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(LuTreut &amp; Li 1991)</a:t>
                      </a: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 + Simple water/ice partition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Prognostic PDF </a:t>
                      </a: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(Watanabe et al. 2008)</a:t>
                      </a: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 + Ice microphysics </a:t>
                      </a: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(Wilson &amp; Ballard 1999)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0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Turbulence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Level 2.0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 </a:t>
                      </a: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(Mellor &amp; Yamada 1982)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Level 2.5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 </a:t>
                      </a: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(Nakanishi &amp; Niino 2004)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8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Convection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Prognostic A-S + critical RH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(Pan &amp; Randall 1998, Emori et al. 2001)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Prognostic A-S + critical RH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with water/ice partition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4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Radiation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MSTRN-8 (37ch)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(Nakajima et al. 1986)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MSTRN-X (111ch)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(Sekiguchi et al. 2008?)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Aerosols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simplified SPRINTARS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(Takemura et al. 2002)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full</a:t>
                      </a: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4242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 </a:t>
                      </a: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SPRINTARS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+ prognostic CCN </a:t>
                      </a: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(ref.?)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Land submodel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MATSIRO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MATSIRO</a:t>
                      </a: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4242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 </a:t>
                      </a: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mosaic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465263" y="44450"/>
            <a:ext cx="6635750" cy="922338"/>
          </a:xfrm>
        </p:spPr>
        <p:txBody>
          <a:bodyPr/>
          <a:lstStyle/>
          <a:p>
            <a:pPr eaLnBrk="1" hangingPunct="1"/>
            <a:r>
              <a:rPr lang="en-US" altLang="ja-JP" smtClean="0"/>
              <a:t>03/11</a:t>
            </a:r>
            <a:r>
              <a:rPr lang="ja-JP" altLang="en-US" smtClean="0"/>
              <a:t>検討会後の経緯　</a:t>
            </a:r>
          </a:p>
        </p:txBody>
      </p:sp>
      <p:sp>
        <p:nvSpPr>
          <p:cNvPr id="6147" name="Text Box 4"/>
          <p:cNvSpPr txBox="1">
            <a:spLocks noChangeArrowheads="1"/>
          </p:cNvSpPr>
          <p:nvPr/>
        </p:nvSpPr>
        <p:spPr bwMode="auto">
          <a:xfrm>
            <a:off x="179388" y="1125538"/>
            <a:ext cx="4378325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ja-JP" sz="2400"/>
              <a:t>newcld+progice+nn04 ⇒ full</a:t>
            </a:r>
          </a:p>
          <a:p>
            <a:pPr marL="342900" indent="-342900">
              <a:buFont typeface="Wingdings" pitchFamily="2" charset="2"/>
              <a:buNone/>
            </a:pPr>
            <a:endParaRPr lang="en-US" altLang="ja-JP" sz="2400"/>
          </a:p>
          <a:p>
            <a:pPr marL="342900" indent="-342900">
              <a:buFont typeface="Wingdings" pitchFamily="2" charset="2"/>
              <a:buChar char="Ø"/>
            </a:pPr>
            <a:r>
              <a:rPr lang="ja-JP" altLang="en-US" sz="2400"/>
              <a:t>暫定版</a:t>
            </a:r>
            <a:r>
              <a:rPr lang="en-US" altLang="ja-JP" sz="2400"/>
              <a:t>full-A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altLang="ja-JP"/>
              <a:t>bug fix</a:t>
            </a:r>
            <a:endParaRPr lang="en-US" altLang="ja-JP" sz="2400"/>
          </a:p>
          <a:p>
            <a:pPr marL="342900" indent="-342900">
              <a:buFont typeface="Wingdings" pitchFamily="2" charset="2"/>
              <a:buChar char="Ø"/>
            </a:pPr>
            <a:r>
              <a:rPr lang="ja-JP" altLang="en-US" sz="2400"/>
              <a:t>暫定版</a:t>
            </a:r>
            <a:r>
              <a:rPr lang="en-US" altLang="ja-JP" sz="2400"/>
              <a:t>full-B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ja-JP" altLang="en-US" sz="2400"/>
              <a:t>暫定版</a:t>
            </a:r>
            <a:r>
              <a:rPr lang="en-US" altLang="ja-JP" sz="2400"/>
              <a:t>full-C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altLang="ja-JP"/>
              <a:t>PDF</a:t>
            </a:r>
            <a:r>
              <a:rPr lang="ja-JP" altLang="en-US"/>
              <a:t>予報＋氷予報完全結合</a:t>
            </a:r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5292725" y="3500438"/>
            <a:ext cx="3629025" cy="73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ja-JP" altLang="en-US" sz="2400"/>
              <a:t>暫定版</a:t>
            </a:r>
            <a:r>
              <a:rPr lang="en-US" altLang="ja-JP" sz="2400"/>
              <a:t>full-S</a:t>
            </a:r>
            <a:r>
              <a:rPr lang="ja-JP" altLang="en-US" sz="2400"/>
              <a:t>　</a:t>
            </a:r>
            <a:r>
              <a:rPr lang="en-US" altLang="ja-JP" sz="2400"/>
              <a:t>08/05/06-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altLang="ja-JP"/>
              <a:t>PDF</a:t>
            </a:r>
            <a:r>
              <a:rPr lang="ja-JP" altLang="en-US"/>
              <a:t>予報なし、氷予報なし</a:t>
            </a:r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179388" y="3519488"/>
            <a:ext cx="4697412" cy="320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ja-JP" altLang="en-US" sz="2400"/>
              <a:t>暫定版</a:t>
            </a:r>
            <a:r>
              <a:rPr lang="en-US" altLang="ja-JP" sz="2400"/>
              <a:t>full-C-fix 08/05/09-06/09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ja-JP" altLang="en-US"/>
              <a:t>氷の融解の潜熱を考慮</a:t>
            </a:r>
          </a:p>
          <a:p>
            <a:pPr marL="800100" lvl="1" indent="-342900">
              <a:buFont typeface="Wingdings" pitchFamily="2" charset="2"/>
              <a:buNone/>
            </a:pPr>
            <a:r>
              <a:rPr lang="ja-JP" altLang="en-US"/>
              <a:t>    （積雲、乱流、大規模凝結）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ja-JP" altLang="en-US"/>
              <a:t> 積雲内の水</a:t>
            </a:r>
            <a:r>
              <a:rPr lang="en-US" altLang="ja-JP"/>
              <a:t>/</a:t>
            </a:r>
            <a:r>
              <a:rPr lang="ja-JP" altLang="en-US"/>
              <a:t>氷分離</a:t>
            </a:r>
          </a:p>
          <a:p>
            <a:pPr marL="800100" lvl="1" indent="-342900">
              <a:buFont typeface="Wingdings" pitchFamily="2" charset="2"/>
              <a:buNone/>
            </a:pPr>
            <a:r>
              <a:rPr lang="ja-JP" altLang="en-US"/>
              <a:t>    （熱水収支の誤差が大きかった） 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ja-JP" altLang="en-US"/>
              <a:t>乱流の湿潤過程に氷の効果を追加</a:t>
            </a:r>
          </a:p>
          <a:p>
            <a:pPr marL="800100" lvl="1" indent="-342900">
              <a:buFont typeface="Wingdings" pitchFamily="2" charset="2"/>
              <a:buNone/>
            </a:pPr>
            <a:r>
              <a:rPr lang="ja-JP" altLang="en-US"/>
              <a:t>    （中西さんのノートによる） 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altLang="ja-JP"/>
              <a:t>bug fix</a:t>
            </a:r>
            <a:r>
              <a:rPr lang="ja-JP" altLang="en-US"/>
              <a:t>、ソース整理 </a:t>
            </a:r>
            <a:endParaRPr lang="ja-JP" altLang="en-US" sz="2800"/>
          </a:p>
          <a:p>
            <a:pPr marL="800100" lvl="1" indent="-342900">
              <a:buFont typeface="Wingdings" pitchFamily="2" charset="2"/>
              <a:buChar char="Ø"/>
            </a:pPr>
            <a:r>
              <a:rPr lang="en-US" altLang="ja-JP"/>
              <a:t>MLS</a:t>
            </a:r>
            <a:r>
              <a:rPr lang="ja-JP" altLang="en-US"/>
              <a:t>定式化変更を反映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altLang="ja-JP"/>
              <a:t>CCN</a:t>
            </a:r>
            <a:r>
              <a:rPr lang="ja-JP" altLang="en-US"/>
              <a:t>予報と氷予報の結合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altLang="ja-JP"/>
              <a:t>SPRINTARS</a:t>
            </a:r>
            <a:r>
              <a:rPr lang="ja-JP" altLang="en-US"/>
              <a:t>ソースさしかえ</a:t>
            </a:r>
          </a:p>
        </p:txBody>
      </p:sp>
      <p:sp>
        <p:nvSpPr>
          <p:cNvPr id="6150" name="Text Box 8"/>
          <p:cNvSpPr txBox="1">
            <a:spLocks noChangeArrowheads="1"/>
          </p:cNvSpPr>
          <p:nvPr/>
        </p:nvSpPr>
        <p:spPr bwMode="auto">
          <a:xfrm>
            <a:off x="1382713" y="1571625"/>
            <a:ext cx="7077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>
                <a:solidFill>
                  <a:srgbClr val="FF0000"/>
                </a:solidFill>
              </a:rPr>
              <a:t>対流圏低温化、水蒸気・エアロゾル混ざりすぎ、放射バイアスひどい </a:t>
            </a:r>
            <a:r>
              <a:rPr lang="en-US" altLang="ja-JP">
                <a:solidFill>
                  <a:srgbClr val="FF0000"/>
                </a:solidFill>
              </a:rPr>
              <a:t>etc.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6" grpId="0"/>
      <p:bldP spid="51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258888" y="0"/>
            <a:ext cx="6635750" cy="922338"/>
          </a:xfrm>
        </p:spPr>
        <p:txBody>
          <a:bodyPr/>
          <a:lstStyle/>
          <a:p>
            <a:pPr eaLnBrk="1" hangingPunct="1"/>
            <a:r>
              <a:rPr lang="ja-JP" altLang="en-US" smtClean="0"/>
              <a:t>問題点と今後　</a:t>
            </a: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250825" y="981075"/>
            <a:ext cx="480695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ja-JP" sz="2400" dirty="0"/>
              <a:t>L56</a:t>
            </a:r>
            <a:r>
              <a:rPr lang="ja-JP" altLang="en-US" sz="2400" dirty="0" err="1"/>
              <a:t>での</a:t>
            </a:r>
            <a:r>
              <a:rPr lang="ja-JP" altLang="en-US" sz="2400" dirty="0"/>
              <a:t>動作安定性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ja-JP" altLang="en-US" sz="2400" dirty="0"/>
              <a:t>鉛直拡散混ざりすぎ（エアロゾル）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ja-JP" altLang="en-US" sz="2400" dirty="0"/>
              <a:t>放射収支</a:t>
            </a:r>
            <a:r>
              <a:rPr lang="en-US" altLang="ja-JP" sz="2400" dirty="0"/>
              <a:t>OLR,OSR</a:t>
            </a:r>
            <a:r>
              <a:rPr lang="ja-JP" altLang="en-US" sz="2400" dirty="0"/>
              <a:t>ともに不足</a:t>
            </a: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250825" y="2019300"/>
            <a:ext cx="6896100" cy="483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None/>
            </a:pPr>
            <a:endParaRPr lang="en-US" altLang="ja-JP" sz="2400"/>
          </a:p>
          <a:p>
            <a:pPr marL="342900" indent="-342900">
              <a:buFont typeface="Wingdings" pitchFamily="2" charset="2"/>
              <a:buChar char="Ø"/>
            </a:pPr>
            <a:r>
              <a:rPr lang="en-US" altLang="ja-JP" sz="2400"/>
              <a:t>Fine tuning / </a:t>
            </a:r>
            <a:r>
              <a:rPr lang="ja-JP" altLang="en-US" sz="2400"/>
              <a:t>高速化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ja-JP" altLang="en-US" sz="2400"/>
              <a:t>各スキーム、オプションのインパクト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ja-JP" altLang="en-US" sz="2400"/>
              <a:t>まる中でいろいろチェック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altLang="ja-JP" sz="2400"/>
              <a:t>Hourly precipitation / Diurnal cycle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altLang="ja-JP" sz="2400"/>
              <a:t>CALIPSO/CloudSat simulator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altLang="ja-JP" sz="2400"/>
              <a:t>Equatorial wave dispersion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altLang="ja-JP" sz="2400"/>
              <a:t>Storm track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altLang="ja-JP" sz="2400"/>
              <a:t>AO,PNA,NAO…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altLang="ja-JP" sz="2400"/>
              <a:t>NADW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ja-JP" altLang="en-US" sz="2400"/>
              <a:t>新海洋と結合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altLang="ja-JP" sz="2400"/>
              <a:t>T85L56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ja-JP" altLang="en-US" sz="2400"/>
              <a:t>（余裕があれば）なぜ</a:t>
            </a:r>
            <a:r>
              <a:rPr lang="en-US" altLang="ja-JP" sz="2400"/>
              <a:t>ENSO</a:t>
            </a:r>
            <a:r>
              <a:rPr lang="ja-JP" altLang="en-US" sz="2400"/>
              <a:t>が強くなったかの探求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 smtClean="0"/>
              <a:t>memorandom</a:t>
            </a:r>
            <a:endParaRPr kumimoji="1" lang="ja-JP" altLang="en-US" dirty="0"/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285720" y="1285860"/>
            <a:ext cx="537839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ja-JP" sz="2400" dirty="0" err="1" smtClean="0"/>
              <a:t>Cloudsat</a:t>
            </a:r>
            <a:r>
              <a:rPr lang="en-US" altLang="ja-JP" sz="2400" dirty="0" smtClean="0"/>
              <a:t>/CALIPSO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ja-JP" altLang="en-US" sz="2400" dirty="0" smtClean="0"/>
              <a:t>降水・降雪フラックスデータが必要</a:t>
            </a:r>
            <a:endParaRPr lang="en-US" altLang="ja-JP" sz="2400" dirty="0" smtClean="0"/>
          </a:p>
          <a:p>
            <a:pPr marL="800100" lvl="1" indent="-342900">
              <a:buFont typeface="Wingdings" pitchFamily="2" charset="2"/>
              <a:buChar char="Ø"/>
            </a:pPr>
            <a:r>
              <a:rPr lang="ja-JP" altLang="en-US" sz="2400" dirty="0" smtClean="0"/>
              <a:t>計算重い：</a:t>
            </a:r>
            <a:r>
              <a:rPr lang="en-US" altLang="ja-JP" sz="2400" dirty="0" smtClean="0"/>
              <a:t>11min/step</a:t>
            </a:r>
            <a:endParaRPr lang="en-US" altLang="ja-JP" sz="2400" dirty="0" smtClean="0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85720" y="2871613"/>
            <a:ext cx="472918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ja-JP" sz="2400" dirty="0" smtClean="0"/>
              <a:t>4.2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ja-JP" altLang="en-US" sz="2400" dirty="0" smtClean="0"/>
              <a:t>大気</a:t>
            </a:r>
            <a:r>
              <a:rPr lang="ja-JP" altLang="en-US" sz="2400" dirty="0" smtClean="0"/>
              <a:t>データなぜ</a:t>
            </a:r>
            <a:r>
              <a:rPr lang="en-US" altLang="ja-JP" sz="2400" dirty="0" err="1" smtClean="0"/>
              <a:t>gtcont</a:t>
            </a:r>
            <a:r>
              <a:rPr lang="en-US" altLang="ja-JP" sz="2400" dirty="0" smtClean="0"/>
              <a:t>×</a:t>
            </a:r>
            <a:r>
              <a:rPr lang="ja-JP" altLang="en-US" sz="2400" dirty="0" smtClean="0"/>
              <a:t>？</a:t>
            </a:r>
            <a:endParaRPr lang="en-US" altLang="ja-JP" sz="2400" dirty="0" smtClean="0"/>
          </a:p>
          <a:p>
            <a:pPr marL="800100" lvl="1" indent="-342900">
              <a:buFont typeface="Wingdings" pitchFamily="2" charset="2"/>
              <a:buChar char="Ø"/>
            </a:pPr>
            <a:r>
              <a:rPr lang="en-US" altLang="ja-JP" sz="2400" dirty="0" err="1" smtClean="0"/>
              <a:t>a</a:t>
            </a:r>
            <a:r>
              <a:rPr lang="en-US" altLang="ja-JP" sz="2400" dirty="0" err="1" smtClean="0"/>
              <a:t>i</a:t>
            </a:r>
            <a:r>
              <a:rPr lang="en-US" altLang="ja-JP" sz="2400" dirty="0" smtClean="0"/>
              <a:t>, hi</a:t>
            </a:r>
            <a:r>
              <a:rPr lang="ja-JP" altLang="en-US" sz="2400" dirty="0" smtClean="0"/>
              <a:t>なぜ</a:t>
            </a:r>
            <a:r>
              <a:rPr lang="en-US" altLang="ja-JP" sz="2400" dirty="0" smtClean="0"/>
              <a:t>56</a:t>
            </a:r>
            <a:r>
              <a:rPr lang="ja-JP" altLang="en-US" sz="2400" dirty="0" smtClean="0"/>
              <a:t>層？　カテゴリ？</a:t>
            </a:r>
            <a:endParaRPr lang="en-US" altLang="ja-JP" sz="2400" dirty="0" smtClean="0"/>
          </a:p>
          <a:p>
            <a:pPr marL="800100" lvl="1" indent="-342900">
              <a:buFont typeface="Wingdings" pitchFamily="2" charset="2"/>
              <a:buChar char="Ø"/>
            </a:pPr>
            <a:endParaRPr lang="en-US" altLang="ja-JP" sz="2400" dirty="0" smtClean="0"/>
          </a:p>
          <a:p>
            <a:pPr marL="800100" lvl="1" indent="-342900">
              <a:buFont typeface="Wingdings" pitchFamily="2" charset="2"/>
              <a:buChar char="Ø"/>
            </a:pPr>
            <a:endParaRPr lang="en-US" altLang="ja-JP" sz="2400" dirty="0" smtClean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テキスト ボックス 19"/>
          <p:cNvSpPr txBox="1"/>
          <p:nvPr/>
        </p:nvSpPr>
        <p:spPr>
          <a:xfrm rot="20191675">
            <a:off x="4309224" y="3057444"/>
            <a:ext cx="1074333" cy="338554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1600" b="1" dirty="0">
                <a:solidFill>
                  <a:schemeClr val="accent6">
                    <a:lumMod val="75000"/>
                  </a:schemeClr>
                </a:solidFill>
                <a:latin typeface="HG丸ｺﾞｼｯｸM-PRO" pitchFamily="50" charset="-128"/>
                <a:ea typeface="HG丸ｺﾞｼｯｸM-PRO" pitchFamily="50" charset="-128"/>
              </a:rPr>
              <a:t>Ongoing</a:t>
            </a:r>
            <a:endParaRPr lang="ja-JP" altLang="en-US" sz="1600" b="1" dirty="0">
              <a:solidFill>
                <a:schemeClr val="accent6">
                  <a:lumMod val="75000"/>
                </a:schemeClr>
              </a:solidFill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 rot="20191675">
            <a:off x="2380398" y="5176514"/>
            <a:ext cx="1074333" cy="338554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1600" b="1" dirty="0">
                <a:solidFill>
                  <a:schemeClr val="accent6">
                    <a:lumMod val="75000"/>
                  </a:schemeClr>
                </a:solidFill>
                <a:latin typeface="HG丸ｺﾞｼｯｸM-PRO" pitchFamily="50" charset="-128"/>
                <a:ea typeface="HG丸ｺﾞｼｯｸM-PRO" pitchFamily="50" charset="-128"/>
              </a:rPr>
              <a:t>Ongoing</a:t>
            </a:r>
            <a:endParaRPr lang="ja-JP" altLang="en-US" sz="1600" b="1" dirty="0">
              <a:solidFill>
                <a:schemeClr val="accent6">
                  <a:lumMod val="75000"/>
                </a:schemeClr>
              </a:solidFill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 rot="20191675">
            <a:off x="7009902" y="3747754"/>
            <a:ext cx="1074333" cy="338554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1600" b="1" dirty="0">
                <a:solidFill>
                  <a:schemeClr val="accent6">
                    <a:lumMod val="75000"/>
                  </a:schemeClr>
                </a:solidFill>
                <a:latin typeface="HG丸ｺﾞｼｯｸM-PRO" pitchFamily="50" charset="-128"/>
                <a:ea typeface="HG丸ｺﾞｼｯｸM-PRO" pitchFamily="50" charset="-128"/>
              </a:rPr>
              <a:t>Ongoing</a:t>
            </a:r>
            <a:endParaRPr lang="ja-JP" altLang="en-US" sz="1600" b="1" dirty="0">
              <a:solidFill>
                <a:schemeClr val="accent6">
                  <a:lumMod val="75000"/>
                </a:schemeClr>
              </a:solidFill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 rot="20191675">
            <a:off x="4453360" y="4539637"/>
            <a:ext cx="1043876" cy="338554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1600" b="1" dirty="0">
                <a:solidFill>
                  <a:srgbClr val="FF0000"/>
                </a:solidFill>
                <a:latin typeface="HG丸ｺﾞｼｯｸM-PRO" pitchFamily="50" charset="-128"/>
                <a:ea typeface="HG丸ｺﾞｼｯｸM-PRO" pitchFamily="50" charset="-128"/>
              </a:rPr>
              <a:t>DONE</a:t>
            </a:r>
            <a:r>
              <a:rPr lang="ja-JP" altLang="en-US" sz="1600" b="1" dirty="0">
                <a:solidFill>
                  <a:srgbClr val="FF0000"/>
                </a:solidFill>
                <a:latin typeface="HG丸ｺﾞｼｯｸM-PRO" pitchFamily="50" charset="-128"/>
                <a:ea typeface="HG丸ｺﾞｼｯｸM-PRO" pitchFamily="50" charset="-128"/>
              </a:rPr>
              <a:t>！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 rot="20191675">
            <a:off x="4432582" y="1896431"/>
            <a:ext cx="1043876" cy="338554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1600" b="1" dirty="0">
                <a:solidFill>
                  <a:srgbClr val="FF0000"/>
                </a:solidFill>
                <a:latin typeface="HG丸ｺﾞｼｯｸM-PRO" pitchFamily="50" charset="-128"/>
                <a:ea typeface="HG丸ｺﾞｼｯｸM-PRO" pitchFamily="50" charset="-128"/>
              </a:rPr>
              <a:t>DONE</a:t>
            </a:r>
            <a:r>
              <a:rPr lang="ja-JP" altLang="en-US" sz="1600" b="1" dirty="0">
                <a:solidFill>
                  <a:srgbClr val="FF0000"/>
                </a:solidFill>
                <a:latin typeface="HG丸ｺﾞｼｯｸM-PRO" pitchFamily="50" charset="-128"/>
                <a:ea typeface="HG丸ｺﾞｼｯｸM-PRO" pitchFamily="50" charset="-128"/>
              </a:rPr>
              <a:t>！</a:t>
            </a:r>
          </a:p>
        </p:txBody>
      </p:sp>
      <p:sp>
        <p:nvSpPr>
          <p:cNvPr id="3089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15888"/>
            <a:ext cx="8229600" cy="922337"/>
          </a:xfrm>
        </p:spPr>
        <p:txBody>
          <a:bodyPr/>
          <a:lstStyle/>
          <a:p>
            <a:pPr eaLnBrk="1" hangingPunct="1"/>
            <a:r>
              <a:rPr lang="ja-JP" altLang="en-US" smtClean="0"/>
              <a:t>開発各チームと担当　</a:t>
            </a:r>
          </a:p>
        </p:txBody>
      </p:sp>
      <p:sp>
        <p:nvSpPr>
          <p:cNvPr id="3090" name="Text Box 4"/>
          <p:cNvSpPr txBox="1">
            <a:spLocks noChangeArrowheads="1"/>
          </p:cNvSpPr>
          <p:nvPr/>
        </p:nvSpPr>
        <p:spPr bwMode="auto">
          <a:xfrm>
            <a:off x="395288" y="1344613"/>
            <a:ext cx="4681537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ja-JP" altLang="en-US" sz="2400" dirty="0"/>
              <a:t>大気　（</a:t>
            </a:r>
            <a:r>
              <a:rPr lang="en-US" altLang="ja-JP" sz="2400" dirty="0"/>
              <a:t>MIROC Team-Physics</a:t>
            </a:r>
            <a:r>
              <a:rPr lang="ja-JP" altLang="en-US" sz="2400" dirty="0"/>
              <a:t>）</a:t>
            </a:r>
            <a:endParaRPr lang="en-US" altLang="ja-JP" sz="2400" dirty="0"/>
          </a:p>
          <a:p>
            <a:pPr marL="800100" lvl="1" indent="-342900">
              <a:buFont typeface="Wingdings" pitchFamily="2" charset="2"/>
              <a:buChar char="Ø"/>
            </a:pPr>
            <a:r>
              <a:rPr lang="ja-JP" altLang="en-US" sz="2000" dirty="0"/>
              <a:t>新大気</a:t>
            </a:r>
            <a:endParaRPr lang="en-US" altLang="ja-JP" sz="2000" dirty="0"/>
          </a:p>
          <a:p>
            <a:pPr marL="800100" lvl="1" indent="-342900">
              <a:buFont typeface="Wingdings" pitchFamily="2" charset="2"/>
              <a:buChar char="Ø"/>
            </a:pPr>
            <a:endParaRPr lang="en-US" altLang="ja-JP" sz="2000" dirty="0"/>
          </a:p>
          <a:p>
            <a:pPr marL="342900" indent="-342900">
              <a:buFont typeface="Wingdings" pitchFamily="2" charset="2"/>
              <a:buChar char="Ø"/>
            </a:pPr>
            <a:r>
              <a:rPr lang="ja-JP" altLang="en-US" sz="2400" dirty="0"/>
              <a:t>陸面</a:t>
            </a:r>
            <a:endParaRPr lang="en-US" altLang="ja-JP" sz="2400" dirty="0"/>
          </a:p>
          <a:p>
            <a:pPr marL="800100" lvl="1" indent="-342900">
              <a:buFont typeface="Wingdings" pitchFamily="2" charset="2"/>
              <a:buChar char="Ø"/>
            </a:pPr>
            <a:r>
              <a:rPr lang="ja-JP" altLang="en-US" sz="2000" dirty="0"/>
              <a:t>湖</a:t>
            </a:r>
            <a:endParaRPr lang="en-US" altLang="ja-JP" sz="2000" dirty="0"/>
          </a:p>
          <a:p>
            <a:pPr marL="800100" lvl="1" indent="-342900">
              <a:buFont typeface="Wingdings" pitchFamily="2" charset="2"/>
              <a:buChar char="Ø"/>
            </a:pPr>
            <a:r>
              <a:rPr lang="ja-JP" altLang="en-US" sz="2000" dirty="0"/>
              <a:t>河川</a:t>
            </a:r>
            <a:endParaRPr lang="en-US" altLang="ja-JP" sz="2000" dirty="0"/>
          </a:p>
          <a:p>
            <a:pPr marL="800100" lvl="1" indent="-342900">
              <a:buFont typeface="Wingdings" pitchFamily="2" charset="2"/>
              <a:buChar char="Ø"/>
            </a:pPr>
            <a:r>
              <a:rPr lang="en-US" altLang="ja-JP" sz="2000" dirty="0"/>
              <a:t>MATSIRO(</a:t>
            </a:r>
            <a:r>
              <a:rPr lang="ja-JP" altLang="en-US" sz="2000" dirty="0"/>
              <a:t>積雪・土壌 </a:t>
            </a:r>
            <a:r>
              <a:rPr lang="en-US" altLang="ja-JP" sz="2000" dirty="0"/>
              <a:t>etc.)</a:t>
            </a:r>
          </a:p>
          <a:p>
            <a:pPr marL="342900" indent="-342900">
              <a:buFont typeface="Wingdings" pitchFamily="2" charset="2"/>
              <a:buChar char="Ø"/>
            </a:pPr>
            <a:endParaRPr lang="en-US" altLang="ja-JP" sz="2000" dirty="0"/>
          </a:p>
          <a:p>
            <a:pPr marL="342900" indent="-342900">
              <a:buFont typeface="Wingdings" pitchFamily="2" charset="2"/>
              <a:buChar char="Ø"/>
            </a:pPr>
            <a:r>
              <a:rPr lang="ja-JP" altLang="en-US" sz="2400" dirty="0"/>
              <a:t>海洋・海氷</a:t>
            </a:r>
            <a:endParaRPr lang="en-US" altLang="ja-JP" sz="2400" dirty="0"/>
          </a:p>
          <a:p>
            <a:pPr marL="800100" lvl="1" indent="-342900">
              <a:buFont typeface="Wingdings" pitchFamily="2" charset="2"/>
              <a:buChar char="Ø"/>
            </a:pPr>
            <a:r>
              <a:rPr lang="en-US" altLang="ja-JP" sz="2000" dirty="0"/>
              <a:t>COCO4.3</a:t>
            </a:r>
          </a:p>
          <a:p>
            <a:pPr marL="342900" indent="-342900">
              <a:buFont typeface="Wingdings" pitchFamily="2" charset="2"/>
              <a:buChar char="Ø"/>
            </a:pPr>
            <a:endParaRPr lang="en-US" altLang="ja-JP" sz="2000" dirty="0"/>
          </a:p>
          <a:p>
            <a:pPr marL="342900" indent="-342900">
              <a:buFont typeface="Wingdings" pitchFamily="2" charset="2"/>
              <a:buChar char="Ø"/>
            </a:pPr>
            <a:r>
              <a:rPr lang="ja-JP" altLang="en-US" sz="2400" dirty="0"/>
              <a:t>データ・コーディングサポート</a:t>
            </a:r>
            <a:endParaRPr lang="en-US" altLang="ja-JP" sz="2400" dirty="0"/>
          </a:p>
          <a:p>
            <a:pPr marL="800100" lvl="1" indent="-342900">
              <a:buFont typeface="Wingdings" pitchFamily="2" charset="2"/>
              <a:buChar char="Ø"/>
            </a:pPr>
            <a:r>
              <a:rPr lang="en-US" altLang="ja-JP" sz="2000" dirty="0"/>
              <a:t>T85/T213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ja-JP" altLang="en-US" sz="2000" dirty="0"/>
              <a:t>デバグ、最適化　</a:t>
            </a:r>
            <a:endParaRPr lang="en-US" altLang="ja-JP" sz="2000" dirty="0"/>
          </a:p>
        </p:txBody>
      </p:sp>
      <p:sp>
        <p:nvSpPr>
          <p:cNvPr id="6" name="右中かっこ 5"/>
          <p:cNvSpPr/>
          <p:nvPr/>
        </p:nvSpPr>
        <p:spPr>
          <a:xfrm>
            <a:off x="2214563" y="1857375"/>
            <a:ext cx="285750" cy="1071563"/>
          </a:xfrm>
          <a:prstGeom prst="rightBrac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3092" name="テキスト ボックス 6"/>
          <p:cNvSpPr txBox="1">
            <a:spLocks noChangeArrowheads="1"/>
          </p:cNvSpPr>
          <p:nvPr/>
        </p:nvSpPr>
        <p:spPr bwMode="auto">
          <a:xfrm>
            <a:off x="2643188" y="2201863"/>
            <a:ext cx="29543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/>
              <a:t>MIROC4.1</a:t>
            </a:r>
            <a:r>
              <a:rPr lang="ja-JP" altLang="en-US"/>
              <a:t> 新大気＋旧海洋</a:t>
            </a:r>
          </a:p>
        </p:txBody>
      </p:sp>
      <p:sp>
        <p:nvSpPr>
          <p:cNvPr id="3093" name="テキスト ボックス 7"/>
          <p:cNvSpPr txBox="1">
            <a:spLocks noChangeArrowheads="1"/>
          </p:cNvSpPr>
          <p:nvPr/>
        </p:nvSpPr>
        <p:spPr bwMode="auto">
          <a:xfrm>
            <a:off x="2428875" y="4273550"/>
            <a:ext cx="32496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/>
              <a:t>― MIROC4.1</a:t>
            </a:r>
            <a:r>
              <a:rPr lang="ja-JP" altLang="en-US"/>
              <a:t> 旧大気＋新海洋</a:t>
            </a:r>
          </a:p>
        </p:txBody>
      </p:sp>
      <p:sp>
        <p:nvSpPr>
          <p:cNvPr id="10" name="右中かっこ 9"/>
          <p:cNvSpPr/>
          <p:nvPr/>
        </p:nvSpPr>
        <p:spPr>
          <a:xfrm>
            <a:off x="5643563" y="2357438"/>
            <a:ext cx="285750" cy="2143125"/>
          </a:xfrm>
          <a:prstGeom prst="rightBrac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3095" name="テキスト ボックス 10"/>
          <p:cNvSpPr txBox="1">
            <a:spLocks noChangeArrowheads="1"/>
          </p:cNvSpPr>
          <p:nvPr/>
        </p:nvSpPr>
        <p:spPr bwMode="auto">
          <a:xfrm>
            <a:off x="6000750" y="3197225"/>
            <a:ext cx="29543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/>
              <a:t>MIROC4.1</a:t>
            </a:r>
            <a:r>
              <a:rPr lang="ja-JP" altLang="en-US" dirty="0"/>
              <a:t> 新大気＋新海洋</a:t>
            </a:r>
            <a:endParaRPr lang="en-US" altLang="ja-JP" dirty="0"/>
          </a:p>
          <a:p>
            <a:r>
              <a:rPr lang="en-US" altLang="ja-JP" dirty="0"/>
              <a:t>= MIROC4.2</a:t>
            </a:r>
            <a:endParaRPr lang="ja-JP" altLang="en-US" dirty="0"/>
          </a:p>
        </p:txBody>
      </p:sp>
      <p:cxnSp>
        <p:nvCxnSpPr>
          <p:cNvPr id="13" name="直線コネクタ 12"/>
          <p:cNvCxnSpPr/>
          <p:nvPr/>
        </p:nvCxnSpPr>
        <p:spPr>
          <a:xfrm>
            <a:off x="2571750" y="3000375"/>
            <a:ext cx="3000375" cy="1588"/>
          </a:xfrm>
          <a:prstGeom prst="line">
            <a:avLst/>
          </a:prstGeom>
          <a:ln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>
            <a:off x="4357688" y="3427413"/>
            <a:ext cx="1143000" cy="1587"/>
          </a:xfrm>
          <a:prstGeom prst="line">
            <a:avLst/>
          </a:prstGeom>
          <a:ln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to01_4.1.tif"/>
          <p:cNvPicPr>
            <a:picLocks noChangeAspect="1"/>
          </p:cNvPicPr>
          <p:nvPr/>
        </p:nvPicPr>
        <p:blipFill>
          <a:blip r:embed="rId2"/>
          <a:srcRect l="14706"/>
          <a:stretch>
            <a:fillRect/>
          </a:stretch>
        </p:blipFill>
        <p:spPr>
          <a:xfrm rot="5400000">
            <a:off x="2371171" y="-642963"/>
            <a:ext cx="2486022" cy="3771900"/>
          </a:xfrm>
          <a:prstGeom prst="rect">
            <a:avLst/>
          </a:prstGeom>
        </p:spPr>
      </p:pic>
      <p:pic>
        <p:nvPicPr>
          <p:cNvPr id="6" name="図 5" descr="to01_4.2.tif"/>
          <p:cNvPicPr>
            <a:picLocks noChangeAspect="1"/>
          </p:cNvPicPr>
          <p:nvPr/>
        </p:nvPicPr>
        <p:blipFill>
          <a:blip r:embed="rId3"/>
          <a:srcRect l="14706" t="5796"/>
          <a:stretch>
            <a:fillRect/>
          </a:stretch>
        </p:blipFill>
        <p:spPr>
          <a:xfrm rot="5400000">
            <a:off x="6052943" y="-533652"/>
            <a:ext cx="2486023" cy="3553279"/>
          </a:xfrm>
          <a:prstGeom prst="rect">
            <a:avLst/>
          </a:prstGeom>
        </p:spPr>
      </p:pic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42844" y="0"/>
            <a:ext cx="2143140" cy="1500174"/>
          </a:xfrm>
        </p:spPr>
        <p:txBody>
          <a:bodyPr/>
          <a:lstStyle/>
          <a:p>
            <a:pPr algn="l" eaLnBrk="1" hangingPunct="1"/>
            <a:r>
              <a:rPr lang="en-US" altLang="ja-JP" sz="2800" dirty="0" smtClean="0"/>
              <a:t>4.1 </a:t>
            </a:r>
            <a:r>
              <a:rPr lang="en-US" altLang="ja-JP" sz="2800" dirty="0" err="1" smtClean="0"/>
              <a:t>vs</a:t>
            </a:r>
            <a:r>
              <a:rPr lang="en-US" altLang="ja-JP" sz="2800" dirty="0" smtClean="0"/>
              <a:t> 4.2: </a:t>
            </a:r>
            <a:br>
              <a:rPr lang="en-US" altLang="ja-JP" sz="2800" dirty="0" smtClean="0"/>
            </a:br>
            <a:r>
              <a:rPr lang="ja-JP" altLang="en-US" sz="2800" dirty="0" smtClean="0"/>
              <a:t>積分初期 </a:t>
            </a:r>
            <a:r>
              <a:rPr lang="ja-JP" altLang="en-US" dirty="0" smtClean="0"/>
              <a:t>　　</a:t>
            </a:r>
          </a:p>
        </p:txBody>
      </p:sp>
      <p:pic>
        <p:nvPicPr>
          <p:cNvPr id="7" name="図 6" descr="to03_4.1.tif"/>
          <p:cNvPicPr>
            <a:picLocks noChangeAspect="1"/>
          </p:cNvPicPr>
          <p:nvPr/>
        </p:nvPicPr>
        <p:blipFill>
          <a:blip r:embed="rId4"/>
          <a:srcRect l="14706"/>
          <a:stretch>
            <a:fillRect/>
          </a:stretch>
        </p:blipFill>
        <p:spPr>
          <a:xfrm rot="5400000">
            <a:off x="2357419" y="928673"/>
            <a:ext cx="2486023" cy="3771900"/>
          </a:xfrm>
          <a:prstGeom prst="rect">
            <a:avLst/>
          </a:prstGeom>
        </p:spPr>
      </p:pic>
      <p:pic>
        <p:nvPicPr>
          <p:cNvPr id="8" name="図 7" descr="to03_4.2.tif"/>
          <p:cNvPicPr>
            <a:picLocks noChangeAspect="1"/>
          </p:cNvPicPr>
          <p:nvPr/>
        </p:nvPicPr>
        <p:blipFill>
          <a:blip r:embed="rId5"/>
          <a:srcRect l="14706" t="5302"/>
          <a:stretch>
            <a:fillRect/>
          </a:stretch>
        </p:blipFill>
        <p:spPr>
          <a:xfrm rot="5400000">
            <a:off x="6043631" y="1028674"/>
            <a:ext cx="2486023" cy="3571899"/>
          </a:xfrm>
          <a:prstGeom prst="rect">
            <a:avLst/>
          </a:prstGeom>
        </p:spPr>
      </p:pic>
      <p:pic>
        <p:nvPicPr>
          <p:cNvPr id="9" name="図 8" descr="to05_4.1.tif"/>
          <p:cNvPicPr>
            <a:picLocks noChangeAspect="1"/>
          </p:cNvPicPr>
          <p:nvPr/>
        </p:nvPicPr>
        <p:blipFill>
          <a:blip r:embed="rId6"/>
          <a:srcRect l="14216"/>
          <a:stretch>
            <a:fillRect/>
          </a:stretch>
        </p:blipFill>
        <p:spPr>
          <a:xfrm rot="5400000">
            <a:off x="2364029" y="2507451"/>
            <a:ext cx="2500306" cy="3771900"/>
          </a:xfrm>
          <a:prstGeom prst="rect">
            <a:avLst/>
          </a:prstGeom>
        </p:spPr>
      </p:pic>
      <p:pic>
        <p:nvPicPr>
          <p:cNvPr id="10" name="図 9" descr="to05_4.2.tif"/>
          <p:cNvPicPr>
            <a:picLocks noChangeAspect="1"/>
          </p:cNvPicPr>
          <p:nvPr/>
        </p:nvPicPr>
        <p:blipFill>
          <a:blip r:embed="rId7"/>
          <a:srcRect l="14216" t="6621"/>
          <a:stretch>
            <a:fillRect/>
          </a:stretch>
        </p:blipFill>
        <p:spPr>
          <a:xfrm rot="5400000">
            <a:off x="6061365" y="2632327"/>
            <a:ext cx="2500306" cy="3522148"/>
          </a:xfrm>
          <a:prstGeom prst="rect">
            <a:avLst/>
          </a:prstGeom>
        </p:spPr>
      </p:pic>
      <p:pic>
        <p:nvPicPr>
          <p:cNvPr id="11" name="図 10" descr="to07_4.1.tif"/>
          <p:cNvPicPr>
            <a:picLocks noChangeAspect="1"/>
          </p:cNvPicPr>
          <p:nvPr/>
        </p:nvPicPr>
        <p:blipFill>
          <a:blip r:embed="rId8"/>
          <a:srcRect l="14706" r="11764"/>
          <a:stretch>
            <a:fillRect/>
          </a:stretch>
        </p:blipFill>
        <p:spPr>
          <a:xfrm rot="5400000">
            <a:off x="2564298" y="3900503"/>
            <a:ext cx="2143140" cy="3771900"/>
          </a:xfrm>
          <a:prstGeom prst="rect">
            <a:avLst/>
          </a:prstGeom>
        </p:spPr>
      </p:pic>
      <p:pic>
        <p:nvPicPr>
          <p:cNvPr id="12" name="図 11" descr="to07_4.2.tif"/>
          <p:cNvPicPr>
            <a:picLocks noChangeAspect="1"/>
          </p:cNvPicPr>
          <p:nvPr/>
        </p:nvPicPr>
        <p:blipFill>
          <a:blip r:embed="rId9"/>
          <a:srcRect l="14706" t="7196" r="9313"/>
          <a:stretch>
            <a:fillRect/>
          </a:stretch>
        </p:blipFill>
        <p:spPr>
          <a:xfrm rot="5400000">
            <a:off x="6215072" y="4071941"/>
            <a:ext cx="2214578" cy="3500462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5143504" y="538443"/>
            <a:ext cx="80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/>
              <a:t>JAN</a:t>
            </a:r>
            <a:endParaRPr kumimoji="1" lang="ja-JP" altLang="en-US" sz="2400" b="1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113979" y="2110079"/>
            <a:ext cx="886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/>
              <a:t>MAR</a:t>
            </a:r>
            <a:endParaRPr kumimoji="1" lang="ja-JP" altLang="en-US" sz="2400" b="1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143504" y="3714752"/>
            <a:ext cx="840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 smtClean="0"/>
              <a:t>MAY</a:t>
            </a:r>
            <a:endParaRPr kumimoji="1" lang="ja-JP" altLang="en-US" sz="2400" b="1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127499" y="5324789"/>
            <a:ext cx="766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/>
              <a:t>JUL</a:t>
            </a:r>
            <a:endParaRPr kumimoji="1" lang="ja-JP" altLang="en-US" sz="2400" b="1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14282" y="1883623"/>
            <a:ext cx="14253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/>
              <a:t>T42L56</a:t>
            </a:r>
          </a:p>
          <a:p>
            <a:r>
              <a:rPr lang="en-US" altLang="ja-JP" sz="2400" b="1" dirty="0" smtClean="0"/>
              <a:t>+1x1deg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 descr="to-eq.y1-2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29190" y="1000108"/>
            <a:ext cx="4117777" cy="5357850"/>
          </a:xfrm>
          <a:prstGeom prst="rect">
            <a:avLst/>
          </a:prstGeom>
        </p:spPr>
      </p:pic>
      <p:pic>
        <p:nvPicPr>
          <p:cNvPr id="10" name="図 9" descr="prcp-y1-2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787" y="928670"/>
            <a:ext cx="4169247" cy="5429288"/>
          </a:xfrm>
          <a:prstGeom prst="rect">
            <a:avLst/>
          </a:prstGeom>
        </p:spPr>
      </p:pic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928794" y="0"/>
            <a:ext cx="5643602" cy="642918"/>
          </a:xfrm>
        </p:spPr>
        <p:txBody>
          <a:bodyPr/>
          <a:lstStyle/>
          <a:p>
            <a:pPr eaLnBrk="1" hangingPunct="1"/>
            <a:r>
              <a:rPr lang="en-US" altLang="ja-JP" sz="2800" dirty="0" smtClean="0"/>
              <a:t>4.1 </a:t>
            </a:r>
            <a:r>
              <a:rPr lang="en-US" altLang="ja-JP" sz="2800" dirty="0" err="1" smtClean="0"/>
              <a:t>vs</a:t>
            </a:r>
            <a:r>
              <a:rPr lang="en-US" altLang="ja-JP" sz="2800" dirty="0" smtClean="0"/>
              <a:t> 4.2: </a:t>
            </a:r>
            <a:r>
              <a:rPr lang="ja-JP" altLang="en-US" sz="2800" dirty="0" smtClean="0"/>
              <a:t>積分初期 </a:t>
            </a:r>
            <a:r>
              <a:rPr lang="ja-JP" altLang="en-US" dirty="0" smtClean="0"/>
              <a:t>　　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2928926" y="6429396"/>
            <a:ext cx="4950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4.2</a:t>
            </a:r>
            <a:r>
              <a:rPr kumimoji="1" lang="ja-JP" altLang="en-US" dirty="0" smtClean="0"/>
              <a:t>は海洋</a:t>
            </a:r>
            <a:r>
              <a:rPr kumimoji="1" lang="en-US" altLang="ja-JP" dirty="0" smtClean="0"/>
              <a:t>spin-up</a:t>
            </a:r>
            <a:r>
              <a:rPr kumimoji="1" lang="ja-JP" altLang="en-US" dirty="0" smtClean="0"/>
              <a:t>直後なので、これからドリフト？</a:t>
            </a:r>
            <a:endParaRPr kumimoji="1" lang="ja-JP" altLang="en-US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214282" y="2000240"/>
            <a:ext cx="612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/>
              <a:t>4.1</a:t>
            </a:r>
            <a:endParaRPr kumimoji="1" lang="ja-JP" altLang="en-US" sz="2400" b="1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214282" y="4610409"/>
            <a:ext cx="612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/>
              <a:t>4.2</a:t>
            </a:r>
            <a:endParaRPr kumimoji="1" lang="ja-JP" altLang="en-US" sz="2400" b="1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2071670" y="773652"/>
            <a:ext cx="2143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降水量（</a:t>
            </a:r>
            <a:r>
              <a:rPr lang="en-US" altLang="ja-JP" dirty="0" smtClean="0"/>
              <a:t>1-2</a:t>
            </a:r>
            <a:r>
              <a:rPr lang="ja-JP" altLang="en-US" dirty="0" smtClean="0"/>
              <a:t>年平均</a:t>
            </a:r>
            <a:r>
              <a:rPr lang="ja-JP" altLang="en-US" dirty="0" smtClean="0"/>
              <a:t>）</a:t>
            </a:r>
            <a:endParaRPr kumimoji="1" lang="ja-JP" altLang="en-US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6072198" y="773652"/>
            <a:ext cx="2714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赤道水温（</a:t>
            </a:r>
            <a:r>
              <a:rPr lang="en-US" altLang="ja-JP" dirty="0" smtClean="0"/>
              <a:t>1-2</a:t>
            </a:r>
            <a:r>
              <a:rPr lang="ja-JP" altLang="en-US" dirty="0" smtClean="0"/>
              <a:t>年平均</a:t>
            </a:r>
            <a:r>
              <a:rPr lang="ja-JP" altLang="en-US" dirty="0" smtClean="0"/>
              <a:t>）</a:t>
            </a:r>
            <a:endParaRPr kumimoji="1" lang="ja-JP" alt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 rot="20191675">
            <a:off x="3453228" y="4623015"/>
            <a:ext cx="1043876" cy="338554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1600" b="1" dirty="0">
                <a:solidFill>
                  <a:srgbClr val="FF0000"/>
                </a:solidFill>
                <a:latin typeface="HG丸ｺﾞｼｯｸM-PRO" pitchFamily="50" charset="-128"/>
                <a:ea typeface="HG丸ｺﾞｼｯｸM-PRO" pitchFamily="50" charset="-128"/>
              </a:rPr>
              <a:t>DONE</a:t>
            </a:r>
            <a:r>
              <a:rPr lang="ja-JP" altLang="en-US" sz="1600" b="1" dirty="0">
                <a:solidFill>
                  <a:srgbClr val="FF0000"/>
                </a:solidFill>
                <a:latin typeface="HG丸ｺﾞｼｯｸM-PRO" pitchFamily="50" charset="-128"/>
                <a:ea typeface="HG丸ｺﾞｼｯｸM-PRO" pitchFamily="50" charset="-128"/>
              </a:rPr>
              <a:t>！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15888"/>
            <a:ext cx="8229600" cy="922337"/>
          </a:xfrm>
        </p:spPr>
        <p:txBody>
          <a:bodyPr/>
          <a:lstStyle/>
          <a:p>
            <a:pPr eaLnBrk="1" hangingPunct="1"/>
            <a:r>
              <a:rPr lang="ja-JP" altLang="en-US" smtClean="0"/>
              <a:t>新大気開発の残務・積み残し　　</a:t>
            </a:r>
          </a:p>
        </p:txBody>
      </p:sp>
      <p:sp>
        <p:nvSpPr>
          <p:cNvPr id="4099" name="Text Box 4"/>
          <p:cNvSpPr txBox="1">
            <a:spLocks noChangeArrowheads="1"/>
          </p:cNvSpPr>
          <p:nvPr/>
        </p:nvSpPr>
        <p:spPr bwMode="auto">
          <a:xfrm>
            <a:off x="142844" y="1000108"/>
            <a:ext cx="8960915" cy="5816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ja-JP" altLang="en-US" sz="2800" dirty="0"/>
              <a:t>旧海洋結合状態で</a:t>
            </a:r>
            <a:endParaRPr lang="en-US" altLang="ja-JP" sz="2800" dirty="0"/>
          </a:p>
          <a:p>
            <a:pPr marL="800100" lvl="1" indent="-342900">
              <a:buFont typeface="Wingdings" pitchFamily="2" charset="2"/>
              <a:buChar char="Ø"/>
            </a:pPr>
            <a:r>
              <a:rPr lang="ja-JP" altLang="en-US" sz="2400" dirty="0"/>
              <a:t>ざっとチューニング</a:t>
            </a:r>
            <a:r>
              <a:rPr lang="en-US" altLang="ja-JP" sz="2400" dirty="0"/>
              <a:t>(T42L56)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ja-JP" altLang="en-US" sz="2400" dirty="0"/>
              <a:t>各スキーム結合のインパクト調査</a:t>
            </a:r>
            <a:endParaRPr lang="en-US" altLang="ja-JP" sz="2400" dirty="0"/>
          </a:p>
          <a:p>
            <a:pPr marL="800100" lvl="1" indent="-342900">
              <a:buFont typeface="Wingdings" pitchFamily="2" charset="2"/>
              <a:buChar char="Ø"/>
            </a:pPr>
            <a:r>
              <a:rPr lang="ja-JP" altLang="en-US" sz="2400" dirty="0"/>
              <a:t>中間変数総ざらい</a:t>
            </a:r>
            <a:endParaRPr lang="en-US" altLang="ja-JP" sz="2400" dirty="0"/>
          </a:p>
          <a:p>
            <a:pPr marL="800100" lvl="1" indent="-342900">
              <a:buFont typeface="Wingdings" pitchFamily="2" charset="2"/>
              <a:buChar char="Ø"/>
            </a:pPr>
            <a:endParaRPr lang="en-US" altLang="ja-JP" sz="2400" dirty="0"/>
          </a:p>
          <a:p>
            <a:pPr marL="800100" lvl="1" indent="-342900">
              <a:buFont typeface="Wingdings" pitchFamily="2" charset="2"/>
              <a:buChar char="Ø"/>
            </a:pPr>
            <a:r>
              <a:rPr lang="ja-JP" altLang="en-US" sz="2400" dirty="0"/>
              <a:t>雲物理修正版</a:t>
            </a:r>
            <a:endParaRPr lang="en-US" altLang="ja-JP" sz="2400" dirty="0"/>
          </a:p>
          <a:p>
            <a:pPr marL="800100" lvl="1" indent="-342900">
              <a:buFont typeface="Wingdings" pitchFamily="2" charset="2"/>
              <a:buChar char="Ø"/>
            </a:pPr>
            <a:r>
              <a:rPr lang="ja-JP" altLang="en-US" sz="2400" dirty="0" smtClean="0"/>
              <a:t>新積雲</a:t>
            </a:r>
            <a:endParaRPr lang="en-US" altLang="ja-JP" sz="2400" dirty="0" smtClean="0"/>
          </a:p>
          <a:p>
            <a:pPr marL="800100" lvl="1" indent="-342900"/>
            <a:r>
              <a:rPr lang="ja-JP" altLang="en-US" sz="1600" dirty="0" smtClean="0"/>
              <a:t>　</a:t>
            </a:r>
            <a:r>
              <a:rPr lang="ja-JP" altLang="en-US" sz="2400" dirty="0" smtClean="0"/>
              <a:t>　</a:t>
            </a:r>
            <a:endParaRPr lang="en-US" altLang="ja-JP" sz="2000" dirty="0"/>
          </a:p>
          <a:p>
            <a:pPr marL="342900" indent="-342900">
              <a:buFont typeface="Wingdings" pitchFamily="2" charset="2"/>
              <a:buChar char="Ø"/>
            </a:pPr>
            <a:r>
              <a:rPr lang="ja-JP" altLang="en-US" sz="2800" dirty="0"/>
              <a:t>新海洋結合状態で</a:t>
            </a:r>
            <a:endParaRPr lang="en-US" altLang="ja-JP" sz="2800" dirty="0"/>
          </a:p>
          <a:p>
            <a:pPr marL="800100" lvl="1" indent="-342900">
              <a:buFont typeface="Wingdings" pitchFamily="2" charset="2"/>
              <a:buChar char="Ø"/>
            </a:pPr>
            <a:r>
              <a:rPr lang="ja-JP" altLang="en-US" sz="2400" dirty="0"/>
              <a:t>最新のコード</a:t>
            </a:r>
            <a:r>
              <a:rPr lang="ja-JP" altLang="en-US" sz="2400" dirty="0" smtClean="0"/>
              <a:t>反映  </a:t>
            </a:r>
            <a:endParaRPr lang="en-US" altLang="ja-JP" sz="2400" dirty="0"/>
          </a:p>
          <a:p>
            <a:pPr marL="800100" lvl="1" indent="-342900">
              <a:buFont typeface="Wingdings" pitchFamily="2" charset="2"/>
              <a:buChar char="Ø"/>
            </a:pPr>
            <a:r>
              <a:rPr lang="ja-JP" altLang="en-US" sz="2400" dirty="0"/>
              <a:t>旧海洋結合との</a:t>
            </a:r>
            <a:r>
              <a:rPr lang="ja-JP" altLang="en-US" sz="2400" dirty="0" smtClean="0"/>
              <a:t>比較－海洋初期値が違う（</a:t>
            </a:r>
            <a:r>
              <a:rPr lang="en-US" altLang="ja-JP" sz="2400" dirty="0" smtClean="0"/>
              <a:t>CTRL </a:t>
            </a:r>
            <a:r>
              <a:rPr lang="en-US" altLang="ja-JP" sz="2400" dirty="0" err="1" smtClean="0"/>
              <a:t>vs</a:t>
            </a:r>
            <a:r>
              <a:rPr lang="en-US" altLang="ja-JP" sz="2400" dirty="0" smtClean="0"/>
              <a:t> spin-up</a:t>
            </a:r>
            <a:r>
              <a:rPr lang="ja-JP" altLang="en-US" sz="2400" dirty="0" smtClean="0"/>
              <a:t>）</a:t>
            </a:r>
            <a:endParaRPr lang="en-US" altLang="ja-JP" sz="2400" dirty="0"/>
          </a:p>
          <a:p>
            <a:pPr marL="800100" lvl="1" indent="-342900">
              <a:buFont typeface="Wingdings" pitchFamily="2" charset="2"/>
              <a:buChar char="Ø"/>
            </a:pPr>
            <a:r>
              <a:rPr lang="en-US" altLang="ja-JP" sz="2400" dirty="0" smtClean="0"/>
              <a:t>T85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altLang="ja-JP" sz="2400" dirty="0" smtClean="0"/>
              <a:t>T213 ― </a:t>
            </a:r>
            <a:r>
              <a:rPr lang="ja-JP" altLang="en-US" sz="2400" dirty="0" smtClean="0"/>
              <a:t>メモリ問題で動かず</a:t>
            </a:r>
            <a:r>
              <a:rPr lang="en-US" altLang="ja-JP" sz="2400" dirty="0" smtClean="0"/>
              <a:t>!?</a:t>
            </a:r>
          </a:p>
          <a:p>
            <a:pPr marL="800100" lvl="1" indent="-342900">
              <a:buFont typeface="Wingdings" pitchFamily="2" charset="2"/>
              <a:buChar char="Ø"/>
            </a:pPr>
            <a:endParaRPr lang="en-US" altLang="ja-JP" sz="2400" dirty="0" smtClean="0"/>
          </a:p>
          <a:p>
            <a:pPr marL="342900" indent="-342900">
              <a:buFont typeface="Wingdings" pitchFamily="2" charset="2"/>
              <a:buChar char="Ø"/>
            </a:pPr>
            <a:r>
              <a:rPr lang="ja-JP" altLang="en-US" sz="2800" dirty="0" smtClean="0">
                <a:solidFill>
                  <a:srgbClr val="000000"/>
                </a:solidFill>
              </a:rPr>
              <a:t>長期</a:t>
            </a:r>
            <a:r>
              <a:rPr lang="ja-JP" altLang="en-US" sz="2800" dirty="0" smtClean="0">
                <a:solidFill>
                  <a:srgbClr val="000000"/>
                </a:solidFill>
              </a:rPr>
              <a:t>は</a:t>
            </a:r>
            <a:r>
              <a:rPr lang="ja-JP" altLang="en-US" sz="2800" dirty="0" smtClean="0">
                <a:solidFill>
                  <a:srgbClr val="000000"/>
                </a:solidFill>
              </a:rPr>
              <a:t>？</a:t>
            </a:r>
            <a:endParaRPr lang="en-US" altLang="ja-JP" sz="24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4"/>
            <a:ext cx="8229600" cy="939784"/>
          </a:xfrm>
        </p:spPr>
        <p:txBody>
          <a:bodyPr/>
          <a:lstStyle/>
          <a:p>
            <a:r>
              <a:rPr lang="en-US" altLang="ja-JP" dirty="0" smtClean="0"/>
              <a:t>CALIPSO/</a:t>
            </a:r>
            <a:r>
              <a:rPr lang="en-US" altLang="ja-JP" dirty="0" err="1" smtClean="0"/>
              <a:t>CloudSat</a:t>
            </a:r>
            <a:r>
              <a:rPr lang="en-US" altLang="ja-JP" dirty="0" smtClean="0"/>
              <a:t> simulator</a:t>
            </a:r>
            <a:endParaRPr lang="en-US" altLang="ja-JP" dirty="0"/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755650" y="2095520"/>
            <a:ext cx="6750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ja-JP"/>
              <a:t>Simulator</a:t>
            </a:r>
            <a:r>
              <a:rPr lang="ja-JP" altLang="en-US"/>
              <a:t>による雲量　　　　　　　　　　　　　元の雲量</a:t>
            </a:r>
            <a:r>
              <a:rPr lang="en-US" altLang="ja-JP"/>
              <a:t>(ccf+convf)</a:t>
            </a:r>
          </a:p>
        </p:txBody>
      </p:sp>
      <p:pic>
        <p:nvPicPr>
          <p:cNvPr id="3076" name="Picture 4" descr="tca2l"/>
          <p:cNvPicPr>
            <a:picLocks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403725" y="2563833"/>
            <a:ext cx="4525963" cy="3794125"/>
          </a:xfrm>
          <a:noFill/>
          <a:ln/>
        </p:spPr>
      </p:pic>
      <p:pic>
        <p:nvPicPr>
          <p:cNvPr id="3077" name="Picture 5" descr="tcal"/>
          <p:cNvPicPr>
            <a:picLocks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12725" y="2563833"/>
            <a:ext cx="4525963" cy="3794125"/>
          </a:xfrm>
          <a:noFill/>
          <a:ln/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500034" y="1214430"/>
            <a:ext cx="8229600" cy="714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MIROC4.1 full65 Cloud fraction</a:t>
            </a:r>
            <a:endParaRPr kumimoji="1" lang="en-US" altLang="ja-JP" sz="28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639888"/>
            <a:ext cx="3467100" cy="4525962"/>
          </a:xfrm>
        </p:spPr>
        <p:txBody>
          <a:bodyPr/>
          <a:lstStyle/>
          <a:p>
            <a:pPr eaLnBrk="1" hangingPunct="1"/>
            <a:r>
              <a:rPr lang="en-US" altLang="ja-JP" sz="2400" smtClean="0"/>
              <a:t>General orthogonal curvilinear coordinate</a:t>
            </a:r>
          </a:p>
          <a:p>
            <a:pPr eaLnBrk="1" hangingPunct="1"/>
            <a:r>
              <a:rPr lang="en-US" altLang="ja-JP" sz="2400" smtClean="0"/>
              <a:t>Second-order moment advection</a:t>
            </a:r>
          </a:p>
          <a:p>
            <a:pPr eaLnBrk="1" hangingPunct="1"/>
            <a:r>
              <a:rPr lang="en-US" altLang="ja-JP" sz="2400" smtClean="0"/>
              <a:t>L48 -&gt; L50 with more upper layers</a:t>
            </a:r>
          </a:p>
          <a:p>
            <a:pPr eaLnBrk="1" hangingPunct="1">
              <a:buFont typeface="Wingdings" pitchFamily="2" charset="2"/>
              <a:buNone/>
            </a:pPr>
            <a:endParaRPr lang="en-US" altLang="ja-JP" sz="2400" smtClean="0"/>
          </a:p>
          <a:p>
            <a:pPr eaLnBrk="1" hangingPunct="1"/>
            <a:r>
              <a:rPr lang="en-US" altLang="ja-JP" sz="2400" smtClean="0"/>
              <a:t>Multiple-thickness category sea ice</a:t>
            </a:r>
          </a:p>
          <a:p>
            <a:pPr eaLnBrk="1" hangingPunct="1"/>
            <a:r>
              <a:rPr lang="en-US" altLang="ja-JP" sz="2400" smtClean="0"/>
              <a:t>1 layer thermo-dynamics for sea ice</a:t>
            </a:r>
          </a:p>
          <a:p>
            <a:pPr eaLnBrk="1" hangingPunct="1"/>
            <a:endParaRPr lang="en-US" altLang="ja-JP" sz="2400" smtClean="0"/>
          </a:p>
        </p:txBody>
      </p:sp>
      <p:sp>
        <p:nvSpPr>
          <p:cNvPr id="393220" name="Rectangle 4"/>
          <p:cNvSpPr>
            <a:spLocks noGrp="1" noChangeArrowheads="1"/>
          </p:cNvSpPr>
          <p:nvPr>
            <p:ph type="title"/>
          </p:nvPr>
        </p:nvSpPr>
        <p:spPr>
          <a:xfrm>
            <a:off x="250825" y="115888"/>
            <a:ext cx="8229600" cy="777875"/>
          </a:xfrm>
          <a:effectLst>
            <a:outerShdw dist="45791" dir="2021404" algn="ctr" rotWithShape="0">
              <a:srgbClr val="FFFF66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altLang="ja-JP" b="1" smtClean="0"/>
              <a:t>New Ocean Model (COCO4.3)</a:t>
            </a:r>
          </a:p>
        </p:txBody>
      </p:sp>
      <p:pic>
        <p:nvPicPr>
          <p:cNvPr id="23556" name="Picture 6" descr="geom_on_gri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08400" y="1558925"/>
            <a:ext cx="5254625" cy="381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Text Box 7"/>
          <p:cNvSpPr txBox="1">
            <a:spLocks noChangeArrowheads="1"/>
          </p:cNvSpPr>
          <p:nvPr/>
        </p:nvSpPr>
        <p:spPr bwMode="auto">
          <a:xfrm>
            <a:off x="4805363" y="5480050"/>
            <a:ext cx="372745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/>
              <a:t>1.4 deg (lon) x 0.5~1.4 deg (lat)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15888"/>
            <a:ext cx="8229600" cy="777875"/>
          </a:xfrm>
          <a:effectLst>
            <a:outerShdw dist="45791" dir="2021404" algn="ctr" rotWithShape="0">
              <a:srgbClr val="FFFF66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altLang="ja-JP" b="1" smtClean="0">
                <a:latin typeface="Lucida Sans Unicode" pitchFamily="34" charset="0"/>
              </a:rPr>
              <a:t>Works to be done</a:t>
            </a:r>
          </a:p>
        </p:txBody>
      </p:sp>
      <p:sp>
        <p:nvSpPr>
          <p:cNvPr id="321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4650" y="1071546"/>
            <a:ext cx="8229600" cy="5732462"/>
          </a:xfrm>
        </p:spPr>
        <p:txBody>
          <a:bodyPr/>
          <a:lstStyle/>
          <a:p>
            <a:pPr eaLnBrk="1" hangingPunct="1">
              <a:buFont typeface="Wingdings" pitchFamily="2" charset="2"/>
              <a:buChar char="ü"/>
              <a:defRPr/>
            </a:pPr>
            <a:r>
              <a:rPr lang="en-US" altLang="ja-JP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</a:rPr>
              <a:t>Increase resolution</a:t>
            </a:r>
          </a:p>
          <a:p>
            <a:pPr lvl="1" eaLnBrk="1" hangingPunct="1">
              <a:buFont typeface="Wingdings" pitchFamily="2" charset="2"/>
              <a:buChar char="ü"/>
              <a:defRPr/>
            </a:pPr>
            <a:r>
              <a:rPr lang="en-US" altLang="ja-JP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</a:rPr>
              <a:t>T85L56 </a:t>
            </a:r>
            <a:r>
              <a:rPr lang="en-US" altLang="ja-JP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</a:rPr>
              <a:t>Atmos</a:t>
            </a:r>
            <a:r>
              <a:rPr lang="en-US" altLang="ja-JP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</a:rPr>
              <a:t>+~1.4 Ocean (New </a:t>
            </a:r>
            <a:r>
              <a:rPr lang="en-US" altLang="ja-JP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</a:rPr>
              <a:t>Medres</a:t>
            </a:r>
            <a:r>
              <a:rPr lang="en-US" altLang="ja-JP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</a:rPr>
              <a:t>)</a:t>
            </a:r>
          </a:p>
          <a:p>
            <a:pPr lvl="1" eaLnBrk="1" hangingPunct="1">
              <a:buFont typeface="Wingdings" pitchFamily="2" charset="2"/>
              <a:buChar char="ü"/>
              <a:defRPr/>
            </a:pPr>
            <a:r>
              <a:rPr lang="en-US" altLang="ja-JP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</a:rPr>
              <a:t>T213L56 </a:t>
            </a:r>
            <a:r>
              <a:rPr lang="en-US" altLang="ja-JP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</a:rPr>
              <a:t>Atmos</a:t>
            </a:r>
            <a:r>
              <a:rPr lang="en-US" altLang="ja-JP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</a:rPr>
              <a:t>+~1/4x1/6 Ocean (New Hires)</a:t>
            </a:r>
          </a:p>
          <a:p>
            <a:pPr eaLnBrk="1" hangingPunct="1">
              <a:buFont typeface="Wingdings" pitchFamily="2" charset="2"/>
              <a:buChar char="ü"/>
              <a:defRPr/>
            </a:pPr>
            <a:r>
              <a:rPr lang="en-US" altLang="ja-JP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</a:rPr>
              <a:t>Coupling with New Ocean</a:t>
            </a:r>
          </a:p>
          <a:p>
            <a:pPr eaLnBrk="1" hangingPunct="1">
              <a:buFont typeface="Wingdings" pitchFamily="2" charset="2"/>
              <a:buChar char="ü"/>
              <a:defRPr/>
            </a:pPr>
            <a:r>
              <a:rPr lang="en-US" altLang="ja-JP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</a:rPr>
              <a:t>Various diagnostics</a:t>
            </a:r>
          </a:p>
          <a:p>
            <a:pPr lvl="1" eaLnBrk="1" hangingPunct="1">
              <a:buFont typeface="Wingdings" pitchFamily="2" charset="2"/>
              <a:buChar char="ü"/>
              <a:defRPr/>
            </a:pPr>
            <a:r>
              <a:rPr lang="en-US" altLang="ja-JP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</a:rPr>
              <a:t>ISCCP/</a:t>
            </a:r>
            <a:r>
              <a:rPr lang="en-US" altLang="ja-JP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</a:rPr>
              <a:t>CloudSat</a:t>
            </a:r>
            <a:r>
              <a:rPr lang="en-US" altLang="ja-JP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</a:rPr>
              <a:t>/CALIPSO simulators</a:t>
            </a:r>
          </a:p>
          <a:p>
            <a:pPr lvl="1" eaLnBrk="1" hangingPunct="1">
              <a:buFont typeface="Wingdings" pitchFamily="2" charset="2"/>
              <a:buChar char="ü"/>
              <a:defRPr/>
            </a:pPr>
            <a:r>
              <a:rPr lang="en-US" altLang="ja-JP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</a:rPr>
              <a:t>ENSO/PDO/NAO etc.</a:t>
            </a:r>
          </a:p>
          <a:p>
            <a:pPr lvl="1" eaLnBrk="1" hangingPunct="1">
              <a:buFont typeface="Wingdings" pitchFamily="2" charset="2"/>
              <a:buChar char="ü"/>
              <a:defRPr/>
            </a:pPr>
            <a:r>
              <a:rPr lang="en-US" altLang="ja-JP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</a:rPr>
              <a:t>Equatorial waves/MJO/Tropical cyclones</a:t>
            </a:r>
          </a:p>
          <a:p>
            <a:pPr lvl="1" eaLnBrk="1" hangingPunct="1">
              <a:buFont typeface="Wingdings" pitchFamily="2" charset="2"/>
              <a:buChar char="ü"/>
              <a:defRPr/>
            </a:pPr>
            <a:r>
              <a:rPr lang="en-US" altLang="ja-JP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</a:rPr>
              <a:t>NADW</a:t>
            </a:r>
          </a:p>
          <a:p>
            <a:pPr lvl="1" eaLnBrk="1" hangingPunct="1">
              <a:buFont typeface="Wingdings" pitchFamily="2" charset="2"/>
              <a:buNone/>
              <a:defRPr/>
            </a:pPr>
            <a:r>
              <a:rPr lang="en-US" altLang="ja-JP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</a:rPr>
              <a:t>etc.</a:t>
            </a:r>
          </a:p>
          <a:p>
            <a:pPr eaLnBrk="1" hangingPunct="1">
              <a:buFont typeface="Wingdings" pitchFamily="2" charset="2"/>
              <a:buChar char="ü"/>
              <a:defRPr/>
            </a:pPr>
            <a:r>
              <a:rPr lang="en-US" altLang="ja-JP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</a:rPr>
              <a:t>Debug/Fine tuning/Code optimization</a:t>
            </a:r>
          </a:p>
          <a:p>
            <a:pPr eaLnBrk="1" hangingPunct="1">
              <a:buFont typeface="Wingdings" pitchFamily="2" charset="2"/>
              <a:buChar char="ü"/>
              <a:defRPr/>
            </a:pPr>
            <a:r>
              <a:rPr lang="en-US" altLang="ja-JP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</a:rPr>
              <a:t>New Cumulus scheme?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928794" y="0"/>
            <a:ext cx="5643602" cy="642918"/>
          </a:xfrm>
        </p:spPr>
        <p:txBody>
          <a:bodyPr/>
          <a:lstStyle/>
          <a:p>
            <a:pPr eaLnBrk="1" hangingPunct="1"/>
            <a:r>
              <a:rPr lang="en-US" altLang="ja-JP" sz="2800" dirty="0" smtClean="0"/>
              <a:t>4.1 </a:t>
            </a:r>
            <a:r>
              <a:rPr lang="en-US" altLang="ja-JP" sz="2800" dirty="0" err="1" smtClean="0"/>
              <a:t>vs</a:t>
            </a:r>
            <a:r>
              <a:rPr lang="en-US" altLang="ja-JP" sz="2800" dirty="0" smtClean="0"/>
              <a:t> 4.2: </a:t>
            </a:r>
            <a:r>
              <a:rPr lang="ja-JP" altLang="en-US" sz="2800" dirty="0" smtClean="0"/>
              <a:t>積分初期 </a:t>
            </a:r>
            <a:r>
              <a:rPr lang="ja-JP" altLang="en-US" dirty="0" smtClean="0"/>
              <a:t>　　</a:t>
            </a:r>
          </a:p>
        </p:txBody>
      </p:sp>
      <p:pic>
        <p:nvPicPr>
          <p:cNvPr id="20" name="図 19" descr="pr1-9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07366" y="928670"/>
            <a:ext cx="4093262" cy="5528629"/>
          </a:xfrm>
          <a:prstGeom prst="rect">
            <a:avLst/>
          </a:prstGeom>
        </p:spPr>
      </p:pic>
      <p:pic>
        <p:nvPicPr>
          <p:cNvPr id="21" name="図 20" descr="to-eq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7202" y="956573"/>
            <a:ext cx="3923954" cy="5301088"/>
          </a:xfrm>
          <a:prstGeom prst="rect">
            <a:avLst/>
          </a:prstGeom>
        </p:spPr>
      </p:pic>
      <p:sp>
        <p:nvSpPr>
          <p:cNvPr id="22" name="テキスト ボックス 21"/>
          <p:cNvSpPr txBox="1"/>
          <p:nvPr/>
        </p:nvSpPr>
        <p:spPr>
          <a:xfrm>
            <a:off x="2928926" y="6429396"/>
            <a:ext cx="4950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4.2</a:t>
            </a:r>
            <a:r>
              <a:rPr kumimoji="1" lang="ja-JP" altLang="en-US" dirty="0" smtClean="0"/>
              <a:t>は海洋</a:t>
            </a:r>
            <a:r>
              <a:rPr kumimoji="1" lang="en-US" altLang="ja-JP" dirty="0" smtClean="0"/>
              <a:t>spin-up</a:t>
            </a:r>
            <a:r>
              <a:rPr kumimoji="1" lang="ja-JP" altLang="en-US" dirty="0" smtClean="0"/>
              <a:t>直後なので、これからドリフト？</a:t>
            </a:r>
            <a:endParaRPr kumimoji="1" lang="ja-JP" altLang="en-US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214282" y="2000240"/>
            <a:ext cx="612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/>
              <a:t>4.1</a:t>
            </a:r>
            <a:endParaRPr kumimoji="1" lang="ja-JP" altLang="en-US" sz="2400" b="1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214282" y="4610409"/>
            <a:ext cx="612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/>
              <a:t>4.2</a:t>
            </a:r>
            <a:endParaRPr kumimoji="1" lang="ja-JP" altLang="en-US" sz="2400" b="1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2071670" y="773652"/>
            <a:ext cx="2143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降水量（</a:t>
            </a:r>
            <a:r>
              <a:rPr lang="en-US" altLang="ja-JP" dirty="0" smtClean="0"/>
              <a:t>1-9</a:t>
            </a:r>
            <a:r>
              <a:rPr lang="ja-JP" altLang="en-US" dirty="0" smtClean="0"/>
              <a:t>月平均）</a:t>
            </a:r>
            <a:endParaRPr kumimoji="1" lang="ja-JP" altLang="en-US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6072198" y="773652"/>
            <a:ext cx="2714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赤道水温（</a:t>
            </a:r>
            <a:r>
              <a:rPr lang="en-US" altLang="ja-JP" dirty="0" smtClean="0"/>
              <a:t>1-9</a:t>
            </a:r>
            <a:r>
              <a:rPr lang="ja-JP" altLang="en-US" dirty="0" smtClean="0"/>
              <a:t>月平均）</a:t>
            </a:r>
            <a:endParaRPr kumimoji="1" lang="ja-JP" alt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2111</TotalTime>
  <Words>596</Words>
  <Application>Microsoft Office PowerPoint</Application>
  <PresentationFormat>画面に合わせる (4:3)</PresentationFormat>
  <Paragraphs>171</Paragraphs>
  <Slides>13</Slides>
  <Notes>2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13</vt:i4>
      </vt:variant>
    </vt:vector>
  </HeadingPairs>
  <TitlesOfParts>
    <vt:vector size="14" baseType="lpstr">
      <vt:lpstr>標準デザイン</vt:lpstr>
      <vt:lpstr>MIROC4.2開発状況</vt:lpstr>
      <vt:lpstr>開発各チームと担当　</vt:lpstr>
      <vt:lpstr>4.1 vs 4.2:  積分初期 　　</vt:lpstr>
      <vt:lpstr>4.1 vs 4.2: 積分初期 　　</vt:lpstr>
      <vt:lpstr>新大気開発の残務・積み残し　　</vt:lpstr>
      <vt:lpstr>CALIPSO/CloudSat simulator</vt:lpstr>
      <vt:lpstr>New Ocean Model (COCO4.3)</vt:lpstr>
      <vt:lpstr>Works to be done</vt:lpstr>
      <vt:lpstr>4.1 vs 4.2: 積分初期 　　</vt:lpstr>
      <vt:lpstr>Atmospheric component of MIROC</vt:lpstr>
      <vt:lpstr>03/11検討会後の経緯　</vt:lpstr>
      <vt:lpstr>問題点と今後　</vt:lpstr>
      <vt:lpstr>memorandom</vt:lpstr>
    </vt:vector>
  </TitlesOfParts>
  <Company>北大地球環境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MIROC4.1　新Physics</dc:title>
  <dc:creator>渡部雅浩</dc:creator>
  <cp:lastModifiedBy>渡部雅浩</cp:lastModifiedBy>
  <cp:revision>111</cp:revision>
  <dcterms:created xsi:type="dcterms:W3CDTF">2008-02-19T00:11:11Z</dcterms:created>
  <dcterms:modified xsi:type="dcterms:W3CDTF">2008-08-25T06:03:58Z</dcterms:modified>
</cp:coreProperties>
</file>