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handoutMasterIdLst>
    <p:handoutMasterId r:id="rId25"/>
  </p:handoutMasterIdLst>
  <p:sldIdLst>
    <p:sldId id="335" r:id="rId3"/>
    <p:sldId id="336" r:id="rId4"/>
    <p:sldId id="337" r:id="rId5"/>
    <p:sldId id="338" r:id="rId6"/>
    <p:sldId id="320" r:id="rId7"/>
    <p:sldId id="261" r:id="rId8"/>
    <p:sldId id="333" r:id="rId9"/>
    <p:sldId id="321" r:id="rId10"/>
    <p:sldId id="324" r:id="rId11"/>
    <p:sldId id="325" r:id="rId12"/>
    <p:sldId id="322" r:id="rId13"/>
    <p:sldId id="334" r:id="rId14"/>
    <p:sldId id="328" r:id="rId15"/>
    <p:sldId id="329" r:id="rId16"/>
    <p:sldId id="343" r:id="rId17"/>
    <p:sldId id="332" r:id="rId18"/>
    <p:sldId id="331" r:id="rId19"/>
    <p:sldId id="330" r:id="rId20"/>
    <p:sldId id="339" r:id="rId21"/>
    <p:sldId id="340" r:id="rId22"/>
    <p:sldId id="341" r:id="rId2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0000"/>
    <a:srgbClr val="B9D1E5"/>
    <a:srgbClr val="BBE0E3"/>
    <a:srgbClr val="FFFFFF"/>
    <a:srgbClr val="0000FF"/>
    <a:srgbClr val="FF0000"/>
    <a:srgbClr val="FFFF00"/>
    <a:srgbClr val="000066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03D3B46-C390-4871-9096-9F592C54FCF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D915-6AF4-4226-9AA3-A5A8BF84B79F}" type="datetimeFigureOut">
              <a:rPr kumimoji="1" lang="ja-JP" altLang="en-US" smtClean="0"/>
              <a:pPr/>
              <a:t>2008/12/26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1787B-1939-4946-9250-F6121C64B54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ED7F685-3CDA-4925-8316-73EBF848ED74}" type="slidenum">
              <a:rPr kumimoji="1" lang="ja-JP" altLang="en-US" sz="1200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/>
              <a:t>2</a:t>
            </a:fld>
            <a:endParaRPr kumimoji="1" lang="ja-JP" altLang="en-US" sz="1200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ED7F685-3CDA-4925-8316-73EBF848ED74}" type="slidenum">
              <a:rPr kumimoji="1" lang="ja-JP" altLang="en-US" sz="1200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/>
              <a:t>3</a:t>
            </a:fld>
            <a:endParaRPr kumimoji="1" lang="ja-JP" altLang="en-US" sz="1200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ED7F685-3CDA-4925-8316-73EBF848ED74}" type="slidenum">
              <a:rPr kumimoji="1" lang="ja-JP" altLang="en-US" sz="1200" kern="120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pPr algn="r" rtl="0"/>
              <a:t>4</a:t>
            </a:fld>
            <a:endParaRPr kumimoji="1" lang="ja-JP" altLang="en-US" sz="1200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6C159-CD4F-4143-BC0E-05054C1F928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8701-B67B-4069-B64E-C127F34BBEB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F096A-1810-4AE3-A2F4-B801BE2731C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17FDC-8515-419A-AF02-6F2E305ABD9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69687-A378-412F-B5CD-D0F33FA0F96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/>
            <a:fld id="{E90ED720-0104-4369-84BC-D37694168613}" type="datetimeFigureOut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l" rtl="0"/>
              <a:t>2008/12/26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D2D8002D-B5B0-4BAC-B1F6-782DDCCE6D9C}" type="slidenum">
              <a:rPr kumimoji="1" lang="ja-JP" altLang="en-US" sz="1200" kern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algn="r" rtl="0"/>
              <a:t>&lt;#&gt;</a:t>
            </a:fld>
            <a:endParaRPr kumimoji="1" lang="ja-JP" altLang="en-US" sz="1200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FAE09-11F0-4B9F-927D-9A3D6D0298C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35E6C-4E10-45FA-A35B-E7ED5DB7C35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F8456-AF44-42C9-95AC-1E81BF24918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5B8D2-0B78-4EC3-BB16-BAB6D4F8031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EC588-56DB-42B0-8B64-E91B1D3D81E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D8308-579C-4CF3-A7E2-1D94DEA01DE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335AA-BA26-4C67-93FF-6FADA74FC6C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24C462D-76ED-4089-AD79-B66DD5A77FA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90ED720-0104-4369-84BC-D37694168613}" type="datetimeFigureOut">
              <a:rPr kumimoji="1" lang="ja-JP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rtl="0"/>
              <a:t>2008/12/26</a:t>
            </a:fld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D8002D-B5B0-4BAC-B1F6-782DDCCE6D9C}" type="slidenum">
              <a:rPr kumimoji="1" lang="ja-JP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rtl="0"/>
              <a:t>&lt;#&gt;</a:t>
            </a:fld>
            <a:endParaRPr kumimoji="1" lang="ja-JP" altLang="en-US" kern="120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42910" y="1500174"/>
            <a:ext cx="7772400" cy="185738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MIROC</a:t>
            </a:r>
            <a:r>
              <a:rPr lang="ja-JP" altLang="en-US" dirty="0" smtClean="0"/>
              <a:t>開発（</a:t>
            </a:r>
            <a:r>
              <a:rPr lang="en-US" altLang="ja-JP" dirty="0" smtClean="0"/>
              <a:t>2008.05-2008.12</a:t>
            </a:r>
            <a:r>
              <a:rPr lang="ja-JP" altLang="en-US" dirty="0" smtClean="0"/>
              <a:t>）と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MIROC</a:t>
            </a:r>
            <a:r>
              <a:rPr lang="ja-JP" altLang="en-US" dirty="0" smtClean="0"/>
              <a:t>最新版の現状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571868" y="3286124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err="1" smtClean="0"/>
              <a:t>Nabe</a:t>
            </a:r>
            <a:r>
              <a:rPr lang="en-US" altLang="ja-JP" dirty="0" smtClean="0"/>
              <a:t> x </a:t>
            </a:r>
            <a:r>
              <a:rPr lang="en-US" altLang="ja-JP" dirty="0" err="1" smtClean="0"/>
              <a:t>Nabe</a:t>
            </a:r>
            <a:r>
              <a:rPr lang="en-US" altLang="ja-JP" dirty="0" smtClean="0"/>
              <a:t>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643306" y="4143380"/>
            <a:ext cx="141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GCM</a:t>
            </a:r>
            <a:r>
              <a:rPr lang="ja-JP" altLang="en-US" dirty="0"/>
              <a:t>検討会</a:t>
            </a:r>
            <a:endParaRPr lang="en-US" altLang="ja-JP" dirty="0"/>
          </a:p>
          <a:p>
            <a:pPr algn="ctr"/>
            <a:r>
              <a:rPr lang="en-US" altLang="ja-JP" dirty="0" smtClean="0"/>
              <a:t>08/12/26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2844" y="5072074"/>
            <a:ext cx="43396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Blackadder ITC" pitchFamily="82" charset="0"/>
              </a:rPr>
              <a:t>Greeting from:</a:t>
            </a:r>
          </a:p>
          <a:p>
            <a:r>
              <a:rPr lang="en-US" altLang="ja-JP" dirty="0" smtClean="0"/>
              <a:t> m</a:t>
            </a:r>
            <a:r>
              <a:rPr kumimoji="1" lang="en-US" altLang="ja-JP" dirty="0" smtClean="0"/>
              <a:t>iroc-dev@kinmirai.or.jp</a:t>
            </a:r>
          </a:p>
          <a:p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渡辺、千喜良、小倉、竹村、渡部、江守</a:t>
            </a:r>
            <a:endParaRPr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鈴木、小室、</a:t>
            </a:r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岡、羽角</a:t>
            </a:r>
            <a:endParaRPr kumimoji="1"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大石、高田、末吉、</a:t>
            </a:r>
            <a:r>
              <a:rPr kumimoji="1"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斉藤、山崎</a:t>
            </a:r>
            <a:endParaRPr kumimoji="1" lang="en-US" altLang="ja-JP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西村、大越智、齋藤、金井</a:t>
            </a:r>
            <a:endParaRPr kumimoji="1" lang="ja-JP" altLang="en-US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026" name="Picture 2" descr="C:\Documents and Settings\hiro\Local Settings\Temporary Internet Files\Content.IE5\PR05RHMB\MCj0416848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5779812"/>
            <a:ext cx="1095679" cy="1078188"/>
          </a:xfrm>
          <a:prstGeom prst="rect">
            <a:avLst/>
          </a:prstGeom>
          <a:noFill/>
        </p:spPr>
      </p:pic>
      <p:pic>
        <p:nvPicPr>
          <p:cNvPr id="1028" name="Picture 4" descr="C:\Documents and Settings\hiro\Local Settings\Temporary Internet Files\Content.IE5\Q94XY4Q4\MCj0416872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89494">
            <a:off x="3688557" y="6024412"/>
            <a:ext cx="642953" cy="798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4.2_nino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714356"/>
            <a:ext cx="3106800" cy="5082192"/>
          </a:xfrm>
          <a:prstGeom prst="rect">
            <a:avLst/>
          </a:prstGeom>
        </p:spPr>
      </p:pic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ENSO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3143272" y="785794"/>
            <a:ext cx="6072198" cy="5522751"/>
            <a:chOff x="3143272" y="785794"/>
            <a:chExt cx="6072198" cy="5522751"/>
          </a:xfrm>
        </p:grpSpPr>
        <p:pic>
          <p:nvPicPr>
            <p:cNvPr id="6" name="図 5" descr="Guilyardi_al_BAMS08r2-fig4.tiff"/>
            <p:cNvPicPr>
              <a:picLocks noChangeAspect="1"/>
            </p:cNvPicPr>
            <p:nvPr/>
          </p:nvPicPr>
          <p:blipFill>
            <a:blip r:embed="rId3"/>
            <a:srcRect l="6340" r="4209" b="18506"/>
            <a:stretch>
              <a:fillRect/>
            </a:stretch>
          </p:blipFill>
          <p:spPr>
            <a:xfrm>
              <a:off x="3143272" y="785794"/>
              <a:ext cx="6072198" cy="392909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6522770" y="6000768"/>
              <a:ext cx="26212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/>
                <a:t>Guilyardi</a:t>
              </a:r>
              <a:r>
                <a:rPr kumimoji="1" lang="en-US" altLang="ja-JP" sz="1400" dirty="0" smtClean="0"/>
                <a:t> et al. (2008,in press.)</a:t>
              </a:r>
              <a:endParaRPr kumimoji="1" lang="ja-JP" altLang="en-US" sz="1400" dirty="0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71406" y="6000768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注</a:t>
            </a:r>
            <a:r>
              <a:rPr lang="en-US" altLang="ja-JP" dirty="0" smtClean="0"/>
              <a:t>1) 4.1 / 4.2</a:t>
            </a:r>
            <a:r>
              <a:rPr lang="ja-JP" altLang="en-US" dirty="0" smtClean="0"/>
              <a:t>で大気モデルはほぼ同じ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285720" y="2059536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4.1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280519" y="328612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4.2a</a:t>
            </a:r>
            <a:endParaRPr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285720" y="455986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4.2b</a:t>
            </a:r>
            <a:endParaRPr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406" y="6345816"/>
            <a:ext cx="578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注</a:t>
            </a:r>
            <a:r>
              <a:rPr lang="en-US" altLang="ja-JP" dirty="0" smtClean="0"/>
              <a:t>2) 4.2a / 4.2b</a:t>
            </a:r>
            <a:r>
              <a:rPr lang="ja-JP" altLang="en-US" dirty="0" smtClean="0"/>
              <a:t>は積雲</a:t>
            </a:r>
            <a:r>
              <a:rPr lang="en-US" altLang="ja-JP" dirty="0" smtClean="0"/>
              <a:t>downdraft</a:t>
            </a:r>
            <a:r>
              <a:rPr lang="ja-JP" altLang="en-US" dirty="0" smtClean="0"/>
              <a:t>がほんの少し違うだけ</a:t>
            </a:r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3467899" y="4568728"/>
            <a:ext cx="5533257" cy="1289164"/>
            <a:chOff x="3467899" y="4568728"/>
            <a:chExt cx="5533257" cy="1289164"/>
          </a:xfrm>
        </p:grpSpPr>
        <p:pic>
          <p:nvPicPr>
            <p:cNvPr id="9" name="図 8" descr="4.1_sstsd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7899" y="4818049"/>
              <a:ext cx="1747043" cy="1039843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500430" y="4568728"/>
              <a:ext cx="12121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MIROC4.1 </a:t>
              </a:r>
              <a:endParaRPr kumimoji="1" lang="ja-JP" altLang="en-US" sz="1600" b="1" dirty="0"/>
            </a:p>
          </p:txBody>
        </p:sp>
        <p:pic>
          <p:nvPicPr>
            <p:cNvPr id="12" name="図 11" descr="4.2_sstsd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9256" y="4839124"/>
              <a:ext cx="1714512" cy="101876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5417781" y="4590644"/>
              <a:ext cx="13260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MIROC4.2a </a:t>
              </a:r>
              <a:endParaRPr kumimoji="1" lang="ja-JP" altLang="en-US" sz="1600" b="1" dirty="0"/>
            </a:p>
          </p:txBody>
        </p:sp>
        <p:pic>
          <p:nvPicPr>
            <p:cNvPr id="23" name="図 22" descr="4.2_sstsd.run048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5156" y="4857760"/>
              <a:ext cx="1746000" cy="1000132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7275169" y="4590644"/>
              <a:ext cx="13372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MIROC4.2b </a:t>
              </a:r>
              <a:endParaRPr kumimoji="1" lang="ja-JP" altLang="en-US" sz="16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T42/T85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96269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塩竈くん</a:t>
            </a:r>
            <a:endParaRPr kumimoji="1" lang="ja-JP" altLang="en-US" dirty="0"/>
          </a:p>
        </p:txBody>
      </p:sp>
      <p:pic>
        <p:nvPicPr>
          <p:cNvPr id="12" name="図 11" descr="pr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14422"/>
            <a:ext cx="7125635" cy="50714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85720" y="6417254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4.2a</a:t>
            </a:r>
            <a:r>
              <a:rPr kumimoji="1" lang="ja-JP" altLang="en-US" dirty="0" smtClean="0"/>
              <a:t>の結果なので、強い降水を過大評価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596" y="1071546"/>
            <a:ext cx="2493568" cy="40011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6">
                <a:lumMod val="40000"/>
                <a:lumOff val="60000"/>
                <a:alpha val="8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0000"/>
                </a:solidFill>
                <a:latin typeface="Calibri" pitchFamily="34" charset="0"/>
              </a:rPr>
              <a:t>Extreme precipitation</a:t>
            </a:r>
            <a:endParaRPr kumimoji="1" lang="ja-JP" altLang="en-US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sv-atl_047.png"/>
          <p:cNvPicPr>
            <a:picLocks noChangeAspect="1"/>
          </p:cNvPicPr>
          <p:nvPr/>
        </p:nvPicPr>
        <p:blipFill>
          <a:blip r:embed="rId2"/>
          <a:srcRect l="13628" r="9069" b="6250"/>
          <a:stretch>
            <a:fillRect/>
          </a:stretch>
        </p:blipFill>
        <p:spPr>
          <a:xfrm rot="5400000">
            <a:off x="5464962" y="3036103"/>
            <a:ext cx="2500330" cy="4286256"/>
          </a:xfrm>
          <a:prstGeom prst="rect">
            <a:avLst/>
          </a:prstGeom>
        </p:spPr>
      </p:pic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NADW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43636" y="6488668"/>
            <a:ext cx="298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岡くん、小室くん</a:t>
            </a:r>
            <a:endParaRPr kumimoji="1" lang="ja-JP" altLang="en-US" dirty="0"/>
          </a:p>
        </p:txBody>
      </p:sp>
      <p:pic>
        <p:nvPicPr>
          <p:cNvPr id="4" name="図 3" descr="amoc_full24.png"/>
          <p:cNvPicPr>
            <a:picLocks noChangeAspect="1"/>
          </p:cNvPicPr>
          <p:nvPr/>
        </p:nvPicPr>
        <p:blipFill>
          <a:blip r:embed="rId3"/>
          <a:srcRect l="10307" r="17543"/>
          <a:stretch>
            <a:fillRect/>
          </a:stretch>
        </p:blipFill>
        <p:spPr>
          <a:xfrm rot="5400000">
            <a:off x="1101690" y="327044"/>
            <a:ext cx="2297179" cy="4500563"/>
          </a:xfrm>
          <a:prstGeom prst="rect">
            <a:avLst/>
          </a:prstGeom>
        </p:spPr>
      </p:pic>
      <p:pic>
        <p:nvPicPr>
          <p:cNvPr id="5" name="図 4" descr="amoc_047.png"/>
          <p:cNvPicPr>
            <a:picLocks noChangeAspect="1"/>
          </p:cNvPicPr>
          <p:nvPr/>
        </p:nvPicPr>
        <p:blipFill>
          <a:blip r:embed="rId4"/>
          <a:srcRect l="10182" r="17669"/>
          <a:stretch>
            <a:fillRect/>
          </a:stretch>
        </p:blipFill>
        <p:spPr>
          <a:xfrm rot="5400000">
            <a:off x="5459410" y="327045"/>
            <a:ext cx="2297178" cy="450056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44820" y="93403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4.1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45414" y="96707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57818" y="3814708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～</a:t>
            </a:r>
            <a:r>
              <a:rPr kumimoji="1" lang="en-US" altLang="ja-JP" sz="2000" dirty="0" smtClean="0"/>
              <a:t>15Sv </a:t>
            </a:r>
            <a:r>
              <a:rPr kumimoji="1" lang="ja-JP" altLang="en-US" sz="2000" dirty="0" smtClean="0"/>
              <a:t>→ </a:t>
            </a:r>
            <a:r>
              <a:rPr lang="ja-JP" altLang="en-US" sz="2000" dirty="0" smtClean="0"/>
              <a:t>もう少し強化したい</a:t>
            </a:r>
            <a:endParaRPr lang="en-US" altLang="ja-JP" sz="20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 rot="5400000" flipH="1" flipV="1">
            <a:off x="6393669" y="2536025"/>
            <a:ext cx="1857388" cy="64294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sv-atl_full24.png"/>
          <p:cNvPicPr>
            <a:picLocks noChangeAspect="1"/>
          </p:cNvPicPr>
          <p:nvPr/>
        </p:nvPicPr>
        <p:blipFill>
          <a:blip r:embed="rId5"/>
          <a:srcRect l="11654" r="8834" b="6250"/>
          <a:stretch>
            <a:fillRect/>
          </a:stretch>
        </p:blipFill>
        <p:spPr>
          <a:xfrm rot="5400000">
            <a:off x="1071526" y="3000384"/>
            <a:ext cx="2571768" cy="428625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379549" y="620294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Max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79747" y="621508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Eq. 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4</a:t>
            </a:r>
            <a:r>
              <a:rPr kumimoji="1" lang="ja-JP" altLang="en-US" dirty="0" smtClean="0"/>
              <a:t>月までにやること</a:t>
            </a:r>
            <a:endParaRPr kumimoji="1" lang="ja-JP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8596" y="1214422"/>
            <a:ext cx="7132081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/>
              <a:t>まるちゅう調整</a:t>
            </a:r>
            <a:endParaRPr lang="en-US" altLang="ja-JP" sz="28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/>
              <a:t>CCN</a:t>
            </a:r>
            <a:r>
              <a:rPr lang="ja-JP" altLang="en-US" sz="2800" dirty="0" smtClean="0"/>
              <a:t>分布改善→放射収支あわせ</a:t>
            </a:r>
            <a:endParaRPr lang="en-US" altLang="ja-JP" sz="28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積雲再調整→</a:t>
            </a:r>
            <a:r>
              <a:rPr lang="en-US" altLang="ja-JP" sz="2800" dirty="0" smtClean="0"/>
              <a:t>ENSO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水まわり→</a:t>
            </a:r>
            <a:r>
              <a:rPr lang="en-US" altLang="ja-JP" sz="2800" dirty="0" smtClean="0"/>
              <a:t>NADW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海氷問題</a:t>
            </a:r>
            <a:endParaRPr lang="en-US" altLang="ja-JP" sz="28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/>
              <a:t>陸面統合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/>
              <a:t>CTL</a:t>
            </a:r>
            <a:r>
              <a:rPr lang="ja-JP" altLang="en-US" sz="2800" dirty="0" smtClean="0"/>
              <a:t>もどき（</a:t>
            </a:r>
            <a:r>
              <a:rPr lang="en-US" altLang="ja-JP" sz="2800" dirty="0" smtClean="0"/>
              <a:t>T42/T85 </a:t>
            </a:r>
            <a:r>
              <a:rPr lang="ja-JP" altLang="en-US" sz="2800" dirty="0" smtClean="0"/>
              <a:t>～</a:t>
            </a:r>
            <a:r>
              <a:rPr lang="en-US" altLang="ja-JP" sz="2800" dirty="0" smtClean="0"/>
              <a:t>100</a:t>
            </a:r>
            <a:r>
              <a:rPr lang="ja-JP" altLang="en-US" sz="2800" dirty="0" smtClean="0"/>
              <a:t>年ずつくらい？）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/>
              <a:t>間接効果、倍増感度チェック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/>
              <a:t>AMIP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800" dirty="0" smtClean="0"/>
              <a:t>AR4</a:t>
            </a:r>
            <a:r>
              <a:rPr lang="ja-JP" altLang="en-US" sz="2800" dirty="0" smtClean="0"/>
              <a:t>版データで</a:t>
            </a:r>
            <a:r>
              <a:rPr lang="en-US" altLang="ja-JP" sz="2800" dirty="0" smtClean="0"/>
              <a:t>20C3M</a:t>
            </a:r>
            <a:r>
              <a:rPr lang="ja-JP" altLang="en-US" sz="2800" dirty="0" smtClean="0"/>
              <a:t>テスト？</a:t>
            </a:r>
            <a:endParaRPr lang="en-US" altLang="ja-JP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800" dirty="0" smtClean="0"/>
              <a:t>まるこう動作確認</a:t>
            </a:r>
            <a:r>
              <a:rPr lang="en-US" altLang="ja-JP" sz="2800" dirty="0" smtClean="0"/>
              <a:t>+??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271462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572560" cy="785794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全球平均</a:t>
            </a:r>
          </a:p>
        </p:txBody>
      </p:sp>
      <p:pic>
        <p:nvPicPr>
          <p:cNvPr id="4" name="図 3" descr="4.2_glbmea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785926"/>
            <a:ext cx="8501090" cy="38319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赤道応力・水温構造</a:t>
            </a:r>
          </a:p>
        </p:txBody>
      </p:sp>
      <p:pic>
        <p:nvPicPr>
          <p:cNvPr id="13" name="図 12" descr="obs_t_taux_eq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84" y="1858164"/>
            <a:ext cx="2925767" cy="3270695"/>
          </a:xfrm>
          <a:prstGeom prst="rect">
            <a:avLst/>
          </a:prstGeom>
        </p:spPr>
      </p:pic>
      <p:pic>
        <p:nvPicPr>
          <p:cNvPr id="14" name="図 13" descr="4.1_t_taux_eq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857364"/>
            <a:ext cx="2925767" cy="328292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428728" y="135729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OBS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00087" y="135729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4.1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29045" y="135729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4.2 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15074" y="5357826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躍層はシャープ、しかし</a:t>
            </a:r>
            <a:endParaRPr lang="en-US" altLang="ja-JP" dirty="0" smtClean="0"/>
          </a:p>
          <a:p>
            <a:r>
              <a:rPr lang="ja-JP" altLang="en-US" dirty="0" smtClean="0"/>
              <a:t>躍層変動が弱い</a:t>
            </a:r>
            <a:endParaRPr lang="en-US" altLang="ja-JP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86116" y="5357826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躍層はやや緩い、しかし</a:t>
            </a:r>
            <a:endParaRPr lang="en-US" altLang="ja-JP" dirty="0" smtClean="0"/>
          </a:p>
          <a:p>
            <a:r>
              <a:rPr lang="ja-JP" altLang="en-US" dirty="0" smtClean="0"/>
              <a:t>躍層変動は十分大きい</a:t>
            </a:r>
            <a:endParaRPr kumimoji="1" lang="ja-JP" altLang="en-US" dirty="0"/>
          </a:p>
        </p:txBody>
      </p:sp>
      <p:pic>
        <p:nvPicPr>
          <p:cNvPr id="11" name="図 10" descr="4.2_t_taux_eq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857364"/>
            <a:ext cx="2926800" cy="3281341"/>
          </a:xfrm>
          <a:prstGeom prst="rect">
            <a:avLst/>
          </a:prstGeom>
        </p:spPr>
      </p:pic>
      <p:grpSp>
        <p:nvGrpSpPr>
          <p:cNvPr id="21" name="グループ化 20"/>
          <p:cNvGrpSpPr/>
          <p:nvPr/>
        </p:nvGrpSpPr>
        <p:grpSpPr>
          <a:xfrm>
            <a:off x="6072198" y="1857364"/>
            <a:ext cx="2943643" cy="4146793"/>
            <a:chOff x="6072198" y="1857364"/>
            <a:chExt cx="2943643" cy="4146793"/>
          </a:xfrm>
        </p:grpSpPr>
        <p:pic>
          <p:nvPicPr>
            <p:cNvPr id="12" name="図 11" descr="4.2_t_taux_eq.run048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2198" y="1857364"/>
              <a:ext cx="2926800" cy="3283786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6215074" y="5357826"/>
              <a:ext cx="280076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Downdraft</a:t>
              </a:r>
              <a:r>
                <a:rPr lang="ja-JP" altLang="en-US" dirty="0" smtClean="0"/>
                <a:t>をちょっと変える</a:t>
              </a:r>
              <a:endParaRPr lang="en-US" altLang="ja-JP" dirty="0" smtClean="0"/>
            </a:p>
            <a:p>
              <a:r>
                <a:rPr lang="ja-JP" altLang="en-US" dirty="0" err="1" smtClean="0"/>
                <a:t>だけで</a:t>
              </a:r>
              <a:r>
                <a:rPr lang="ja-JP" altLang="en-US" dirty="0" smtClean="0"/>
                <a:t>これほど違う！</a:t>
              </a:r>
              <a:endParaRPr lang="en-US" altLang="ja-JP" dirty="0" smtClean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T42/T85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96269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塩竈くん</a:t>
            </a:r>
            <a:endParaRPr kumimoji="1" lang="ja-JP" altLang="en-US" dirty="0"/>
          </a:p>
        </p:txBody>
      </p:sp>
      <p:pic>
        <p:nvPicPr>
          <p:cNvPr id="6" name="図 5" descr="pr4_miroc3_4_m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222870"/>
            <a:ext cx="6863529" cy="49922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T42/T85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96269" y="6488668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Courtesy of </a:t>
            </a:r>
            <a:r>
              <a:rPr lang="ja-JP" altLang="en-US" dirty="0" smtClean="0"/>
              <a:t>塩竈くん</a:t>
            </a:r>
            <a:endParaRPr kumimoji="1" lang="ja-JP" altLang="en-US" dirty="0"/>
          </a:p>
        </p:txBody>
      </p:sp>
      <p:pic>
        <p:nvPicPr>
          <p:cNvPr id="5" name="図 4" descr="pr4_miroc3_4_d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92" y="1116567"/>
            <a:ext cx="7162208" cy="49556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85728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Downdraft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の効果</a:t>
            </a:r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1472" y="1643050"/>
            <a:ext cx="62199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4.2a</a:t>
            </a:r>
            <a:r>
              <a:rPr kumimoji="1"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　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(RUN_047, pcumc.081217m.F):</a:t>
            </a:r>
          </a:p>
          <a:p>
            <a:pPr>
              <a:buFont typeface="Wingdings" pitchFamily="2" charset="2"/>
              <a:buChar char="ü"/>
            </a:pP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気候値降水分布は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ITCZ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強すぎ</a:t>
            </a:r>
            <a:endParaRPr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kumimoji="1"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弱い</a:t>
            </a:r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ENSO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INVALID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なし、計算は安定</a:t>
            </a:r>
            <a:endParaRPr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kumimoji="1"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4.2b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　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(RUN_048, </a:t>
            </a:r>
            <a:r>
              <a:rPr lang="en-US" altLang="ja-JP" sz="2400" b="1" dirty="0" err="1" smtClean="0">
                <a:solidFill>
                  <a:schemeClr val="accent2">
                    <a:lumMod val="75000"/>
                  </a:schemeClr>
                </a:solidFill>
              </a:rPr>
              <a:t>pcumc.F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):</a:t>
            </a:r>
          </a:p>
          <a:p>
            <a:pPr>
              <a:buFont typeface="Wingdings" pitchFamily="2" charset="2"/>
              <a:buChar char="ü"/>
            </a:pP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気候値降水分布は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good</a:t>
            </a:r>
            <a:r>
              <a:rPr lang="ja-JP" alt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、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しかしちょっと弱い</a:t>
            </a:r>
            <a:endParaRPr lang="en-US" altLang="ja-JP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強い</a:t>
            </a: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ENSO</a:t>
            </a:r>
          </a:p>
          <a:p>
            <a:pPr>
              <a:buFont typeface="Wingdings" pitchFamily="2" charset="2"/>
              <a:buChar char="ü"/>
            </a:pPr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INVALID</a:t>
            </a:r>
            <a:r>
              <a:rPr lang="ja-JP" alt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、</a:t>
            </a:r>
            <a:r>
              <a:rPr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計算まれに落ちる</a:t>
            </a:r>
          </a:p>
          <a:p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6"/>
          <p:cNvCxnSpPr/>
          <p:nvPr/>
        </p:nvCxnSpPr>
        <p:spPr>
          <a:xfrm rot="16200000" flipH="1">
            <a:off x="2714636" y="3429000"/>
            <a:ext cx="6858002" cy="2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/>
          <p:cNvSpPr txBox="1"/>
          <p:nvPr/>
        </p:nvSpPr>
        <p:spPr>
          <a:xfrm>
            <a:off x="5572132" y="1714488"/>
            <a:ext cx="6992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1200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SPIN-UP</a:t>
            </a:r>
            <a:endParaRPr kumimoji="1" lang="ja-JP" altLang="en-US" sz="1200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86" name="直線コネクタ 85"/>
          <p:cNvCxnSpPr/>
          <p:nvPr/>
        </p:nvCxnSpPr>
        <p:spPr>
          <a:xfrm rot="5400000">
            <a:off x="-642952" y="3428976"/>
            <a:ext cx="6858001" cy="1"/>
          </a:xfrm>
          <a:prstGeom prst="line">
            <a:avLst/>
          </a:prstGeom>
          <a:ln w="1905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 rot="16200000" flipH="1">
            <a:off x="3714768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rot="16200000" flipH="1">
            <a:off x="4643462" y="3428998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rot="16200000" flipH="1">
            <a:off x="1785942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rot="16200000" flipH="1">
            <a:off x="-142883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rot="5400000">
            <a:off x="-928702" y="3428998"/>
            <a:ext cx="6858001" cy="1"/>
          </a:xfrm>
          <a:prstGeom prst="line">
            <a:avLst/>
          </a:prstGeom>
          <a:ln w="44450" cmpd="sng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rot="5400000">
            <a:off x="-1357330" y="3428998"/>
            <a:ext cx="6858002" cy="2"/>
          </a:xfrm>
          <a:prstGeom prst="line">
            <a:avLst/>
          </a:prstGeom>
          <a:ln w="19050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37"/>
          <p:cNvCxnSpPr/>
          <p:nvPr/>
        </p:nvCxnSpPr>
        <p:spPr>
          <a:xfrm rot="5400000">
            <a:off x="811911" y="3429794"/>
            <a:ext cx="6859588" cy="1588"/>
          </a:xfrm>
          <a:prstGeom prst="line">
            <a:avLst/>
          </a:prstGeom>
          <a:ln w="38100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8"/>
          <p:cNvSpPr txBox="1">
            <a:spLocks noChangeArrowheads="1"/>
          </p:cNvSpPr>
          <p:nvPr/>
        </p:nvSpPr>
        <p:spPr bwMode="auto">
          <a:xfrm>
            <a:off x="571472" y="-71438"/>
            <a:ext cx="86036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MAY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　　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JUN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JUL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 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AUG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SEP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  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OCT 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 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NOV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DEC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</a:p>
        </p:txBody>
      </p:sp>
      <p:sp>
        <p:nvSpPr>
          <p:cNvPr id="15" name="右矢印 14"/>
          <p:cNvSpPr/>
          <p:nvPr/>
        </p:nvSpPr>
        <p:spPr>
          <a:xfrm>
            <a:off x="1" y="214290"/>
            <a:ext cx="2071670" cy="1428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Q-1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21" name="山形 20"/>
          <p:cNvSpPr/>
          <p:nvPr/>
        </p:nvSpPr>
        <p:spPr>
          <a:xfrm>
            <a:off x="3071802" y="4143380"/>
            <a:ext cx="3000374" cy="357190"/>
          </a:xfrm>
          <a:prstGeom prst="chevron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K2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版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KISSME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PSCs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Solar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variation</a:t>
            </a:r>
          </a:p>
          <a:p>
            <a:pPr algn="ctr" rtl="0">
              <a:defRPr/>
            </a:pP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化学シナリオ実験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渡辺・永島・河原井）</a:t>
            </a:r>
            <a:endParaRPr kumimoji="1" lang="en-US" altLang="ja-JP" sz="10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25" name="テキスト ボックス 19"/>
          <p:cNvSpPr txBox="1">
            <a:spLocks noChangeArrowheads="1"/>
          </p:cNvSpPr>
          <p:nvPr/>
        </p:nvSpPr>
        <p:spPr bwMode="auto">
          <a:xfrm>
            <a:off x="6294269" y="430213"/>
            <a:ext cx="277832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kumimoji="1" lang="en-US" altLang="ja-JP" sz="2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</a:t>
            </a:r>
            <a:r>
              <a:rPr kumimoji="1" lang="ja-JP" altLang="en-US" sz="2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2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roadmap 2008.5</a:t>
            </a:r>
            <a:endParaRPr kumimoji="1" lang="ja-JP" altLang="en-US" sz="20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32" name="角丸四角形吹き出し 31"/>
          <p:cNvSpPr>
            <a:spLocks noChangeArrowheads="1"/>
          </p:cNvSpPr>
          <p:nvPr/>
        </p:nvSpPr>
        <p:spPr bwMode="auto">
          <a:xfrm>
            <a:off x="2786050" y="428604"/>
            <a:ext cx="1643074" cy="571504"/>
          </a:xfrm>
          <a:prstGeom prst="wedgeRoundRectCallout">
            <a:avLst>
              <a:gd name="adj1" fmla="val -64037"/>
              <a:gd name="adj2" fmla="val -28126"/>
              <a:gd name="adj3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rgbClr val="D60093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6/10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GCM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検討会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AR5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向け物理過程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“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最終決定</a:t>
            </a:r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”</a:t>
            </a:r>
            <a:endParaRPr kumimoji="1" lang="ja-JP" altLang="en-US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35" name="山形 34"/>
          <p:cNvSpPr/>
          <p:nvPr/>
        </p:nvSpPr>
        <p:spPr>
          <a:xfrm>
            <a:off x="2795044" y="6215082"/>
            <a:ext cx="2848526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MIROC4.1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2008.06.17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</a:t>
            </a:r>
          </a:p>
        </p:txBody>
      </p:sp>
      <p:sp>
        <p:nvSpPr>
          <p:cNvPr id="36" name="テキスト ボックス 46"/>
          <p:cNvSpPr txBox="1">
            <a:spLocks noChangeArrowheads="1"/>
          </p:cNvSpPr>
          <p:nvPr/>
        </p:nvSpPr>
        <p:spPr bwMode="auto">
          <a:xfrm>
            <a:off x="2561371" y="6597650"/>
            <a:ext cx="301076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kumimoji="1" lang="en-US" altLang="ja-JP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MIROC-</a:t>
            </a:r>
            <a:r>
              <a:rPr kumimoji="1" lang="en-US" altLang="ja-JP" sz="1600" kern="1200" dirty="0" err="1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kissme</a:t>
            </a:r>
            <a:r>
              <a:rPr kumimoji="1" lang="ja-JP" altLang="en-US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Release</a:t>
            </a:r>
            <a:r>
              <a:rPr kumimoji="1" lang="ja-JP" altLang="en-US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Schedule</a:t>
            </a:r>
            <a:endParaRPr kumimoji="1" lang="ja-JP" altLang="en-US" sz="16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38" name="山形 37"/>
          <p:cNvSpPr/>
          <p:nvPr/>
        </p:nvSpPr>
        <p:spPr>
          <a:xfrm>
            <a:off x="6143636" y="6215082"/>
            <a:ext cx="2500330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MIROC4.2</a:t>
            </a:r>
            <a:r>
              <a:rPr kumimoji="1" lang="ja-JP" altLang="en-US" sz="10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??</a:t>
            </a:r>
          </a:p>
        </p:txBody>
      </p:sp>
      <p:sp>
        <p:nvSpPr>
          <p:cNvPr id="42" name="山形 41"/>
          <p:cNvSpPr/>
          <p:nvPr/>
        </p:nvSpPr>
        <p:spPr>
          <a:xfrm>
            <a:off x="-214346" y="2285992"/>
            <a:ext cx="2643206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COCO4.3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spin-up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test(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岡島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44" name="右矢印 43"/>
          <p:cNvSpPr/>
          <p:nvPr/>
        </p:nvSpPr>
        <p:spPr>
          <a:xfrm>
            <a:off x="4286248" y="214290"/>
            <a:ext cx="1786570" cy="14287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Q-3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6215695" y="214290"/>
            <a:ext cx="2786082" cy="14287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Q-4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 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(Product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Run)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2572358" y="214290"/>
            <a:ext cx="1642452" cy="14287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Q-2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9" name="山形 43"/>
          <p:cNvSpPr/>
          <p:nvPr/>
        </p:nvSpPr>
        <p:spPr>
          <a:xfrm>
            <a:off x="-357222" y="383779"/>
            <a:ext cx="2786082" cy="500066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newcld+progice+NN04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+cumulus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+L56h+Tuning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渡部・江守・小倉・渡辺） </a:t>
            </a:r>
          </a:p>
        </p:txBody>
      </p:sp>
      <p:sp>
        <p:nvSpPr>
          <p:cNvPr id="50" name="山形 43"/>
          <p:cNvSpPr/>
          <p:nvPr/>
        </p:nvSpPr>
        <p:spPr>
          <a:xfrm>
            <a:off x="0" y="955283"/>
            <a:ext cx="2428860" cy="357190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SPRINTARS+NN04+progice</a:t>
            </a: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結合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テスト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渡部・竹村） </a:t>
            </a:r>
          </a:p>
        </p:txBody>
      </p:sp>
      <p:sp>
        <p:nvSpPr>
          <p:cNvPr id="51" name="山形 43"/>
          <p:cNvSpPr/>
          <p:nvPr/>
        </p:nvSpPr>
        <p:spPr>
          <a:xfrm>
            <a:off x="0" y="1383911"/>
            <a:ext cx="2428860" cy="357190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NN04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自由大気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MLS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定式化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変更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+Tuning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渡辺・望月）</a:t>
            </a:r>
          </a:p>
        </p:txBody>
      </p:sp>
      <p:sp>
        <p:nvSpPr>
          <p:cNvPr id="52" name="山形 51"/>
          <p:cNvSpPr/>
          <p:nvPr/>
        </p:nvSpPr>
        <p:spPr>
          <a:xfrm>
            <a:off x="-214346" y="2571744"/>
            <a:ext cx="2643206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Sea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ice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Coupler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鈴木立・小室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?)</a:t>
            </a:r>
          </a:p>
        </p:txBody>
      </p:sp>
      <p:sp>
        <p:nvSpPr>
          <p:cNvPr id="53" name="山形 52"/>
          <p:cNvSpPr/>
          <p:nvPr/>
        </p:nvSpPr>
        <p:spPr>
          <a:xfrm>
            <a:off x="-142908" y="3857628"/>
            <a:ext cx="2214578" cy="214314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CHASER+SPRINTARS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須藤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54" name="山形 53"/>
          <p:cNvSpPr/>
          <p:nvPr/>
        </p:nvSpPr>
        <p:spPr>
          <a:xfrm>
            <a:off x="-142908" y="4143380"/>
            <a:ext cx="2214578" cy="214314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PSCs&amp;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オゾンホール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永島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0" name="右矢印 59"/>
          <p:cNvSpPr/>
          <p:nvPr/>
        </p:nvSpPr>
        <p:spPr>
          <a:xfrm>
            <a:off x="2125178" y="214290"/>
            <a:ext cx="357190" cy="1428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2" name="山形 61"/>
          <p:cNvSpPr/>
          <p:nvPr/>
        </p:nvSpPr>
        <p:spPr>
          <a:xfrm>
            <a:off x="-142908" y="4429132"/>
            <a:ext cx="2214578" cy="214314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用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PARA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FILE(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関口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6" name="山形 65"/>
          <p:cNvSpPr/>
          <p:nvPr/>
        </p:nvSpPr>
        <p:spPr>
          <a:xfrm>
            <a:off x="2116495" y="4143380"/>
            <a:ext cx="1071570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PSCs</a:t>
            </a:r>
          </a:p>
          <a:p>
            <a:pPr algn="ctr" rtl="0">
              <a:defRPr/>
            </a:pP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最適化</a:t>
            </a:r>
            <a:endParaRPr kumimoji="1" lang="en-US" altLang="ja-JP" sz="10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67" name="山形 66"/>
          <p:cNvSpPr/>
          <p:nvPr/>
        </p:nvSpPr>
        <p:spPr>
          <a:xfrm>
            <a:off x="2786050" y="3714752"/>
            <a:ext cx="1428760" cy="357190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新物理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須藤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8" name="山形 67"/>
          <p:cNvSpPr/>
          <p:nvPr/>
        </p:nvSpPr>
        <p:spPr>
          <a:xfrm>
            <a:off x="2786050" y="2357430"/>
            <a:ext cx="2428892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COCO4.3+ICE+ECO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SPIN-UP</a:t>
            </a: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大気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=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既存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T42L20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Repeat?(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岡島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70" name="山形 69"/>
          <p:cNvSpPr/>
          <p:nvPr/>
        </p:nvSpPr>
        <p:spPr>
          <a:xfrm>
            <a:off x="2786050" y="3143248"/>
            <a:ext cx="1428760" cy="500066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新物理 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hybrid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並列化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大越智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74" name="角丸四角形吹き出し 73"/>
          <p:cNvSpPr/>
          <p:nvPr/>
        </p:nvSpPr>
        <p:spPr>
          <a:xfrm>
            <a:off x="3143240" y="4572008"/>
            <a:ext cx="1285884" cy="571504"/>
          </a:xfrm>
          <a:prstGeom prst="wedgeRoundRectCallout">
            <a:avLst>
              <a:gd name="adj1" fmla="val -72821"/>
              <a:gd name="adj2" fmla="val -3251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sz="12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6/16</a:t>
            </a:r>
            <a:r>
              <a:rPr kumimoji="1" lang="ja-JP" altLang="en-US" sz="12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（大安）</a:t>
            </a:r>
            <a:r>
              <a:rPr kumimoji="1" lang="en-US" altLang="ja-JP" sz="12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??</a:t>
            </a:r>
          </a:p>
          <a:p>
            <a:pPr algn="ctr" rtl="0"/>
            <a:r>
              <a:rPr kumimoji="1" lang="en-US" altLang="ja-JP" sz="12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MIROC4.x-AR5</a:t>
            </a:r>
          </a:p>
          <a:p>
            <a:pPr algn="ctr" rtl="0"/>
            <a:r>
              <a:rPr kumimoji="1" lang="en-US" altLang="ja-JP" sz="12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Release</a:t>
            </a:r>
            <a:endParaRPr kumimoji="1" lang="ja-JP" altLang="en-US" sz="1200" kern="1200" dirty="0">
              <a:solidFill>
                <a:prstClr val="white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81" name="山形 80"/>
          <p:cNvSpPr/>
          <p:nvPr/>
        </p:nvSpPr>
        <p:spPr>
          <a:xfrm>
            <a:off x="6215074" y="3027267"/>
            <a:ext cx="2928926" cy="428628"/>
          </a:xfrm>
          <a:prstGeom prst="chevron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T42L80k Preindustrial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CONTROL RUN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河原井ほかチーム長期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572132" y="3536298"/>
            <a:ext cx="6992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1200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SPIN-UP</a:t>
            </a:r>
            <a:endParaRPr kumimoji="1" lang="ja-JP" altLang="en-US" sz="1200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88" name="山形 87"/>
          <p:cNvSpPr/>
          <p:nvPr/>
        </p:nvSpPr>
        <p:spPr>
          <a:xfrm>
            <a:off x="214282" y="6215084"/>
            <a:ext cx="2285987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MIROC4.1FULL-L56h 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暫定版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</a:p>
        </p:txBody>
      </p:sp>
      <p:sp>
        <p:nvSpPr>
          <p:cNvPr id="69" name="山形 68"/>
          <p:cNvSpPr/>
          <p:nvPr/>
        </p:nvSpPr>
        <p:spPr>
          <a:xfrm>
            <a:off x="4286248" y="3286124"/>
            <a:ext cx="1357322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完成作業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84" name="山形 83"/>
          <p:cNvSpPr/>
          <p:nvPr/>
        </p:nvSpPr>
        <p:spPr>
          <a:xfrm>
            <a:off x="5715008" y="3000372"/>
            <a:ext cx="500066" cy="500066"/>
          </a:xfrm>
          <a:prstGeom prst="chevr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89" name="山形 88"/>
          <p:cNvSpPr/>
          <p:nvPr/>
        </p:nvSpPr>
        <p:spPr>
          <a:xfrm>
            <a:off x="0" y="5214950"/>
            <a:ext cx="2428860" cy="500066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FULL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暫定版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最適化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新旧物理 所要時間比較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大越智・渡辺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0" name="山形 89"/>
          <p:cNvSpPr/>
          <p:nvPr/>
        </p:nvSpPr>
        <p:spPr>
          <a:xfrm>
            <a:off x="-357222" y="4786322"/>
            <a:ext cx="2357454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MPI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緯度方向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1-LINE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1" name="山形 90"/>
          <p:cNvSpPr/>
          <p:nvPr/>
        </p:nvSpPr>
        <p:spPr>
          <a:xfrm>
            <a:off x="-32" y="5786454"/>
            <a:ext cx="2786082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Release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準備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: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コード整理・</a:t>
            </a:r>
            <a:r>
              <a:rPr kumimoji="1" lang="en-US" altLang="ja-JP" sz="1000" kern="1200" dirty="0" err="1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ChangeLog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西村・渡辺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2" name="山形 91"/>
          <p:cNvSpPr/>
          <p:nvPr/>
        </p:nvSpPr>
        <p:spPr>
          <a:xfrm>
            <a:off x="2857488" y="5786454"/>
            <a:ext cx="1928826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MPI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in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Longitude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3" name="山形 92"/>
          <p:cNvSpPr/>
          <p:nvPr/>
        </p:nvSpPr>
        <p:spPr>
          <a:xfrm>
            <a:off x="7786710" y="4857760"/>
            <a:ext cx="1000132" cy="214314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KISSME</a:t>
            </a:r>
          </a:p>
        </p:txBody>
      </p:sp>
      <p:sp>
        <p:nvSpPr>
          <p:cNvPr id="94" name="山形 93"/>
          <p:cNvSpPr/>
          <p:nvPr/>
        </p:nvSpPr>
        <p:spPr>
          <a:xfrm>
            <a:off x="7786710" y="5143512"/>
            <a:ext cx="1000132" cy="214314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CHEM</a:t>
            </a:r>
          </a:p>
        </p:txBody>
      </p:sp>
      <p:sp>
        <p:nvSpPr>
          <p:cNvPr id="95" name="山形 94"/>
          <p:cNvSpPr/>
          <p:nvPr/>
        </p:nvSpPr>
        <p:spPr>
          <a:xfrm>
            <a:off x="7786710" y="5429264"/>
            <a:ext cx="1000132" cy="214314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Optimize</a:t>
            </a:r>
          </a:p>
        </p:txBody>
      </p:sp>
      <p:sp>
        <p:nvSpPr>
          <p:cNvPr id="96" name="山形 95"/>
          <p:cNvSpPr/>
          <p:nvPr/>
        </p:nvSpPr>
        <p:spPr>
          <a:xfrm>
            <a:off x="7786710" y="4572008"/>
            <a:ext cx="1000132" cy="214314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T213&amp;T85</a:t>
            </a:r>
          </a:p>
        </p:txBody>
      </p:sp>
      <p:sp>
        <p:nvSpPr>
          <p:cNvPr id="97" name="山形 96"/>
          <p:cNvSpPr/>
          <p:nvPr/>
        </p:nvSpPr>
        <p:spPr>
          <a:xfrm>
            <a:off x="2857488" y="5214950"/>
            <a:ext cx="1428760" cy="500066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SKIP Physics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8" name="山形 97"/>
          <p:cNvSpPr/>
          <p:nvPr/>
        </p:nvSpPr>
        <p:spPr>
          <a:xfrm>
            <a:off x="7786710" y="4286256"/>
            <a:ext cx="1000132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Urgent</a:t>
            </a:r>
          </a:p>
        </p:txBody>
      </p:sp>
      <p:sp>
        <p:nvSpPr>
          <p:cNvPr id="99" name="山形 98"/>
          <p:cNvSpPr/>
          <p:nvPr/>
        </p:nvSpPr>
        <p:spPr>
          <a:xfrm>
            <a:off x="1000100" y="1857364"/>
            <a:ext cx="1428760" cy="357190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T85L56h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FULL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83" name="屈折矢印 82"/>
          <p:cNvSpPr/>
          <p:nvPr/>
        </p:nvSpPr>
        <p:spPr>
          <a:xfrm flipV="1">
            <a:off x="5214942" y="2500306"/>
            <a:ext cx="214314" cy="785818"/>
          </a:xfrm>
          <a:prstGeom prst="bent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white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82" name="山形 81"/>
          <p:cNvSpPr/>
          <p:nvPr/>
        </p:nvSpPr>
        <p:spPr>
          <a:xfrm>
            <a:off x="4286248" y="2812671"/>
            <a:ext cx="1357322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気候感度調査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望月ほか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1" name="山形 100"/>
          <p:cNvSpPr/>
          <p:nvPr/>
        </p:nvSpPr>
        <p:spPr>
          <a:xfrm>
            <a:off x="2786050" y="1500174"/>
            <a:ext cx="2857520" cy="357190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T85L56h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Tuning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チーム環境研ほか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2" name="山形 101"/>
          <p:cNvSpPr/>
          <p:nvPr/>
        </p:nvSpPr>
        <p:spPr>
          <a:xfrm>
            <a:off x="2786050" y="1928802"/>
            <a:ext cx="1500198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T42L80k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Tuning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4" name="山形 103"/>
          <p:cNvSpPr/>
          <p:nvPr/>
        </p:nvSpPr>
        <p:spPr>
          <a:xfrm>
            <a:off x="3500430" y="1071546"/>
            <a:ext cx="2143140" cy="357190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気候感度調査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望月ほか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5" name="山形 104"/>
          <p:cNvSpPr/>
          <p:nvPr/>
        </p:nvSpPr>
        <p:spPr>
          <a:xfrm>
            <a:off x="5706043" y="1214422"/>
            <a:ext cx="500066" cy="500066"/>
          </a:xfrm>
          <a:prstGeom prst="chevr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108" name="山形 107"/>
          <p:cNvSpPr/>
          <p:nvPr/>
        </p:nvSpPr>
        <p:spPr>
          <a:xfrm>
            <a:off x="6215074" y="928670"/>
            <a:ext cx="2928926" cy="500066"/>
          </a:xfrm>
          <a:prstGeom prst="chevron">
            <a:avLst/>
          </a:prstGeo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 CONTROL RUN</a:t>
            </a:r>
          </a:p>
          <a:p>
            <a:pPr algn="ctr" rtl="0"/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Preindustrial??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金井ほかチーム近未来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9" name="山形 108"/>
          <p:cNvSpPr/>
          <p:nvPr/>
        </p:nvSpPr>
        <p:spPr>
          <a:xfrm>
            <a:off x="6215074" y="1500174"/>
            <a:ext cx="2928926" cy="571504"/>
          </a:xfrm>
          <a:prstGeom prst="chevron">
            <a:avLst/>
          </a:prstGeo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T85L56h CONTROL RUN</a:t>
            </a:r>
          </a:p>
          <a:p>
            <a:pPr algn="ctr" rtl="0"/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Preindustrial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with</a:t>
            </a:r>
            <a:r>
              <a:rPr kumimoji="1" lang="ja-JP" altLang="en-US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Carbon</a:t>
            </a:r>
            <a:r>
              <a:rPr kumimoji="1" lang="ja-JP" altLang="en-US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Cycle??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金井ほかチーム近未来？長期？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10" name="山形 109"/>
          <p:cNvSpPr/>
          <p:nvPr/>
        </p:nvSpPr>
        <p:spPr>
          <a:xfrm>
            <a:off x="4286248" y="5214950"/>
            <a:ext cx="1428760" cy="500066"/>
          </a:xfrm>
          <a:prstGeom prst="chevron">
            <a:avLst/>
          </a:prstGeom>
          <a:ln>
            <a:solidFill>
              <a:srgbClr val="92D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Radiation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MPMD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??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</a:p>
        </p:txBody>
      </p:sp>
      <p:sp>
        <p:nvSpPr>
          <p:cNvPr id="111" name="山形 110"/>
          <p:cNvSpPr/>
          <p:nvPr/>
        </p:nvSpPr>
        <p:spPr>
          <a:xfrm>
            <a:off x="-214346" y="2857496"/>
            <a:ext cx="2643206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Improved</a:t>
            </a:r>
            <a:r>
              <a:rPr kumimoji="1" lang="ja-JP" altLang="en-US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MATSIRO??</a:t>
            </a:r>
          </a:p>
        </p:txBody>
      </p:sp>
      <p:sp>
        <p:nvSpPr>
          <p:cNvPr id="112" name="角丸四角形吹き出し 111"/>
          <p:cNvSpPr>
            <a:spLocks noChangeArrowheads="1"/>
          </p:cNvSpPr>
          <p:nvPr/>
        </p:nvSpPr>
        <p:spPr bwMode="auto">
          <a:xfrm>
            <a:off x="285720" y="3214686"/>
            <a:ext cx="1643074" cy="428628"/>
          </a:xfrm>
          <a:prstGeom prst="wedgeRoundRectCallout">
            <a:avLst>
              <a:gd name="adj1" fmla="val 57088"/>
              <a:gd name="adj2" fmla="val 36188"/>
              <a:gd name="adj3" fmla="val 16667"/>
            </a:avLst>
          </a:prstGeom>
          <a:blipFill>
            <a:blip r:embed="rId3"/>
            <a:tile tx="0" ty="0" sx="100000" sy="100000" flip="none" algn="tl"/>
          </a:blipFill>
          <a:ln w="38100">
            <a:solidFill>
              <a:srgbClr val="D60093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5/30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チーム長期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ミーティング</a:t>
            </a: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6286512" y="371475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※RUN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や</a:t>
            </a:r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Tuning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の実行部隊は要相談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l" rtl="0"/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○○ほか　の記載はヘルパーが必要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l" rtl="0"/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という意味</a:t>
            </a:r>
          </a:p>
        </p:txBody>
      </p:sp>
      <p:sp>
        <p:nvSpPr>
          <p:cNvPr id="65" name="山形 64"/>
          <p:cNvSpPr/>
          <p:nvPr/>
        </p:nvSpPr>
        <p:spPr>
          <a:xfrm>
            <a:off x="4500562" y="3714752"/>
            <a:ext cx="1285884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陸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SPIN-UP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加藤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500034" y="571480"/>
            <a:ext cx="7929618" cy="5786478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kumimoji="1" lang="ja-JP" altLang="en-US" sz="4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５月に思い描いた</a:t>
            </a:r>
            <a:endParaRPr kumimoji="1" lang="en-US" altLang="ja-JP" sz="48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  <a:cs typeface="+mn-cs"/>
            </a:endParaRPr>
          </a:p>
          <a:p>
            <a:pPr algn="ctr" rtl="0"/>
            <a:r>
              <a:rPr kumimoji="1" lang="ja-JP" altLang="en-US" sz="48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未来予想図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21429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Downdraft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の効果</a:t>
            </a:r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14613" y="150017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4.2a</a:t>
            </a:r>
          </a:p>
        </p:txBody>
      </p:sp>
      <p:pic>
        <p:nvPicPr>
          <p:cNvPr id="4" name="図 3" descr="4.2_3hrly_hvsp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071678"/>
            <a:ext cx="7308107" cy="442915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431018" y="150017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4.2b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720" y="1071546"/>
            <a:ext cx="626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ITCZ</a:t>
            </a:r>
            <a:r>
              <a:rPr kumimoji="1" lang="ja-JP" altLang="en-US" dirty="0" smtClean="0"/>
              <a:t>上での</a:t>
            </a:r>
            <a:r>
              <a:rPr kumimoji="1" lang="en-US" altLang="ja-JP" dirty="0" smtClean="0"/>
              <a:t>3hrly</a:t>
            </a:r>
            <a:r>
              <a:rPr kumimoji="1" lang="ja-JP" altLang="en-US" dirty="0" smtClean="0"/>
              <a:t>　境界層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>
                <a:latin typeface="Symbol" pitchFamily="18" charset="2"/>
              </a:rPr>
              <a:t>s</a:t>
            </a:r>
            <a:r>
              <a:rPr kumimoji="1" lang="en-US" altLang="ja-JP" dirty="0" smtClean="0"/>
              <a:t>&gt;0.9) </a:t>
            </a:r>
            <a:r>
              <a:rPr kumimoji="1" lang="en-US" altLang="ja-JP" i="1" dirty="0" err="1" smtClean="0"/>
              <a:t>h</a:t>
            </a:r>
            <a:r>
              <a:rPr kumimoji="1" lang="en-US" altLang="ja-JP" sz="1400" dirty="0" err="1" smtClean="0"/>
              <a:t>b</a:t>
            </a:r>
            <a:r>
              <a:rPr lang="ja-JP" altLang="en-US" dirty="0" smtClean="0"/>
              <a:t>と積雲性降水量の散布図</a:t>
            </a:r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1571604" y="3071810"/>
            <a:ext cx="5720458" cy="2608820"/>
            <a:chOff x="1571604" y="3071810"/>
            <a:chExt cx="5720458" cy="2608820"/>
          </a:xfrm>
        </p:grpSpPr>
        <p:sp>
          <p:nvSpPr>
            <p:cNvPr id="8" name="円/楕円 7"/>
            <p:cNvSpPr/>
            <p:nvPr/>
          </p:nvSpPr>
          <p:spPr>
            <a:xfrm rot="1550537">
              <a:off x="2772057" y="3424362"/>
              <a:ext cx="824126" cy="2256268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 rot="1550537">
              <a:off x="6467936" y="3424362"/>
              <a:ext cx="824126" cy="2256268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429256" y="3143248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強い降水は</a:t>
              </a:r>
              <a:endParaRPr kumimoji="1" lang="en-US" altLang="ja-JP" dirty="0" smtClean="0"/>
            </a:p>
            <a:p>
              <a:r>
                <a:rPr lang="ja-JP" altLang="en-US" dirty="0" smtClean="0"/>
                <a:t>ほぼ常に</a:t>
              </a:r>
              <a:r>
                <a:rPr kumimoji="1" lang="ja-JP" altLang="en-US" dirty="0" smtClean="0"/>
                <a:t>抑制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571604" y="3071810"/>
              <a:ext cx="18325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err="1" smtClean="0"/>
                <a:t>h</a:t>
              </a:r>
              <a:r>
                <a:rPr kumimoji="1" lang="en-US" altLang="ja-JP" sz="1400" dirty="0" err="1" smtClean="0"/>
                <a:t>b</a:t>
              </a:r>
              <a:r>
                <a:rPr kumimoji="1" lang="ja-JP" altLang="en-US" dirty="0" smtClean="0"/>
                <a:t>小さいときでも</a:t>
              </a:r>
              <a:endParaRPr kumimoji="1" lang="en-US" altLang="ja-JP" dirty="0" smtClean="0"/>
            </a:p>
            <a:p>
              <a:r>
                <a:rPr kumimoji="1" lang="ja-JP" altLang="en-US" dirty="0" smtClean="0"/>
                <a:t>強い降水が発生</a:t>
              </a:r>
              <a:endParaRPr kumimoji="1" lang="ja-JP" alt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71414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Downdraft</a:t>
            </a:r>
            <a:r>
              <a:rPr lang="ja-JP" altLang="en-US" dirty="0" smtClean="0">
                <a:latin typeface="HG丸ｺﾞｼｯｸM-PRO" pitchFamily="50" charset="-128"/>
                <a:ea typeface="HG丸ｺﾞｼｯｸM-PRO" pitchFamily="50" charset="-128"/>
              </a:rPr>
              <a:t>の効果</a:t>
            </a:r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720" y="1000108"/>
            <a:ext cx="450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ITCZ</a:t>
            </a:r>
            <a:r>
              <a:rPr kumimoji="1" lang="ja-JP" altLang="en-US" dirty="0" smtClean="0"/>
              <a:t>上（</a:t>
            </a:r>
            <a:r>
              <a:rPr kumimoji="1" lang="en-US" altLang="ja-JP" dirty="0" smtClean="0"/>
              <a:t>170W, 10N</a:t>
            </a:r>
            <a:r>
              <a:rPr kumimoji="1" lang="ja-JP" altLang="en-US" dirty="0" smtClean="0"/>
              <a:t>）での年平均鉛直分布　</a:t>
            </a:r>
            <a:endParaRPr kumimoji="1" lang="ja-JP" altLang="en-US" dirty="0"/>
          </a:p>
        </p:txBody>
      </p:sp>
      <p:pic>
        <p:nvPicPr>
          <p:cNvPr id="12" name="図 11" descr="4.2_3hrly_vprofil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8214" y="1785926"/>
            <a:ext cx="6214248" cy="495320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85786" y="2738604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4.2a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42823" y="516749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4.2b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86314" y="1000108"/>
            <a:ext cx="412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ダウンドラフトに伴う降水蒸発・降雪昇華</a:t>
            </a:r>
            <a:endParaRPr kumimoji="1" lang="en-US" altLang="ja-JP" dirty="0" smtClean="0"/>
          </a:p>
          <a:p>
            <a:r>
              <a:rPr lang="ja-JP" altLang="en-US" dirty="0" smtClean="0"/>
              <a:t>⇒ダウンドラフトを強め、環境場を安定化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6"/>
          <p:cNvCxnSpPr/>
          <p:nvPr/>
        </p:nvCxnSpPr>
        <p:spPr>
          <a:xfrm rot="16200000" flipH="1">
            <a:off x="2714636" y="3429000"/>
            <a:ext cx="6858002" cy="2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rot="5400000">
            <a:off x="-642952" y="3428976"/>
            <a:ext cx="6858001" cy="1"/>
          </a:xfrm>
          <a:prstGeom prst="line">
            <a:avLst/>
          </a:prstGeom>
          <a:ln w="1905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 rot="16200000" flipH="1">
            <a:off x="3714768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rot="16200000" flipH="1">
            <a:off x="4643462" y="3428998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rot="16200000" flipH="1">
            <a:off x="1785942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rot="16200000" flipH="1">
            <a:off x="-142883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rot="5400000">
            <a:off x="-928702" y="3428998"/>
            <a:ext cx="6858001" cy="1"/>
          </a:xfrm>
          <a:prstGeom prst="line">
            <a:avLst/>
          </a:prstGeom>
          <a:ln w="44450" cmpd="sng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rot="5400000">
            <a:off x="-1357330" y="3428998"/>
            <a:ext cx="6858002" cy="2"/>
          </a:xfrm>
          <a:prstGeom prst="line">
            <a:avLst/>
          </a:prstGeom>
          <a:ln w="19050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37"/>
          <p:cNvCxnSpPr/>
          <p:nvPr/>
        </p:nvCxnSpPr>
        <p:spPr>
          <a:xfrm rot="5400000">
            <a:off x="811911" y="3429794"/>
            <a:ext cx="6859588" cy="1588"/>
          </a:xfrm>
          <a:prstGeom prst="line">
            <a:avLst/>
          </a:prstGeom>
          <a:ln w="38100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8"/>
          <p:cNvSpPr txBox="1">
            <a:spLocks noChangeArrowheads="1"/>
          </p:cNvSpPr>
          <p:nvPr/>
        </p:nvSpPr>
        <p:spPr bwMode="auto">
          <a:xfrm>
            <a:off x="571472" y="-71438"/>
            <a:ext cx="86036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MAY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　　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JUN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JUL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 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AUG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SEP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  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OCT 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 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NOV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DEC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</a:p>
        </p:txBody>
      </p:sp>
      <p:sp>
        <p:nvSpPr>
          <p:cNvPr id="15" name="右矢印 14"/>
          <p:cNvSpPr/>
          <p:nvPr/>
        </p:nvSpPr>
        <p:spPr>
          <a:xfrm>
            <a:off x="1" y="214290"/>
            <a:ext cx="2071670" cy="1428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Q-1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2" name="山形 41"/>
          <p:cNvSpPr/>
          <p:nvPr/>
        </p:nvSpPr>
        <p:spPr>
          <a:xfrm>
            <a:off x="-214346" y="2285992"/>
            <a:ext cx="2643206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COCO4.3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spin-up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test(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岡島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44" name="右矢印 43"/>
          <p:cNvSpPr/>
          <p:nvPr/>
        </p:nvSpPr>
        <p:spPr>
          <a:xfrm>
            <a:off x="4286248" y="214290"/>
            <a:ext cx="1786570" cy="14287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Q-3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6215695" y="214290"/>
            <a:ext cx="2786082" cy="14287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Q-4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 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(Product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Run)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2572358" y="214290"/>
            <a:ext cx="1642452" cy="14287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Q-2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9" name="山形 43"/>
          <p:cNvSpPr/>
          <p:nvPr/>
        </p:nvSpPr>
        <p:spPr>
          <a:xfrm>
            <a:off x="-357222" y="383779"/>
            <a:ext cx="3571900" cy="500066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newcld+progice+NN04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+cumulus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+L56h+Tuning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渡部・江守・小倉・渡辺） </a:t>
            </a:r>
          </a:p>
        </p:txBody>
      </p:sp>
      <p:sp>
        <p:nvSpPr>
          <p:cNvPr id="50" name="山形 43"/>
          <p:cNvSpPr/>
          <p:nvPr/>
        </p:nvSpPr>
        <p:spPr>
          <a:xfrm>
            <a:off x="0" y="955283"/>
            <a:ext cx="3214678" cy="357190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SPRINTARS+NN04+progice</a:t>
            </a: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結合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テスト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渡部・竹村） </a:t>
            </a:r>
          </a:p>
        </p:txBody>
      </p:sp>
      <p:sp>
        <p:nvSpPr>
          <p:cNvPr id="51" name="山形 43"/>
          <p:cNvSpPr/>
          <p:nvPr/>
        </p:nvSpPr>
        <p:spPr>
          <a:xfrm>
            <a:off x="0" y="1383911"/>
            <a:ext cx="2428860" cy="357190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NN04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自由大気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MLS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定式化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変更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+Tuning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渡辺・望月）</a:t>
            </a:r>
          </a:p>
        </p:txBody>
      </p:sp>
      <p:sp>
        <p:nvSpPr>
          <p:cNvPr id="52" name="山形 51"/>
          <p:cNvSpPr/>
          <p:nvPr/>
        </p:nvSpPr>
        <p:spPr>
          <a:xfrm>
            <a:off x="0" y="2571744"/>
            <a:ext cx="3214678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Sea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ice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Coupler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鈴木立・小室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?)</a:t>
            </a:r>
          </a:p>
        </p:txBody>
      </p:sp>
      <p:sp>
        <p:nvSpPr>
          <p:cNvPr id="53" name="山形 52"/>
          <p:cNvSpPr/>
          <p:nvPr/>
        </p:nvSpPr>
        <p:spPr>
          <a:xfrm>
            <a:off x="-142908" y="3857628"/>
            <a:ext cx="3429024" cy="214314"/>
          </a:xfrm>
          <a:prstGeom prst="chevron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CHASER+SPRINTARS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須藤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54" name="山形 53"/>
          <p:cNvSpPr/>
          <p:nvPr/>
        </p:nvSpPr>
        <p:spPr>
          <a:xfrm>
            <a:off x="-142908" y="4143380"/>
            <a:ext cx="3429024" cy="214314"/>
          </a:xfrm>
          <a:prstGeom prst="chevron">
            <a:avLst/>
          </a:prstGeom>
          <a:ln>
            <a:solidFill>
              <a:schemeClr val="accent4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PSCs&amp;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オゾンホール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永島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0" name="右矢印 59"/>
          <p:cNvSpPr/>
          <p:nvPr/>
        </p:nvSpPr>
        <p:spPr>
          <a:xfrm>
            <a:off x="2125178" y="214290"/>
            <a:ext cx="357190" cy="1428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2" name="山形 61"/>
          <p:cNvSpPr/>
          <p:nvPr/>
        </p:nvSpPr>
        <p:spPr>
          <a:xfrm>
            <a:off x="-142908" y="4429132"/>
            <a:ext cx="2214578" cy="214314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用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PARA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FILE(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関口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88" name="山形 87"/>
          <p:cNvSpPr/>
          <p:nvPr/>
        </p:nvSpPr>
        <p:spPr>
          <a:xfrm>
            <a:off x="214282" y="6429398"/>
            <a:ext cx="3000396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MIROC4.1FULL-L56h 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暫定版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</a:p>
        </p:txBody>
      </p:sp>
      <p:sp>
        <p:nvSpPr>
          <p:cNvPr id="89" name="山形 88"/>
          <p:cNvSpPr/>
          <p:nvPr/>
        </p:nvSpPr>
        <p:spPr>
          <a:xfrm>
            <a:off x="0" y="5214950"/>
            <a:ext cx="2428860" cy="500066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FULL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暫定版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最適化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新旧物理 所要時間比較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大越智・渡辺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0" name="山形 89"/>
          <p:cNvSpPr/>
          <p:nvPr/>
        </p:nvSpPr>
        <p:spPr>
          <a:xfrm>
            <a:off x="-357222" y="4786322"/>
            <a:ext cx="2357454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MPI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緯度方向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1-LINE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9" name="山形 98"/>
          <p:cNvSpPr/>
          <p:nvPr/>
        </p:nvSpPr>
        <p:spPr>
          <a:xfrm>
            <a:off x="1000100" y="1857364"/>
            <a:ext cx="1428760" cy="357190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T85L56h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FULL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11" name="山形 110"/>
          <p:cNvSpPr/>
          <p:nvPr/>
        </p:nvSpPr>
        <p:spPr>
          <a:xfrm>
            <a:off x="-214346" y="2857496"/>
            <a:ext cx="3429024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Improved</a:t>
            </a:r>
            <a:r>
              <a:rPr kumimoji="1" lang="ja-JP" altLang="en-US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MATSIRO??</a:t>
            </a:r>
          </a:p>
        </p:txBody>
      </p:sp>
      <p:grpSp>
        <p:nvGrpSpPr>
          <p:cNvPr id="2" name="グループ化 102"/>
          <p:cNvGrpSpPr/>
          <p:nvPr/>
        </p:nvGrpSpPr>
        <p:grpSpPr>
          <a:xfrm>
            <a:off x="-357222" y="1383911"/>
            <a:ext cx="9215502" cy="5259799"/>
            <a:chOff x="-357222" y="1383911"/>
            <a:chExt cx="9215502" cy="5259799"/>
          </a:xfrm>
        </p:grpSpPr>
        <p:sp>
          <p:nvSpPr>
            <p:cNvPr id="71" name="山形 70"/>
            <p:cNvSpPr/>
            <p:nvPr/>
          </p:nvSpPr>
          <p:spPr>
            <a:xfrm>
              <a:off x="-214346" y="2285992"/>
              <a:ext cx="2643206" cy="214314"/>
            </a:xfrm>
            <a:prstGeom prst="chevron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COCO4.3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　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spin-up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test(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岡島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)</a:t>
              </a:r>
            </a:p>
          </p:txBody>
        </p:sp>
        <p:sp>
          <p:nvSpPr>
            <p:cNvPr id="72" name="山形 43"/>
            <p:cNvSpPr/>
            <p:nvPr/>
          </p:nvSpPr>
          <p:spPr>
            <a:xfrm>
              <a:off x="0" y="1383911"/>
              <a:ext cx="2428860" cy="357190"/>
            </a:xfrm>
            <a:prstGeom prst="chevron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NN04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 自由大気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MLS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定式化</a:t>
              </a:r>
              <a:endPara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  <a:p>
              <a:pPr algn="ctr" rtl="0"/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変更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+Tuning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(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渡辺・望月・千喜良）</a:t>
              </a:r>
            </a:p>
          </p:txBody>
        </p:sp>
        <p:sp>
          <p:nvSpPr>
            <p:cNvPr id="73" name="山形 72"/>
            <p:cNvSpPr/>
            <p:nvPr/>
          </p:nvSpPr>
          <p:spPr>
            <a:xfrm>
              <a:off x="-142908" y="4429132"/>
              <a:ext cx="2214578" cy="214314"/>
            </a:xfrm>
            <a:prstGeom prst="chevron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CHASER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用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PARA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 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FILE(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関口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)</a:t>
              </a:r>
            </a:p>
          </p:txBody>
        </p:sp>
        <p:sp>
          <p:nvSpPr>
            <p:cNvPr id="75" name="山形 74"/>
            <p:cNvSpPr/>
            <p:nvPr/>
          </p:nvSpPr>
          <p:spPr>
            <a:xfrm>
              <a:off x="-357222" y="4786322"/>
              <a:ext cx="2357454" cy="357190"/>
            </a:xfrm>
            <a:prstGeom prst="chevron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MPI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 緯度方向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1-LINE</a:t>
              </a:r>
            </a:p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(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西村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)</a:t>
              </a:r>
            </a:p>
          </p:txBody>
        </p:sp>
        <p:sp>
          <p:nvSpPr>
            <p:cNvPr id="76" name="山形 75"/>
            <p:cNvSpPr/>
            <p:nvPr/>
          </p:nvSpPr>
          <p:spPr>
            <a:xfrm>
              <a:off x="7858148" y="6429396"/>
              <a:ext cx="1000132" cy="214314"/>
            </a:xfrm>
            <a:prstGeom prst="chevron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Complete</a:t>
              </a:r>
            </a:p>
          </p:txBody>
        </p:sp>
        <p:sp>
          <p:nvSpPr>
            <p:cNvPr id="87" name="山形 86"/>
            <p:cNvSpPr/>
            <p:nvPr/>
          </p:nvSpPr>
          <p:spPr>
            <a:xfrm>
              <a:off x="1000100" y="1857364"/>
              <a:ext cx="1428760" cy="357190"/>
            </a:xfrm>
            <a:prstGeom prst="chevron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T85L56h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　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FULL</a:t>
              </a:r>
            </a:p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(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渡辺・西村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)</a:t>
              </a:r>
            </a:p>
          </p:txBody>
        </p:sp>
        <p:sp>
          <p:nvSpPr>
            <p:cNvPr id="100" name="山形 99"/>
            <p:cNvSpPr/>
            <p:nvPr/>
          </p:nvSpPr>
          <p:spPr>
            <a:xfrm>
              <a:off x="-32" y="5214950"/>
              <a:ext cx="2428860" cy="500066"/>
            </a:xfrm>
            <a:prstGeom prst="chevron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FULL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暫定版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C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 最適化</a:t>
              </a:r>
              <a:endPara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  <a:p>
              <a:pPr algn="ctr" rtl="0"/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新旧物理 所要時間比較</a:t>
              </a:r>
              <a:endPara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endParaRPr>
            </a:p>
            <a:p>
              <a:pPr algn="ctr" rtl="0"/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(</a:t>
              </a:r>
              <a:r>
                <a:rPr kumimoji="1" lang="ja-JP" altLang="en-US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大越智・渡辺</a:t>
              </a:r>
              <a:r>
                <a:rPr kumimoji="1" lang="en-US" altLang="ja-JP" sz="1000" kern="1200" dirty="0">
                  <a:solidFill>
                    <a:prstClr val="white"/>
                  </a:solidFill>
                  <a:latin typeface="HGPｺﾞｼｯｸE" pitchFamily="50" charset="-128"/>
                  <a:ea typeface="HGPｺﾞｼｯｸE" pitchFamily="50" charset="-128"/>
                  <a:cs typeface="+mn-cs"/>
                </a:rPr>
                <a:t>)</a:t>
              </a:r>
            </a:p>
          </p:txBody>
        </p:sp>
      </p:grpSp>
      <p:sp>
        <p:nvSpPr>
          <p:cNvPr id="106" name="山形 105"/>
          <p:cNvSpPr/>
          <p:nvPr/>
        </p:nvSpPr>
        <p:spPr>
          <a:xfrm>
            <a:off x="3357554" y="6429396"/>
            <a:ext cx="3857652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MIROC4.1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C-fix</a:t>
            </a:r>
          </a:p>
        </p:txBody>
      </p:sp>
      <p:sp>
        <p:nvSpPr>
          <p:cNvPr id="114" name="山形 113"/>
          <p:cNvSpPr/>
          <p:nvPr/>
        </p:nvSpPr>
        <p:spPr>
          <a:xfrm>
            <a:off x="4714876" y="6000768"/>
            <a:ext cx="2500330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MIROC4.2</a:t>
            </a:r>
          </a:p>
        </p:txBody>
      </p:sp>
      <p:sp>
        <p:nvSpPr>
          <p:cNvPr id="56" name="角丸四角形吹き出し 55"/>
          <p:cNvSpPr/>
          <p:nvPr/>
        </p:nvSpPr>
        <p:spPr>
          <a:xfrm>
            <a:off x="3428992" y="571480"/>
            <a:ext cx="4286280" cy="1500198"/>
          </a:xfrm>
          <a:prstGeom prst="wedgeRoundRectCallout">
            <a:avLst>
              <a:gd name="adj1" fmla="val -54337"/>
              <a:gd name="adj2" fmla="val -242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6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月末：概ねスケジュール通りに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MIROC4.1-C-fix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リリース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(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新物理全部入り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)</a:t>
            </a:r>
          </a:p>
          <a:p>
            <a:pPr algn="ctr" rtl="0"/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チューニングをあれこれ試しつつ、デバッグや新物理相互の整合性の向上を継続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(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これが</a:t>
            </a:r>
            <a:r>
              <a:rPr kumimoji="1" lang="ja-JP" altLang="en-US" kern="1200" dirty="0" err="1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ず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ーっと長引く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)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7" name="角丸四角形吹き出し 56"/>
          <p:cNvSpPr/>
          <p:nvPr/>
        </p:nvSpPr>
        <p:spPr>
          <a:xfrm>
            <a:off x="4429124" y="2214554"/>
            <a:ext cx="3500462" cy="642942"/>
          </a:xfrm>
          <a:prstGeom prst="wedgeRoundRectCallout">
            <a:avLst>
              <a:gd name="adj1" fmla="val -54337"/>
              <a:gd name="adj2" fmla="val -242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7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月末：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ES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の大混雑で新物理の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FIX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作業が進まなくなる</a:t>
            </a:r>
          </a:p>
        </p:txBody>
      </p:sp>
      <p:sp>
        <p:nvSpPr>
          <p:cNvPr id="58" name="角丸四角形吹き出し 57"/>
          <p:cNvSpPr/>
          <p:nvPr/>
        </p:nvSpPr>
        <p:spPr>
          <a:xfrm>
            <a:off x="5429256" y="3714752"/>
            <a:ext cx="3286148" cy="357190"/>
          </a:xfrm>
          <a:prstGeom prst="wedgeRoundRectCallout">
            <a:avLst>
              <a:gd name="adj1" fmla="val -54337"/>
              <a:gd name="adj2" fmla="val -242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8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月末：新積雲採用の方向へ</a:t>
            </a:r>
          </a:p>
        </p:txBody>
      </p:sp>
      <p:sp>
        <p:nvSpPr>
          <p:cNvPr id="59" name="角丸四角形吹き出し 58"/>
          <p:cNvSpPr/>
          <p:nvPr/>
        </p:nvSpPr>
        <p:spPr>
          <a:xfrm>
            <a:off x="4857752" y="3000372"/>
            <a:ext cx="3500462" cy="571504"/>
          </a:xfrm>
          <a:prstGeom prst="wedgeRoundRectCallout">
            <a:avLst>
              <a:gd name="adj1" fmla="val -54337"/>
              <a:gd name="adj2" fmla="val -242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8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月上旬：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COCO4.3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と結合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MIROC4.2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リリース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(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海氷融ける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)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1" name="角丸四角形吹き出し 60"/>
          <p:cNvSpPr/>
          <p:nvPr/>
        </p:nvSpPr>
        <p:spPr>
          <a:xfrm>
            <a:off x="6286512" y="4214818"/>
            <a:ext cx="2714644" cy="857256"/>
          </a:xfrm>
          <a:prstGeom prst="wedgeRoundRectCallout">
            <a:avLst>
              <a:gd name="adj1" fmla="val -54337"/>
              <a:gd name="adj2" fmla="val -2424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9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月末：エアロゾル混ざりすぎ解決　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T42L40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作成　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ES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秋休みへ</a:t>
            </a:r>
          </a:p>
        </p:txBody>
      </p:sp>
      <p:sp>
        <p:nvSpPr>
          <p:cNvPr id="63" name="山形 62"/>
          <p:cNvSpPr/>
          <p:nvPr/>
        </p:nvSpPr>
        <p:spPr>
          <a:xfrm>
            <a:off x="2857488" y="5214950"/>
            <a:ext cx="1428760" cy="500066"/>
          </a:xfrm>
          <a:prstGeom prst="chevron">
            <a:avLst/>
          </a:prstGeom>
          <a:ln>
            <a:solidFill>
              <a:srgbClr val="92D05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SKIP Physics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4" name="山形 63"/>
          <p:cNvSpPr/>
          <p:nvPr/>
        </p:nvSpPr>
        <p:spPr>
          <a:xfrm>
            <a:off x="4286248" y="5214950"/>
            <a:ext cx="1428760" cy="500066"/>
          </a:xfrm>
          <a:prstGeom prst="chevron">
            <a:avLst/>
          </a:prstGeom>
          <a:ln>
            <a:solidFill>
              <a:srgbClr val="92D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Radiation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MPMD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??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</a:p>
        </p:txBody>
      </p:sp>
      <p:sp>
        <p:nvSpPr>
          <p:cNvPr id="65" name="角丸四角形吹き出し 64"/>
          <p:cNvSpPr/>
          <p:nvPr/>
        </p:nvSpPr>
        <p:spPr>
          <a:xfrm>
            <a:off x="3643306" y="4286256"/>
            <a:ext cx="1857388" cy="714380"/>
          </a:xfrm>
          <a:prstGeom prst="wedgeRoundRectCallout">
            <a:avLst>
              <a:gd name="adj1" fmla="val -65040"/>
              <a:gd name="adj2" fmla="val 7164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T213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メモリ不足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ES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で実行不可</a:t>
            </a:r>
          </a:p>
        </p:txBody>
      </p:sp>
      <p:sp>
        <p:nvSpPr>
          <p:cNvPr id="66" name="角丸四角形吹き出し 65"/>
          <p:cNvSpPr/>
          <p:nvPr/>
        </p:nvSpPr>
        <p:spPr>
          <a:xfrm>
            <a:off x="3000364" y="3143248"/>
            <a:ext cx="1000132" cy="642942"/>
          </a:xfrm>
          <a:prstGeom prst="wedgeRoundRectCallout">
            <a:avLst>
              <a:gd name="adj1" fmla="val -33894"/>
              <a:gd name="adj2" fmla="val 595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KISSME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未完成</a:t>
            </a:r>
          </a:p>
        </p:txBody>
      </p:sp>
      <p:sp>
        <p:nvSpPr>
          <p:cNvPr id="67" name="角丸四角形吹き出し 66"/>
          <p:cNvSpPr/>
          <p:nvPr/>
        </p:nvSpPr>
        <p:spPr>
          <a:xfrm>
            <a:off x="6429388" y="5357826"/>
            <a:ext cx="2562244" cy="571504"/>
          </a:xfrm>
          <a:prstGeom prst="wedgeRoundRectCallout">
            <a:avLst>
              <a:gd name="adj1" fmla="val 14384"/>
              <a:gd name="adj2" fmla="val -7159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11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月末：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COCO4.4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と結合</a:t>
            </a:r>
            <a:endParaRPr kumimoji="1" lang="en-US" altLang="ja-JP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algn="ctr" rtl="0"/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海氷チューニング</a:t>
            </a:r>
          </a:p>
        </p:txBody>
      </p:sp>
      <p:sp>
        <p:nvSpPr>
          <p:cNvPr id="68" name="山形 67"/>
          <p:cNvSpPr/>
          <p:nvPr/>
        </p:nvSpPr>
        <p:spPr>
          <a:xfrm>
            <a:off x="2857488" y="5786454"/>
            <a:ext cx="1928826" cy="357190"/>
          </a:xfrm>
          <a:prstGeom prst="chevron">
            <a:avLst/>
          </a:prstGeom>
          <a:ln>
            <a:solidFill>
              <a:srgbClr val="92D05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MPI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in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Longitude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285720" y="500042"/>
            <a:ext cx="8358246" cy="607223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kumimoji="1" lang="ja-JP" altLang="en-US" sz="4400" kern="1200" dirty="0">
                <a:solidFill>
                  <a:srgbClr val="FFFF00"/>
                </a:solidFill>
                <a:latin typeface="Calibri"/>
                <a:ea typeface="ＭＳ Ｐゴシック"/>
                <a:cs typeface="+mn-cs"/>
              </a:rPr>
              <a:t>２００８年の思い出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1" grpId="0" animBg="1"/>
      <p:bldP spid="65" grpId="0" animBg="1"/>
      <p:bldP spid="66" grpId="0" animBg="1"/>
      <p:bldP spid="67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6"/>
          <p:cNvCxnSpPr/>
          <p:nvPr/>
        </p:nvCxnSpPr>
        <p:spPr>
          <a:xfrm rot="16200000" flipH="1">
            <a:off x="2714636" y="3429000"/>
            <a:ext cx="6858002" cy="2"/>
          </a:xfrm>
          <a:prstGeom prst="line">
            <a:avLst/>
          </a:prstGeom>
          <a:ln w="28575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/>
          <p:cNvSpPr txBox="1"/>
          <p:nvPr/>
        </p:nvSpPr>
        <p:spPr>
          <a:xfrm>
            <a:off x="5572132" y="1714488"/>
            <a:ext cx="6992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1200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SPIN-UP</a:t>
            </a:r>
            <a:endParaRPr kumimoji="1" lang="ja-JP" altLang="en-US" sz="1200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86" name="直線コネクタ 85"/>
          <p:cNvCxnSpPr/>
          <p:nvPr/>
        </p:nvCxnSpPr>
        <p:spPr>
          <a:xfrm rot="5400000">
            <a:off x="-642952" y="3428976"/>
            <a:ext cx="6858001" cy="1"/>
          </a:xfrm>
          <a:prstGeom prst="line">
            <a:avLst/>
          </a:prstGeom>
          <a:ln w="19050">
            <a:solidFill>
              <a:srgbClr val="FF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 rot="16200000" flipH="1">
            <a:off x="3714768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rot="16200000" flipH="1">
            <a:off x="4643462" y="3428998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rot="16200000" flipH="1">
            <a:off x="1785942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rot="16200000" flipH="1">
            <a:off x="-142883" y="3429000"/>
            <a:ext cx="6858002" cy="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rot="5400000">
            <a:off x="-928702" y="3428998"/>
            <a:ext cx="6858001" cy="1"/>
          </a:xfrm>
          <a:prstGeom prst="line">
            <a:avLst/>
          </a:prstGeom>
          <a:ln w="44450" cmpd="sng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 rot="5400000">
            <a:off x="-1357330" y="3428998"/>
            <a:ext cx="6858002" cy="2"/>
          </a:xfrm>
          <a:prstGeom prst="line">
            <a:avLst/>
          </a:prstGeom>
          <a:ln w="19050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37"/>
          <p:cNvCxnSpPr/>
          <p:nvPr/>
        </p:nvCxnSpPr>
        <p:spPr>
          <a:xfrm rot="5400000">
            <a:off x="811911" y="3429794"/>
            <a:ext cx="6859588" cy="1588"/>
          </a:xfrm>
          <a:prstGeom prst="line">
            <a:avLst/>
          </a:prstGeom>
          <a:ln w="38100">
            <a:solidFill>
              <a:srgbClr val="FF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8"/>
          <p:cNvSpPr txBox="1">
            <a:spLocks noChangeArrowheads="1"/>
          </p:cNvSpPr>
          <p:nvPr/>
        </p:nvSpPr>
        <p:spPr bwMode="auto">
          <a:xfrm>
            <a:off x="571472" y="-71438"/>
            <a:ext cx="86036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MAY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　　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JUN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JUL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 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AUG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SEP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  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OCT  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 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NOV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　　</a:t>
            </a:r>
            <a:r>
              <a:rPr kumimoji="1" lang="en-US" altLang="ja-JP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DEC</a:t>
            </a:r>
            <a:r>
              <a:rPr kumimoji="1" lang="ja-JP" altLang="en-US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</a:p>
        </p:txBody>
      </p:sp>
      <p:sp>
        <p:nvSpPr>
          <p:cNvPr id="15" name="右矢印 14"/>
          <p:cNvSpPr/>
          <p:nvPr/>
        </p:nvSpPr>
        <p:spPr>
          <a:xfrm>
            <a:off x="1" y="214290"/>
            <a:ext cx="2071670" cy="1428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Q-1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21" name="山形 20"/>
          <p:cNvSpPr/>
          <p:nvPr/>
        </p:nvSpPr>
        <p:spPr>
          <a:xfrm>
            <a:off x="3071802" y="4143380"/>
            <a:ext cx="3000374" cy="357190"/>
          </a:xfrm>
          <a:prstGeom prst="chevron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K2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版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KISSME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PSCs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Solar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variation</a:t>
            </a:r>
          </a:p>
          <a:p>
            <a:pPr algn="ctr" rtl="0">
              <a:defRPr/>
            </a:pP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化学シナリオ実験</a:t>
            </a: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渡辺・永島・河原井）</a:t>
            </a:r>
            <a:endParaRPr kumimoji="1" lang="en-US" altLang="ja-JP" sz="10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25" name="テキスト ボックス 19"/>
          <p:cNvSpPr txBox="1">
            <a:spLocks noChangeArrowheads="1"/>
          </p:cNvSpPr>
          <p:nvPr/>
        </p:nvSpPr>
        <p:spPr bwMode="auto">
          <a:xfrm>
            <a:off x="6294269" y="430213"/>
            <a:ext cx="277832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/>
            <a:r>
              <a:rPr kumimoji="1" lang="en-US" altLang="ja-JP" sz="2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</a:t>
            </a:r>
            <a:r>
              <a:rPr kumimoji="1" lang="ja-JP" altLang="en-US" sz="2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2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roadmap 2008.5</a:t>
            </a:r>
            <a:endParaRPr kumimoji="1" lang="ja-JP" altLang="en-US" sz="20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32" name="角丸四角形吹き出し 31"/>
          <p:cNvSpPr>
            <a:spLocks noChangeArrowheads="1"/>
          </p:cNvSpPr>
          <p:nvPr/>
        </p:nvSpPr>
        <p:spPr bwMode="auto">
          <a:xfrm>
            <a:off x="2786050" y="428604"/>
            <a:ext cx="1643074" cy="571504"/>
          </a:xfrm>
          <a:prstGeom prst="wedgeRoundRectCallout">
            <a:avLst>
              <a:gd name="adj1" fmla="val -64037"/>
              <a:gd name="adj2" fmla="val -28126"/>
              <a:gd name="adj3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rgbClr val="D60093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6/10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GCM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検討会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AR5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向け物理過程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“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最終決定</a:t>
            </a:r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”</a:t>
            </a:r>
            <a:endParaRPr kumimoji="1" lang="ja-JP" altLang="en-US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35" name="山形 34"/>
          <p:cNvSpPr/>
          <p:nvPr/>
        </p:nvSpPr>
        <p:spPr>
          <a:xfrm>
            <a:off x="2795044" y="6215082"/>
            <a:ext cx="2848526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MIROC4.1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2008.06.17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</a:t>
            </a:r>
          </a:p>
        </p:txBody>
      </p:sp>
      <p:sp>
        <p:nvSpPr>
          <p:cNvPr id="36" name="テキスト ボックス 46"/>
          <p:cNvSpPr txBox="1">
            <a:spLocks noChangeArrowheads="1"/>
          </p:cNvSpPr>
          <p:nvPr/>
        </p:nvSpPr>
        <p:spPr bwMode="auto">
          <a:xfrm>
            <a:off x="2561371" y="6597650"/>
            <a:ext cx="301076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kumimoji="1" lang="en-US" altLang="ja-JP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MIROC-</a:t>
            </a:r>
            <a:r>
              <a:rPr kumimoji="1" lang="en-US" altLang="ja-JP" sz="1600" kern="1200" dirty="0" err="1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kissme</a:t>
            </a:r>
            <a:r>
              <a:rPr kumimoji="1" lang="ja-JP" altLang="en-US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Release</a:t>
            </a:r>
            <a:r>
              <a:rPr kumimoji="1" lang="ja-JP" altLang="en-US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6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Schedule</a:t>
            </a:r>
            <a:endParaRPr kumimoji="1" lang="ja-JP" altLang="en-US" sz="16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38" name="山形 37"/>
          <p:cNvSpPr/>
          <p:nvPr/>
        </p:nvSpPr>
        <p:spPr>
          <a:xfrm>
            <a:off x="6143636" y="6215082"/>
            <a:ext cx="2500330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MIROC4.2</a:t>
            </a:r>
            <a:r>
              <a:rPr kumimoji="1" lang="ja-JP" altLang="en-US" sz="10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??</a:t>
            </a:r>
          </a:p>
        </p:txBody>
      </p:sp>
      <p:sp>
        <p:nvSpPr>
          <p:cNvPr id="42" name="山形 41"/>
          <p:cNvSpPr/>
          <p:nvPr/>
        </p:nvSpPr>
        <p:spPr>
          <a:xfrm>
            <a:off x="-214346" y="2285992"/>
            <a:ext cx="2643206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COCO4.3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spin-up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test(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岡島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44" name="右矢印 43"/>
          <p:cNvSpPr/>
          <p:nvPr/>
        </p:nvSpPr>
        <p:spPr>
          <a:xfrm>
            <a:off x="4286248" y="214290"/>
            <a:ext cx="1786570" cy="14287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Q-3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6215695" y="214290"/>
            <a:ext cx="2786082" cy="14287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Q-4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 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(Product</a:t>
            </a:r>
            <a:r>
              <a:rPr kumimoji="1" lang="ja-JP" altLang="en-US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Run)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>
          <a:xfrm>
            <a:off x="2572358" y="214290"/>
            <a:ext cx="1642452" cy="14287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Q-2</a:t>
            </a:r>
            <a:endParaRPr kumimoji="1" lang="ja-JP" altLang="en-US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49" name="山形 43"/>
          <p:cNvSpPr/>
          <p:nvPr/>
        </p:nvSpPr>
        <p:spPr>
          <a:xfrm>
            <a:off x="-357222" y="383779"/>
            <a:ext cx="2786082" cy="500066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newcld+progice+NN04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+cumulus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+L56h+Tuning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渡部・江守・小倉・渡辺） </a:t>
            </a:r>
          </a:p>
        </p:txBody>
      </p:sp>
      <p:sp>
        <p:nvSpPr>
          <p:cNvPr id="50" name="山形 43"/>
          <p:cNvSpPr/>
          <p:nvPr/>
        </p:nvSpPr>
        <p:spPr>
          <a:xfrm>
            <a:off x="0" y="955283"/>
            <a:ext cx="2428860" cy="357190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SPRINTARS+NN04+progice</a:t>
            </a: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結合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テスト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渡部・竹村） </a:t>
            </a:r>
          </a:p>
        </p:txBody>
      </p:sp>
      <p:sp>
        <p:nvSpPr>
          <p:cNvPr id="51" name="山形 43"/>
          <p:cNvSpPr/>
          <p:nvPr/>
        </p:nvSpPr>
        <p:spPr>
          <a:xfrm>
            <a:off x="0" y="1383911"/>
            <a:ext cx="2428860" cy="357190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NN04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自由大気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MLS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定式化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変更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+Tuning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渡辺・望月）</a:t>
            </a:r>
          </a:p>
        </p:txBody>
      </p:sp>
      <p:sp>
        <p:nvSpPr>
          <p:cNvPr id="52" name="山形 51"/>
          <p:cNvSpPr/>
          <p:nvPr/>
        </p:nvSpPr>
        <p:spPr>
          <a:xfrm>
            <a:off x="-214346" y="2571744"/>
            <a:ext cx="2643206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Sea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ice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Coupler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鈴木立・小室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?)</a:t>
            </a:r>
          </a:p>
        </p:txBody>
      </p:sp>
      <p:sp>
        <p:nvSpPr>
          <p:cNvPr id="53" name="山形 52"/>
          <p:cNvSpPr/>
          <p:nvPr/>
        </p:nvSpPr>
        <p:spPr>
          <a:xfrm>
            <a:off x="-142908" y="3857628"/>
            <a:ext cx="2214578" cy="214314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CHASER+SPRINTARS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須藤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54" name="山形 53"/>
          <p:cNvSpPr/>
          <p:nvPr/>
        </p:nvSpPr>
        <p:spPr>
          <a:xfrm>
            <a:off x="-142908" y="4143380"/>
            <a:ext cx="2214578" cy="214314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PSCs&amp;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オゾンホール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永島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0" name="右矢印 59"/>
          <p:cNvSpPr/>
          <p:nvPr/>
        </p:nvSpPr>
        <p:spPr>
          <a:xfrm>
            <a:off x="2125178" y="214290"/>
            <a:ext cx="357190" cy="1428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endParaRPr kumimoji="1" lang="ja-JP" altLang="en-US" kern="120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2" name="山形 61"/>
          <p:cNvSpPr/>
          <p:nvPr/>
        </p:nvSpPr>
        <p:spPr>
          <a:xfrm>
            <a:off x="-142908" y="4429132"/>
            <a:ext cx="2214578" cy="214314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用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PARA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FILE(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関口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6" name="山形 65"/>
          <p:cNvSpPr/>
          <p:nvPr/>
        </p:nvSpPr>
        <p:spPr>
          <a:xfrm>
            <a:off x="2116495" y="4143380"/>
            <a:ext cx="1071570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PSCs</a:t>
            </a:r>
          </a:p>
          <a:p>
            <a:pPr algn="ctr" rtl="0">
              <a:defRPr/>
            </a:pPr>
            <a:r>
              <a:rPr kumimoji="1" lang="ja-JP" altLang="en-US" sz="10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最適化</a:t>
            </a:r>
            <a:endParaRPr kumimoji="1" lang="en-US" altLang="ja-JP" sz="10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67" name="山形 66"/>
          <p:cNvSpPr/>
          <p:nvPr/>
        </p:nvSpPr>
        <p:spPr>
          <a:xfrm>
            <a:off x="2786050" y="3714752"/>
            <a:ext cx="1428760" cy="357190"/>
          </a:xfrm>
          <a:prstGeom prst="chevron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CHASER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+</a:t>
            </a: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新物理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須藤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68" name="山形 67"/>
          <p:cNvSpPr/>
          <p:nvPr/>
        </p:nvSpPr>
        <p:spPr>
          <a:xfrm>
            <a:off x="2786050" y="2357430"/>
            <a:ext cx="2428892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COCO4.3+ICE+ECO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SPIN-UP</a:t>
            </a: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大気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=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既存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T42L20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Repeat?(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岡島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70" name="山形 69"/>
          <p:cNvSpPr/>
          <p:nvPr/>
        </p:nvSpPr>
        <p:spPr>
          <a:xfrm>
            <a:off x="2786050" y="3143248"/>
            <a:ext cx="1428760" cy="500066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新物理 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hybrid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並列化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大越智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74" name="角丸四角形吹き出し 73"/>
          <p:cNvSpPr/>
          <p:nvPr/>
        </p:nvSpPr>
        <p:spPr>
          <a:xfrm>
            <a:off x="3143240" y="4572008"/>
            <a:ext cx="1285884" cy="571504"/>
          </a:xfrm>
          <a:prstGeom prst="wedgeRoundRectCallout">
            <a:avLst>
              <a:gd name="adj1" fmla="val -72821"/>
              <a:gd name="adj2" fmla="val -3251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sz="12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6/16</a:t>
            </a:r>
            <a:r>
              <a:rPr kumimoji="1" lang="ja-JP" altLang="en-US" sz="12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（大安）</a:t>
            </a:r>
            <a:r>
              <a:rPr kumimoji="1" lang="en-US" altLang="ja-JP" sz="1200" i="1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??</a:t>
            </a:r>
          </a:p>
          <a:p>
            <a:pPr algn="ctr" rtl="0"/>
            <a:r>
              <a:rPr kumimoji="1" lang="en-US" altLang="ja-JP" sz="12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MIROC4.x-AR5</a:t>
            </a:r>
          </a:p>
          <a:p>
            <a:pPr algn="ctr" rtl="0"/>
            <a:r>
              <a:rPr kumimoji="1" lang="en-US" altLang="ja-JP" sz="12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Release</a:t>
            </a:r>
            <a:endParaRPr kumimoji="1" lang="ja-JP" altLang="en-US" sz="1200" kern="1200" dirty="0">
              <a:solidFill>
                <a:prstClr val="white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81" name="山形 80"/>
          <p:cNvSpPr/>
          <p:nvPr/>
        </p:nvSpPr>
        <p:spPr>
          <a:xfrm>
            <a:off x="6215074" y="3027267"/>
            <a:ext cx="2928926" cy="428628"/>
          </a:xfrm>
          <a:prstGeom prst="chevron">
            <a:avLst/>
          </a:prstGeom>
          <a:ln w="190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T42L80k Preindustrial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CONTROL RUN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河原井ほかチーム長期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572132" y="3536298"/>
            <a:ext cx="6992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rtl="0"/>
            <a:r>
              <a:rPr kumimoji="1" lang="en-US" altLang="ja-JP" sz="1200" kern="12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SPIN-UP</a:t>
            </a:r>
            <a:endParaRPr kumimoji="1" lang="ja-JP" altLang="en-US" sz="1200" kern="12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88" name="山形 87"/>
          <p:cNvSpPr/>
          <p:nvPr/>
        </p:nvSpPr>
        <p:spPr>
          <a:xfrm>
            <a:off x="214282" y="6215084"/>
            <a:ext cx="2285987" cy="285750"/>
          </a:xfrm>
          <a:prstGeom prst="chevron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MIROC4.1FULL-L56h </a:t>
            </a:r>
            <a:r>
              <a:rPr kumimoji="1" lang="ja-JP" altLang="en-US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暫定版</a:t>
            </a:r>
            <a:r>
              <a:rPr kumimoji="1" lang="en-US" altLang="ja-JP" sz="1000" kern="1200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</a:p>
        </p:txBody>
      </p:sp>
      <p:sp>
        <p:nvSpPr>
          <p:cNvPr id="69" name="山形 68"/>
          <p:cNvSpPr/>
          <p:nvPr/>
        </p:nvSpPr>
        <p:spPr>
          <a:xfrm>
            <a:off x="4286248" y="3286124"/>
            <a:ext cx="1357322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完成作業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84" name="山形 83"/>
          <p:cNvSpPr/>
          <p:nvPr/>
        </p:nvSpPr>
        <p:spPr>
          <a:xfrm>
            <a:off x="5715008" y="3000372"/>
            <a:ext cx="500066" cy="500066"/>
          </a:xfrm>
          <a:prstGeom prst="chevron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89" name="山形 88"/>
          <p:cNvSpPr/>
          <p:nvPr/>
        </p:nvSpPr>
        <p:spPr>
          <a:xfrm>
            <a:off x="0" y="5214950"/>
            <a:ext cx="2428860" cy="500066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FULL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暫定版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最適化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新旧物理 所要時間比較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大越智・渡辺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0" name="山形 89"/>
          <p:cNvSpPr/>
          <p:nvPr/>
        </p:nvSpPr>
        <p:spPr>
          <a:xfrm>
            <a:off x="-357222" y="4786322"/>
            <a:ext cx="2357454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MPI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緯度方向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1-LINE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1" name="山形 90"/>
          <p:cNvSpPr/>
          <p:nvPr/>
        </p:nvSpPr>
        <p:spPr>
          <a:xfrm>
            <a:off x="-32" y="5786454"/>
            <a:ext cx="2786082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Release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準備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: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コード整理・</a:t>
            </a:r>
            <a:r>
              <a:rPr kumimoji="1" lang="en-US" altLang="ja-JP" sz="1000" kern="1200" dirty="0" err="1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ChangeLog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西村・渡辺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2" name="山形 91"/>
          <p:cNvSpPr/>
          <p:nvPr/>
        </p:nvSpPr>
        <p:spPr>
          <a:xfrm>
            <a:off x="2857488" y="5786454"/>
            <a:ext cx="1928826" cy="357190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MPI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in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Longitude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3" name="山形 92"/>
          <p:cNvSpPr/>
          <p:nvPr/>
        </p:nvSpPr>
        <p:spPr>
          <a:xfrm>
            <a:off x="7786710" y="4857760"/>
            <a:ext cx="1000132" cy="214314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KISSME</a:t>
            </a:r>
          </a:p>
        </p:txBody>
      </p:sp>
      <p:sp>
        <p:nvSpPr>
          <p:cNvPr id="94" name="山形 93"/>
          <p:cNvSpPr/>
          <p:nvPr/>
        </p:nvSpPr>
        <p:spPr>
          <a:xfrm>
            <a:off x="7786710" y="5143512"/>
            <a:ext cx="1000132" cy="214314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CHEM</a:t>
            </a:r>
          </a:p>
        </p:txBody>
      </p:sp>
      <p:sp>
        <p:nvSpPr>
          <p:cNvPr id="95" name="山形 94"/>
          <p:cNvSpPr/>
          <p:nvPr/>
        </p:nvSpPr>
        <p:spPr>
          <a:xfrm>
            <a:off x="7786710" y="5429264"/>
            <a:ext cx="1000132" cy="214314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Optimize</a:t>
            </a:r>
          </a:p>
        </p:txBody>
      </p:sp>
      <p:sp>
        <p:nvSpPr>
          <p:cNvPr id="96" name="山形 95"/>
          <p:cNvSpPr/>
          <p:nvPr/>
        </p:nvSpPr>
        <p:spPr>
          <a:xfrm>
            <a:off x="7786710" y="4572008"/>
            <a:ext cx="1000132" cy="214314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T213&amp;T85</a:t>
            </a:r>
          </a:p>
        </p:txBody>
      </p:sp>
      <p:sp>
        <p:nvSpPr>
          <p:cNvPr id="97" name="山形 96"/>
          <p:cNvSpPr/>
          <p:nvPr/>
        </p:nvSpPr>
        <p:spPr>
          <a:xfrm>
            <a:off x="2857488" y="5214950"/>
            <a:ext cx="1428760" cy="500066"/>
          </a:xfrm>
          <a:prstGeom prst="chevron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SKIP Physics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98" name="山形 97"/>
          <p:cNvSpPr/>
          <p:nvPr/>
        </p:nvSpPr>
        <p:spPr>
          <a:xfrm>
            <a:off x="7786710" y="4286256"/>
            <a:ext cx="1000132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Urgent</a:t>
            </a:r>
          </a:p>
        </p:txBody>
      </p:sp>
      <p:sp>
        <p:nvSpPr>
          <p:cNvPr id="99" name="山形 98"/>
          <p:cNvSpPr/>
          <p:nvPr/>
        </p:nvSpPr>
        <p:spPr>
          <a:xfrm>
            <a:off x="1000100" y="1857364"/>
            <a:ext cx="1428760" cy="357190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T85L56h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FULL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渡辺・西村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83" name="屈折矢印 82"/>
          <p:cNvSpPr/>
          <p:nvPr/>
        </p:nvSpPr>
        <p:spPr>
          <a:xfrm flipV="1">
            <a:off x="5214942" y="2500306"/>
            <a:ext cx="214314" cy="785818"/>
          </a:xfrm>
          <a:prstGeom prst="bent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kern="1200">
              <a:solidFill>
                <a:prstClr val="white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82" name="山形 81"/>
          <p:cNvSpPr/>
          <p:nvPr/>
        </p:nvSpPr>
        <p:spPr>
          <a:xfrm>
            <a:off x="4286248" y="2812671"/>
            <a:ext cx="1357322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気候感度調査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望月ほか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1" name="山形 100"/>
          <p:cNvSpPr/>
          <p:nvPr/>
        </p:nvSpPr>
        <p:spPr>
          <a:xfrm>
            <a:off x="2786050" y="1500174"/>
            <a:ext cx="2857520" cy="357190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T85L56h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&amp;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Tuning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チーム環境研ほか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2" name="山形 101"/>
          <p:cNvSpPr/>
          <p:nvPr/>
        </p:nvSpPr>
        <p:spPr>
          <a:xfrm>
            <a:off x="2786050" y="1928802"/>
            <a:ext cx="1500198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T42L80k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Tuning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渡辺ほか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4" name="山形 103"/>
          <p:cNvSpPr/>
          <p:nvPr/>
        </p:nvSpPr>
        <p:spPr>
          <a:xfrm>
            <a:off x="3500430" y="1071546"/>
            <a:ext cx="2143140" cy="357190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気候感度調査</a:t>
            </a:r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望月ほか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5" name="山形 104"/>
          <p:cNvSpPr/>
          <p:nvPr/>
        </p:nvSpPr>
        <p:spPr>
          <a:xfrm>
            <a:off x="5706043" y="1214422"/>
            <a:ext cx="500066" cy="500066"/>
          </a:xfrm>
          <a:prstGeom prst="chevro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rtl="0"/>
            <a:endParaRPr kumimoji="1" lang="en-US" altLang="ja-JP" sz="1000" kern="1200" dirty="0">
              <a:solidFill>
                <a:srgbClr val="000000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</p:txBody>
      </p:sp>
      <p:sp>
        <p:nvSpPr>
          <p:cNvPr id="108" name="山形 107"/>
          <p:cNvSpPr/>
          <p:nvPr/>
        </p:nvSpPr>
        <p:spPr>
          <a:xfrm>
            <a:off x="6215074" y="928670"/>
            <a:ext cx="2928926" cy="500066"/>
          </a:xfrm>
          <a:prstGeom prst="chevron">
            <a:avLst/>
          </a:prstGeo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 CONTROL RUN</a:t>
            </a:r>
          </a:p>
          <a:p>
            <a:pPr algn="ctr" rtl="0"/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Preindustrial??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金井ほかチーム近未来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09" name="山形 108"/>
          <p:cNvSpPr/>
          <p:nvPr/>
        </p:nvSpPr>
        <p:spPr>
          <a:xfrm>
            <a:off x="6215074" y="1500174"/>
            <a:ext cx="2928926" cy="571504"/>
          </a:xfrm>
          <a:prstGeom prst="chevron">
            <a:avLst/>
          </a:prstGeo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T85L56h CONTROL RUN</a:t>
            </a:r>
          </a:p>
          <a:p>
            <a:pPr algn="ctr" rtl="0"/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Preindustrial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with</a:t>
            </a:r>
            <a:r>
              <a:rPr kumimoji="1" lang="ja-JP" altLang="en-US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Carbon</a:t>
            </a:r>
            <a:r>
              <a:rPr kumimoji="1" lang="ja-JP" altLang="en-US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Cycle??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金井ほかチーム近未来？長期？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110" name="山形 109"/>
          <p:cNvSpPr/>
          <p:nvPr/>
        </p:nvSpPr>
        <p:spPr>
          <a:xfrm>
            <a:off x="4286248" y="5214950"/>
            <a:ext cx="1428760" cy="500066"/>
          </a:xfrm>
          <a:prstGeom prst="chevron">
            <a:avLst/>
          </a:prstGeom>
          <a:ln>
            <a:solidFill>
              <a:srgbClr val="92D05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Radiation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MPMD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??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T213L56h</a:t>
            </a:r>
          </a:p>
        </p:txBody>
      </p:sp>
      <p:sp>
        <p:nvSpPr>
          <p:cNvPr id="111" name="山形 110"/>
          <p:cNvSpPr/>
          <p:nvPr/>
        </p:nvSpPr>
        <p:spPr>
          <a:xfrm>
            <a:off x="-214346" y="2857496"/>
            <a:ext cx="2643206" cy="214314"/>
          </a:xfrm>
          <a:prstGeom prst="chevron">
            <a:avLst/>
          </a:prstGeom>
          <a:ln>
            <a:solidFill>
              <a:srgbClr val="D6009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Improved</a:t>
            </a:r>
            <a:r>
              <a:rPr kumimoji="1" lang="ja-JP" altLang="en-US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i="1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MATSIRO??</a:t>
            </a:r>
          </a:p>
        </p:txBody>
      </p:sp>
      <p:sp>
        <p:nvSpPr>
          <p:cNvPr id="112" name="角丸四角形吹き出し 111"/>
          <p:cNvSpPr>
            <a:spLocks noChangeArrowheads="1"/>
          </p:cNvSpPr>
          <p:nvPr/>
        </p:nvSpPr>
        <p:spPr bwMode="auto">
          <a:xfrm>
            <a:off x="285720" y="3214686"/>
            <a:ext cx="1643074" cy="428628"/>
          </a:xfrm>
          <a:prstGeom prst="wedgeRoundRectCallout">
            <a:avLst>
              <a:gd name="adj1" fmla="val 57088"/>
              <a:gd name="adj2" fmla="val 36188"/>
              <a:gd name="adj3" fmla="val 16667"/>
            </a:avLst>
          </a:prstGeom>
          <a:blipFill>
            <a:blip r:embed="rId3"/>
            <a:tile tx="0" ty="0" sx="100000" sy="100000" flip="none" algn="tl"/>
          </a:blipFill>
          <a:ln w="38100">
            <a:solidFill>
              <a:srgbClr val="D60093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5/30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チーム長期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rtl="0"/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ミーティング</a:t>
            </a: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6286512" y="371475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※RUN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や</a:t>
            </a:r>
            <a:r>
              <a:rPr kumimoji="1" lang="en-US" altLang="ja-JP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Tuning</a:t>
            </a:r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の実行部隊は要相談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l" rtl="0"/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○○ほか　の記載はヘルパーが必要</a:t>
            </a:r>
            <a:endParaRPr kumimoji="1" lang="en-US" altLang="ja-JP" sz="1200" kern="1200" dirty="0">
              <a:solidFill>
                <a:prstClr val="black"/>
              </a:solidFill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l" rtl="0"/>
            <a:r>
              <a:rPr kumimoji="1" lang="ja-JP" altLang="en-US" sz="1200" kern="1200" dirty="0">
                <a:solidFill>
                  <a:prstClr val="black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という意味</a:t>
            </a:r>
          </a:p>
        </p:txBody>
      </p:sp>
      <p:sp>
        <p:nvSpPr>
          <p:cNvPr id="65" name="山形 64"/>
          <p:cNvSpPr/>
          <p:nvPr/>
        </p:nvSpPr>
        <p:spPr>
          <a:xfrm>
            <a:off x="4500562" y="3714752"/>
            <a:ext cx="1285884" cy="357190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rtl="0"/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陸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C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 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SPIN-UP</a:t>
            </a:r>
          </a:p>
          <a:p>
            <a:pPr algn="ctr" rtl="0"/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(</a:t>
            </a:r>
            <a:r>
              <a:rPr kumimoji="1" lang="ja-JP" altLang="en-US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加藤</a:t>
            </a:r>
            <a:r>
              <a:rPr kumimoji="1" lang="en-US" altLang="ja-JP" sz="1000" kern="1200" dirty="0">
                <a:solidFill>
                  <a:srgbClr val="000000"/>
                </a:solidFill>
                <a:latin typeface="HGPｺﾞｼｯｸE" pitchFamily="50" charset="-128"/>
                <a:ea typeface="HGPｺﾞｼｯｸE" pitchFamily="50" charset="-128"/>
                <a:cs typeface="+mn-cs"/>
              </a:rPr>
              <a:t>)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2786050" y="857232"/>
            <a:ext cx="6215106" cy="52864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kumimoji="1" lang="en-US" altLang="ja-JP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MIROC4.2</a:t>
            </a:r>
            <a:r>
              <a:rPr kumimoji="1" lang="ja-JP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や</a:t>
            </a:r>
            <a:r>
              <a:rPr kumimoji="1" lang="en-US" altLang="ja-JP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CHASER+SPRINTARS</a:t>
            </a:r>
            <a:r>
              <a:rPr kumimoji="1" lang="ja-JP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の</a:t>
            </a:r>
            <a:r>
              <a:rPr kumimoji="1" lang="en-US" altLang="ja-JP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FIX</a:t>
            </a:r>
            <a:r>
              <a:rPr kumimoji="1" lang="ja-JP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に手間取って、</a:t>
            </a:r>
            <a:endParaRPr kumimoji="1" lang="en-US" altLang="ja-JP" sz="32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  <a:cs typeface="+mn-cs"/>
            </a:endParaRPr>
          </a:p>
          <a:p>
            <a:pPr algn="ctr" rtl="0"/>
            <a:r>
              <a:rPr kumimoji="1" lang="ja-JP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スピンアップもできてません。</a:t>
            </a:r>
            <a:endParaRPr kumimoji="1" lang="en-US" altLang="ja-JP" sz="32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  <a:cs typeface="+mn-cs"/>
            </a:endParaRPr>
          </a:p>
          <a:p>
            <a:pPr algn="ctr" rtl="0"/>
            <a:r>
              <a:rPr kumimoji="1" lang="ja-JP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ほんとごめんなさい。</a:t>
            </a:r>
            <a:endParaRPr kumimoji="1" lang="en-US" altLang="ja-JP" sz="32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  <a:cs typeface="+mn-cs"/>
            </a:endParaRPr>
          </a:p>
          <a:p>
            <a:pPr algn="ctr" rtl="0"/>
            <a:r>
              <a:rPr kumimoji="1" lang="ja-JP" altLang="en-US" sz="3200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  <a:cs typeface="+mn-cs"/>
              </a:rPr>
              <a:t>（開発チーム一同）</a:t>
            </a:r>
            <a:endParaRPr kumimoji="1" lang="en-US" altLang="ja-JP" sz="32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  <a:cs typeface="+mn-cs"/>
            </a:endParaRPr>
          </a:p>
          <a:p>
            <a:pPr algn="ctr" rtl="0"/>
            <a:endParaRPr kumimoji="1" lang="ja-JP" altLang="en-US" sz="32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-24"/>
            <a:ext cx="8229600" cy="922337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MIROC4.2</a:t>
            </a:r>
            <a:r>
              <a:rPr lang="ja-JP" altLang="en-US" dirty="0" smtClean="0"/>
              <a:t>　</a:t>
            </a:r>
          </a:p>
        </p:txBody>
      </p:sp>
      <p:sp>
        <p:nvSpPr>
          <p:cNvPr id="3090" name="Text Box 4"/>
          <p:cNvSpPr txBox="1">
            <a:spLocks noChangeArrowheads="1"/>
          </p:cNvSpPr>
          <p:nvPr/>
        </p:nvSpPr>
        <p:spPr bwMode="auto">
          <a:xfrm>
            <a:off x="395288" y="959726"/>
            <a:ext cx="8206093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3200" dirty="0" smtClean="0">
                <a:latin typeface="HG丸ｺﾞｼｯｸM-PRO" pitchFamily="50" charset="-128"/>
                <a:ea typeface="HG丸ｺﾞｼｯｸM-PRO" pitchFamily="50" charset="-128"/>
              </a:rPr>
              <a:t>新</a:t>
            </a:r>
            <a:r>
              <a:rPr lang="ja-JP" altLang="en-US" sz="3200" dirty="0" err="1" smtClean="0">
                <a:latin typeface="HG丸ｺﾞｼｯｸM-PRO" pitchFamily="50" charset="-128"/>
                <a:ea typeface="HG丸ｺﾞｼｯｸM-PRO" pitchFamily="50" charset="-128"/>
              </a:rPr>
              <a:t>まる</a:t>
            </a:r>
            <a:r>
              <a:rPr lang="ja-JP" altLang="en-US" sz="3200" dirty="0" smtClean="0">
                <a:latin typeface="HG丸ｺﾞｼｯｸM-PRO" pitchFamily="50" charset="-128"/>
                <a:ea typeface="HG丸ｺﾞｼｯｸM-PRO" pitchFamily="50" charset="-128"/>
              </a:rPr>
              <a:t>中（ぷち検討会以降）</a:t>
            </a:r>
            <a:endParaRPr lang="en-US" altLang="ja-JP" sz="32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T42L40/T85L40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大気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新積雲導入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&amp;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調整、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CMT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修正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雲物理修正（雲量落下、計算手順）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第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1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種間接効果修正（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FLIQ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）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CCN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まわり修正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Emission data (SPRINTARS)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更新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COCO4.4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海洋（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11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月に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4.3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からのりかえ）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リスタート完全化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地形若干修正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3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カテゴリ海氷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陸面：　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4.1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と変わらず→年明け更新の予定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河川：　</a:t>
            </a:r>
            <a:r>
              <a:rPr lang="en-US" altLang="ja-JP" sz="2800" dirty="0" smtClean="0">
                <a:latin typeface="HG丸ｺﾞｼｯｸM-PRO" pitchFamily="50" charset="-128"/>
                <a:ea typeface="HG丸ｺﾞｼｯｸM-PRO" pitchFamily="50" charset="-128"/>
              </a:rPr>
              <a:t>4.1</a:t>
            </a:r>
            <a:r>
              <a:rPr lang="ja-JP" altLang="en-US" sz="2800" dirty="0" smtClean="0">
                <a:latin typeface="HG丸ｺﾞｼｯｸM-PRO" pitchFamily="50" charset="-128"/>
                <a:ea typeface="HG丸ｺﾞｼｯｸM-PRO" pitchFamily="50" charset="-128"/>
              </a:rPr>
              <a:t>と変わらず</a:t>
            </a:r>
            <a:endParaRPr lang="en-US" altLang="ja-JP" sz="2800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吹き出し 6"/>
          <p:cNvSpPr/>
          <p:nvPr/>
        </p:nvSpPr>
        <p:spPr>
          <a:xfrm>
            <a:off x="785786" y="2428868"/>
            <a:ext cx="3214710" cy="1143008"/>
          </a:xfrm>
          <a:prstGeom prst="wedgeRectCallout">
            <a:avLst>
              <a:gd name="adj1" fmla="val 41925"/>
              <a:gd name="adj2" fmla="val -83023"/>
            </a:avLst>
          </a:prstGeom>
          <a:solidFill>
            <a:srgbClr val="BBE0E3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吹き出し 5"/>
          <p:cNvSpPr/>
          <p:nvPr/>
        </p:nvSpPr>
        <p:spPr>
          <a:xfrm>
            <a:off x="785786" y="4643446"/>
            <a:ext cx="3214710" cy="714380"/>
          </a:xfrm>
          <a:prstGeom prst="wedgeRectCallout">
            <a:avLst>
              <a:gd name="adj1" fmla="val 59083"/>
              <a:gd name="adj2" fmla="val -364164"/>
            </a:avLst>
          </a:prstGeom>
          <a:solidFill>
            <a:srgbClr val="B9D1E5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24"/>
            <a:ext cx="8229600" cy="922337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検討事項　</a:t>
            </a:r>
          </a:p>
        </p:txBody>
      </p:sp>
      <p:sp>
        <p:nvSpPr>
          <p:cNvPr id="3090" name="Text Box 4"/>
          <p:cNvSpPr txBox="1">
            <a:spLocks noChangeArrowheads="1"/>
          </p:cNvSpPr>
          <p:nvPr/>
        </p:nvSpPr>
        <p:spPr bwMode="auto">
          <a:xfrm>
            <a:off x="285720" y="928670"/>
            <a:ext cx="8664551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 smtClean="0"/>
              <a:t>まる中調整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バグとり＋スキーム修正（渡辺、千喜良、小倉、竹村、渡部）</a:t>
            </a:r>
            <a:endParaRPr lang="en-US" altLang="ja-JP" sz="2400" dirty="0" smtClean="0"/>
          </a:p>
          <a:p>
            <a:pPr marL="1257300" lvl="2" indent="-342900">
              <a:buFont typeface="Wingdings" pitchFamily="2" charset="2"/>
              <a:buChar char="Ø"/>
            </a:pPr>
            <a:r>
              <a:rPr lang="ja-JP" altLang="en-US" sz="2400" dirty="0" smtClean="0">
                <a:solidFill>
                  <a:srgbClr val="FF0000"/>
                </a:solidFill>
              </a:rPr>
              <a:t>積雲</a:t>
            </a:r>
            <a:r>
              <a:rPr lang="en-US" altLang="ja-JP" sz="2400" dirty="0" smtClean="0">
                <a:solidFill>
                  <a:srgbClr val="FF0000"/>
                </a:solidFill>
              </a:rPr>
              <a:t>Downdraft</a:t>
            </a:r>
            <a:r>
              <a:rPr lang="ja-JP" altLang="en-US" sz="2400" dirty="0" smtClean="0">
                <a:solidFill>
                  <a:srgbClr val="FF0000"/>
                </a:solidFill>
              </a:rPr>
              <a:t> 修正 </a:t>
            </a:r>
            <a:r>
              <a:rPr lang="ja-JP" altLang="en-US" sz="2400" dirty="0" smtClean="0"/>
              <a:t>→ 渡部、千喜良</a:t>
            </a:r>
            <a:endParaRPr lang="en-US" altLang="ja-JP" sz="2400" dirty="0" smtClean="0"/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ja-JP" sz="2400" dirty="0" smtClean="0">
                <a:solidFill>
                  <a:srgbClr val="FF0000"/>
                </a:solidFill>
              </a:rPr>
              <a:t>CCN</a:t>
            </a:r>
            <a:r>
              <a:rPr lang="ja-JP" altLang="en-US" sz="2400" dirty="0" smtClean="0">
                <a:solidFill>
                  <a:srgbClr val="FF0000"/>
                </a:solidFill>
              </a:rPr>
              <a:t>・雲氷分布要修正</a:t>
            </a:r>
            <a:r>
              <a:rPr lang="ja-JP" altLang="en-US" sz="2400" dirty="0" smtClean="0"/>
              <a:t> → 渡辺、竹村、小倉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降水・</a:t>
            </a:r>
            <a:r>
              <a:rPr lang="en-US" altLang="ja-JP" sz="2400" dirty="0" smtClean="0"/>
              <a:t>SST</a:t>
            </a:r>
            <a:r>
              <a:rPr lang="ja-JP" altLang="en-US" sz="2400" dirty="0" smtClean="0"/>
              <a:t>気候値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 smtClean="0"/>
              <a:t>ENSO</a:t>
            </a:r>
            <a:r>
              <a:rPr lang="ja-JP" altLang="en-US" sz="2400" dirty="0" smtClean="0"/>
              <a:t>　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 smtClean="0"/>
              <a:t>Extreme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400" dirty="0" smtClean="0"/>
              <a:t>NADW</a:t>
            </a:r>
            <a:r>
              <a:rPr lang="ja-JP" altLang="en-US" sz="2400" dirty="0" smtClean="0"/>
              <a:t>　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水循環　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循環（中高緯度、成層圏、テレコネクション）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放射強制・気候感度　</a:t>
            </a:r>
            <a:endParaRPr lang="en-US" altLang="ja-JP" sz="24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ja-JP" altLang="en-US" sz="2400" dirty="0" smtClean="0"/>
              <a:t>海氷分布・季節変化</a:t>
            </a:r>
            <a:endParaRPr lang="en-US" altLang="ja-JP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 smtClean="0"/>
              <a:t>T42/T85</a:t>
            </a:r>
            <a:r>
              <a:rPr lang="ja-JP" altLang="en-US" sz="2400" dirty="0" err="1" smtClean="0"/>
              <a:t>、</a:t>
            </a:r>
            <a:r>
              <a:rPr lang="en-US" altLang="ja-JP" sz="2400" dirty="0" smtClean="0"/>
              <a:t>L40/L56</a:t>
            </a:r>
            <a:r>
              <a:rPr lang="ja-JP" altLang="en-US" sz="2400" dirty="0" smtClean="0"/>
              <a:t>比較検討</a:t>
            </a:r>
            <a:endParaRPr lang="en-US" altLang="ja-JP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 smtClean="0"/>
              <a:t>陸面</a:t>
            </a:r>
            <a:endParaRPr lang="en-US" altLang="ja-JP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 smtClean="0"/>
              <a:t>AGCM</a:t>
            </a:r>
            <a:r>
              <a:rPr lang="ja-JP" altLang="en-US" sz="2400" dirty="0" smtClean="0"/>
              <a:t>化</a:t>
            </a:r>
            <a:endParaRPr lang="en-US" altLang="ja-JP" sz="24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400" dirty="0" smtClean="0"/>
              <a:t>まる高　</a:t>
            </a:r>
            <a:endParaRPr lang="en-US" altLang="ja-JP" sz="24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Mean state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11" name="図 10" descr="4.2_seaic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98" y="1571612"/>
            <a:ext cx="7695820" cy="457589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0" y="1643050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ProjD6.5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52" y="3714752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MIROC4.2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5000628" y="3357562"/>
            <a:ext cx="4000496" cy="2714644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72066" y="6143644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C0000"/>
                </a:solidFill>
              </a:rPr>
              <a:t>SH</a:t>
            </a:r>
            <a:r>
              <a:rPr kumimoji="1" lang="ja-JP" altLang="en-US" b="1" dirty="0" smtClean="0">
                <a:solidFill>
                  <a:srgbClr val="CC0000"/>
                </a:solidFill>
              </a:rPr>
              <a:t>の海氷融けすぎ </a:t>
            </a:r>
            <a:r>
              <a:rPr kumimoji="1" lang="ja-JP" altLang="en-US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←</a:t>
            </a:r>
            <a:r>
              <a:rPr kumimoji="1" lang="ja-JP" altLang="en-US" dirty="0" smtClean="0">
                <a:solidFill>
                  <a:srgbClr val="CC0000"/>
                </a:solidFill>
              </a:rPr>
              <a:t> </a:t>
            </a:r>
            <a:r>
              <a:rPr kumimoji="1" lang="ja-JP" altLang="en-US" b="1" dirty="0" smtClean="0">
                <a:solidFill>
                  <a:srgbClr val="CC0000"/>
                </a:solidFill>
              </a:rPr>
              <a:t>短波過剰入射</a:t>
            </a:r>
            <a:endParaRPr kumimoji="1" lang="ja-JP" altLang="en-US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7857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Mean state 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4" name="図 3" descr="4.1_prcp_sst.cl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142984"/>
            <a:ext cx="4192986" cy="528638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14546" y="681319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4.1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429388" y="71435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2">
                    <a:lumMod val="75000"/>
                  </a:schemeClr>
                </a:solidFill>
              </a:rPr>
              <a:t>4.2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図 10" descr="4.2_prcp_sst.clm.run048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142984"/>
            <a:ext cx="4191726" cy="5284800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4643438" y="714356"/>
            <a:ext cx="4143404" cy="5713428"/>
            <a:chOff x="4643438" y="714356"/>
            <a:chExt cx="4143404" cy="5713428"/>
          </a:xfrm>
        </p:grpSpPr>
        <p:pic>
          <p:nvPicPr>
            <p:cNvPr id="9" name="図 8" descr="obs_prcp_sst.clm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3438" y="1142984"/>
              <a:ext cx="4143404" cy="52848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6429388" y="714356"/>
              <a:ext cx="7825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Obs</a:t>
              </a:r>
              <a:endParaRPr kumimoji="1" lang="ja-JP" altLang="en-US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44 0.00046 L -0.45487 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8572560" cy="928694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latin typeface="HG丸ｺﾞｼｯｸM-PRO" pitchFamily="50" charset="-128"/>
                <a:ea typeface="HG丸ｺﾞｼｯｸM-PRO" pitchFamily="50" charset="-128"/>
              </a:rPr>
              <a:t>ENSO</a:t>
            </a:r>
            <a:endParaRPr lang="ja-JP" altLang="en-US" dirty="0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3" name="図 2" descr="Guilyardi_al_BAMS08r2-fig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56895"/>
            <a:ext cx="7236642" cy="508674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857752" y="628652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Guilyardi</a:t>
            </a:r>
            <a:r>
              <a:rPr kumimoji="1" lang="en-US" altLang="ja-JP" dirty="0" smtClean="0"/>
              <a:t> et al. (2008,in press.)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1428728" y="1357298"/>
            <a:ext cx="300039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accent2"/>
                </a:solidFill>
              </a:rPr>
              <a:t>Where is MIROC?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1000100" y="2643182"/>
            <a:ext cx="2126692" cy="1500198"/>
            <a:chOff x="1714480" y="2643182"/>
            <a:chExt cx="2126692" cy="1500198"/>
          </a:xfrm>
        </p:grpSpPr>
        <p:sp>
          <p:nvSpPr>
            <p:cNvPr id="6" name="二等辺三角形 5"/>
            <p:cNvSpPr/>
            <p:nvPr/>
          </p:nvSpPr>
          <p:spPr>
            <a:xfrm flipV="1">
              <a:off x="2428860" y="3571876"/>
              <a:ext cx="142876" cy="57150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flipV="1">
              <a:off x="2928926" y="3000372"/>
              <a:ext cx="142876" cy="92869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714480" y="3214686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MIROC-hi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335632" y="2643182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MIROC-med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929454" y="1571612"/>
            <a:ext cx="1346146" cy="3301884"/>
            <a:chOff x="7643834" y="1571612"/>
            <a:chExt cx="1346146" cy="3301884"/>
          </a:xfrm>
        </p:grpSpPr>
        <p:sp>
          <p:nvSpPr>
            <p:cNvPr id="11" name="正方形/長方形 10"/>
            <p:cNvSpPr/>
            <p:nvPr/>
          </p:nvSpPr>
          <p:spPr>
            <a:xfrm>
              <a:off x="7858148" y="2857496"/>
              <a:ext cx="71438" cy="20160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7643834" y="4857760"/>
              <a:ext cx="100013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正方形/長方形 13"/>
            <p:cNvSpPr/>
            <p:nvPr/>
          </p:nvSpPr>
          <p:spPr>
            <a:xfrm>
              <a:off x="7715272" y="1571612"/>
              <a:ext cx="12747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MIROC4.1</a:t>
              </a:r>
            </a:p>
            <a:p>
              <a:r>
                <a:rPr lang="en-US" altLang="ja-JP" b="1" dirty="0" smtClean="0">
                  <a:solidFill>
                    <a:srgbClr val="FF0000"/>
                  </a:solidFill>
                </a:rPr>
                <a:t>(1.2K)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二等辺三角形 14"/>
            <p:cNvSpPr/>
            <p:nvPr/>
          </p:nvSpPr>
          <p:spPr>
            <a:xfrm flipV="1">
              <a:off x="7812000" y="2214554"/>
              <a:ext cx="142876" cy="57150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7429520" y="282339"/>
            <a:ext cx="1274708" cy="4597901"/>
            <a:chOff x="7429520" y="282339"/>
            <a:chExt cx="1274708" cy="4597901"/>
          </a:xfrm>
        </p:grpSpPr>
        <p:sp>
          <p:nvSpPr>
            <p:cNvPr id="24" name="正方形/長方形 23"/>
            <p:cNvSpPr/>
            <p:nvPr/>
          </p:nvSpPr>
          <p:spPr>
            <a:xfrm>
              <a:off x="7858148" y="2000240"/>
              <a:ext cx="71438" cy="28800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429520" y="282339"/>
              <a:ext cx="12747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MIROC4.2</a:t>
              </a:r>
            </a:p>
            <a:p>
              <a:r>
                <a:rPr lang="en-US" altLang="ja-JP" b="1" dirty="0" smtClean="0">
                  <a:solidFill>
                    <a:srgbClr val="FF0000"/>
                  </a:solidFill>
                </a:rPr>
                <a:t>(1.7K)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二等辺三角形 25"/>
            <p:cNvSpPr/>
            <p:nvPr/>
          </p:nvSpPr>
          <p:spPr>
            <a:xfrm flipV="1">
              <a:off x="7812000" y="928670"/>
              <a:ext cx="142876" cy="57150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7358082" y="2500306"/>
            <a:ext cx="1274708" cy="2357454"/>
            <a:chOff x="7358082" y="2500306"/>
            <a:chExt cx="1274708" cy="2357454"/>
          </a:xfrm>
        </p:grpSpPr>
        <p:sp>
          <p:nvSpPr>
            <p:cNvPr id="17" name="正方形/長方形 16"/>
            <p:cNvSpPr/>
            <p:nvPr/>
          </p:nvSpPr>
          <p:spPr>
            <a:xfrm>
              <a:off x="7572396" y="3849760"/>
              <a:ext cx="71438" cy="10080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二等辺三角形 20"/>
            <p:cNvSpPr/>
            <p:nvPr/>
          </p:nvSpPr>
          <p:spPr>
            <a:xfrm flipV="1">
              <a:off x="7529620" y="3143248"/>
              <a:ext cx="142876" cy="571504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7358082" y="2500306"/>
              <a:ext cx="1274708" cy="64633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MIROC4.2</a:t>
              </a:r>
            </a:p>
            <a:p>
              <a:r>
                <a:rPr lang="en-US" altLang="ja-JP" b="1" dirty="0" smtClean="0">
                  <a:solidFill>
                    <a:srgbClr val="FF0000"/>
                  </a:solidFill>
                </a:rPr>
                <a:t>(0.62K)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3886</TotalTime>
  <Words>1338</Words>
  <Application>Microsoft Office PowerPoint</Application>
  <PresentationFormat>画面に合わせる (4:3)</PresentationFormat>
  <Paragraphs>370</Paragraphs>
  <Slides>21</Slides>
  <Notes>3</Notes>
  <HiddenSlides>1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23" baseType="lpstr">
      <vt:lpstr>標準デザイン</vt:lpstr>
      <vt:lpstr>Office テーマ</vt:lpstr>
      <vt:lpstr>MIROC開発（2008.05-2008.12）と MIROC最新版の現状 </vt:lpstr>
      <vt:lpstr>スライド 2</vt:lpstr>
      <vt:lpstr>スライド 3</vt:lpstr>
      <vt:lpstr>スライド 4</vt:lpstr>
      <vt:lpstr>MIROC4.2　</vt:lpstr>
      <vt:lpstr>検討事項　</vt:lpstr>
      <vt:lpstr>Mean state </vt:lpstr>
      <vt:lpstr>Mean state </vt:lpstr>
      <vt:lpstr>ENSO</vt:lpstr>
      <vt:lpstr>ENSO</vt:lpstr>
      <vt:lpstr>T42/T85 </vt:lpstr>
      <vt:lpstr>NADW </vt:lpstr>
      <vt:lpstr>4月までにやること</vt:lpstr>
      <vt:lpstr>backup</vt:lpstr>
      <vt:lpstr>全球平均</vt:lpstr>
      <vt:lpstr>赤道応力・水温構造</vt:lpstr>
      <vt:lpstr>T42/T85 </vt:lpstr>
      <vt:lpstr>T42/T85 </vt:lpstr>
      <vt:lpstr>Downdraftの効果 </vt:lpstr>
      <vt:lpstr>Downdraftの効果 </vt:lpstr>
      <vt:lpstr>Downdraftの効果 </vt:lpstr>
    </vt:vector>
  </TitlesOfParts>
  <Company>北大地球環境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MIROC4.1　新Physics</dc:title>
  <dc:creator>渡部雅浩</dc:creator>
  <cp:lastModifiedBy>渡部雅浩</cp:lastModifiedBy>
  <cp:revision>185</cp:revision>
  <dcterms:created xsi:type="dcterms:W3CDTF">2008-02-19T00:11:11Z</dcterms:created>
  <dcterms:modified xsi:type="dcterms:W3CDTF">2008-12-26T05:21:17Z</dcterms:modified>
</cp:coreProperties>
</file>