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8"/>
  </p:notesMasterIdLst>
  <p:handoutMasterIdLst>
    <p:handoutMasterId r:id="rId59"/>
  </p:handoutMasterIdLst>
  <p:sldIdLst>
    <p:sldId id="335" r:id="rId3"/>
    <p:sldId id="320" r:id="rId4"/>
    <p:sldId id="382" r:id="rId5"/>
    <p:sldId id="321" r:id="rId6"/>
    <p:sldId id="360" r:id="rId7"/>
    <p:sldId id="356" r:id="rId8"/>
    <p:sldId id="357" r:id="rId9"/>
    <p:sldId id="345" r:id="rId10"/>
    <p:sldId id="346" r:id="rId11"/>
    <p:sldId id="347" r:id="rId12"/>
    <p:sldId id="348" r:id="rId13"/>
    <p:sldId id="350" r:id="rId14"/>
    <p:sldId id="349" r:id="rId15"/>
    <p:sldId id="353" r:id="rId16"/>
    <p:sldId id="375" r:id="rId17"/>
    <p:sldId id="372" r:id="rId18"/>
    <p:sldId id="351" r:id="rId19"/>
    <p:sldId id="352" r:id="rId20"/>
    <p:sldId id="383" r:id="rId21"/>
    <p:sldId id="371" r:id="rId22"/>
    <p:sldId id="363" r:id="rId23"/>
    <p:sldId id="328" r:id="rId24"/>
    <p:sldId id="367" r:id="rId25"/>
    <p:sldId id="333" r:id="rId26"/>
    <p:sldId id="361" r:id="rId27"/>
    <p:sldId id="362" r:id="rId28"/>
    <p:sldId id="358" r:id="rId29"/>
    <p:sldId id="359" r:id="rId30"/>
    <p:sldId id="368" r:id="rId31"/>
    <p:sldId id="369" r:id="rId32"/>
    <p:sldId id="354" r:id="rId33"/>
    <p:sldId id="376" r:id="rId34"/>
    <p:sldId id="379" r:id="rId35"/>
    <p:sldId id="380" r:id="rId36"/>
    <p:sldId id="381" r:id="rId37"/>
    <p:sldId id="377" r:id="rId38"/>
    <p:sldId id="366" r:id="rId39"/>
    <p:sldId id="365" r:id="rId40"/>
    <p:sldId id="378" r:id="rId41"/>
    <p:sldId id="370" r:id="rId42"/>
    <p:sldId id="373" r:id="rId43"/>
    <p:sldId id="374" r:id="rId44"/>
    <p:sldId id="334" r:id="rId45"/>
    <p:sldId id="364" r:id="rId46"/>
    <p:sldId id="329" r:id="rId47"/>
    <p:sldId id="343" r:id="rId48"/>
    <p:sldId id="332" r:id="rId49"/>
    <p:sldId id="322" r:id="rId50"/>
    <p:sldId id="331" r:id="rId51"/>
    <p:sldId id="330" r:id="rId52"/>
    <p:sldId id="339" r:id="rId53"/>
    <p:sldId id="340" r:id="rId54"/>
    <p:sldId id="341" r:id="rId55"/>
    <p:sldId id="325" r:id="rId56"/>
    <p:sldId id="324" r:id="rId57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CC0000"/>
    <a:srgbClr val="00CC00"/>
    <a:srgbClr val="B9D1E5"/>
    <a:srgbClr val="BBE0E3"/>
    <a:srgbClr val="FFFFFF"/>
    <a:srgbClr val="0000FF"/>
    <a:srgbClr val="FF0000"/>
    <a:srgbClr val="FFFF00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63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03D3B46-C390-4871-9096-9F592C54FCF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6D915-6AF4-4226-9AA3-A5A8BF84B79F}" type="datetimeFigureOut">
              <a:rPr kumimoji="1" lang="ja-JP" altLang="en-US" smtClean="0"/>
              <a:pPr/>
              <a:t>2009/3/26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1787B-1939-4946-9250-F6121C64B548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1787B-1939-4946-9250-F6121C64B548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ja-JP" altLang="en-US" smtClean="0"/>
              <a:t>（左上）黒色炭素＋有機炭素　（右上）硫酸塩　（左下）土壌粒子　（右下）海塩粒子</a:t>
            </a:r>
          </a:p>
        </p:txBody>
      </p:sp>
      <p:sp>
        <p:nvSpPr>
          <p:cNvPr id="1536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C97EC9-F2DF-41D5-A8B2-54FC446A6AB0}" type="slidenum">
              <a:rPr lang="ja-JP" altLang="en-US"/>
              <a:pPr/>
              <a:t>33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ja-JP" altLang="en-US" smtClean="0"/>
              <a:t>（左）圏界面での直接効果（全天大気）　（右）圏界面での間接効果</a:t>
            </a:r>
          </a:p>
        </p:txBody>
      </p:sp>
      <p:sp>
        <p:nvSpPr>
          <p:cNvPr id="1741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C70B920-7EB9-4F8D-80D0-C08A2258FD5B}" type="slidenum">
              <a:rPr lang="ja-JP" altLang="en-US"/>
              <a:pPr/>
              <a:t>34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ja-JP" altLang="en-US" dirty="0" smtClean="0"/>
              <a:t>（左上）圏界面での直接効果（全天大気）　（右上）圏界面での直接効果（晴天大気）　（左下）地表面での直接効果（全天大気）　（右下）地表面での直接効果（晴天大気）</a:t>
            </a:r>
          </a:p>
        </p:txBody>
      </p:sp>
      <p:sp>
        <p:nvSpPr>
          <p:cNvPr id="194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C2C8460-9EE9-4777-9D12-43533B5A9F94}" type="slidenum">
              <a:rPr lang="ja-JP" altLang="en-US"/>
              <a:pPr/>
              <a:t>35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6C159-CD4F-4143-BC0E-05054C1F928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58701-B67B-4069-B64E-C127F34BBEB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F096A-1810-4AE3-A2F4-B801BE2731C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17FDC-8515-419A-AF02-6F2E305ABD9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2009/3/26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2009/3/26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2009/3/26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2009/3/26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2009/3/26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2009/3/26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2009/3/26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69687-A378-412F-B5CD-D0F33FA0F96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2009/3/26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2009/3/26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2009/3/26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2009/3/26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FAE09-11F0-4B9F-927D-9A3D6D0298C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35E6C-4E10-45FA-A35B-E7ED5DB7C35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F8456-AF44-42C9-95AC-1E81BF24918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5B8D2-0B78-4EC3-BB16-BAB6D4F8031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EC588-56DB-42B0-8B64-E91B1D3D81E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D8308-579C-4CF3-A7E2-1D94DEA01DE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335AA-BA26-4C67-93FF-6FADA74FC6C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24C462D-76ED-4089-AD79-B66DD5A77FA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90ED720-0104-4369-84BC-D37694168613}" type="datetimeFigureOut">
              <a:rPr kumimoji="1" lang="ja-JP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rtl="0"/>
              <a:t>2009/3/26</a:t>
            </a:fld>
            <a:endParaRPr kumimoji="1" lang="ja-JP" altLang="en-US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umimoji="1" lang="ja-JP" altLang="en-US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2D8002D-B5B0-4BAC-B1F6-782DDCCE6D9C}" type="slidenum">
              <a:rPr kumimoji="1" lang="ja-JP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rtl="0"/>
              <a:t>&lt;#&gt;</a:t>
            </a:fld>
            <a:endParaRPr kumimoji="1" lang="ja-JP" altLang="en-US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atm-phys.nies.go.jp/~frsgc/tmp/T42L40.tune_060.es2/y0018-y0020/" TargetMode="External"/><Relationship Id="rId2" Type="http://schemas.openxmlformats.org/officeDocument/2006/relationships/hyperlink" Target="http://atm-phys.nies.go.jp/~frsgc/tmp/T42L40.tune_060/y0018-y0020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tiff"/><Relationship Id="rId4" Type="http://schemas.openxmlformats.org/officeDocument/2006/relationships/image" Target="../media/image91.tif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tiff"/><Relationship Id="rId5" Type="http://schemas.openxmlformats.org/officeDocument/2006/relationships/image" Target="../media/image100.tiff"/><Relationship Id="rId4" Type="http://schemas.openxmlformats.org/officeDocument/2006/relationships/image" Target="../media/image99.tif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42910" y="1142984"/>
            <a:ext cx="7772400" cy="107157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MIROC4.2</a:t>
            </a:r>
            <a:r>
              <a:rPr lang="ja-JP" altLang="en-US" dirty="0" smtClean="0"/>
              <a:t>チューニングと現状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786182" y="4143380"/>
            <a:ext cx="11079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mtClean="0"/>
              <a:t>渡部雅浩</a:t>
            </a:r>
            <a:endParaRPr lang="en-US" altLang="ja-JP" dirty="0" smtClean="0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643306" y="4643446"/>
            <a:ext cx="141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/>
              <a:t>GCM</a:t>
            </a:r>
            <a:r>
              <a:rPr lang="ja-JP" altLang="en-US" dirty="0"/>
              <a:t>検討会</a:t>
            </a:r>
            <a:endParaRPr lang="en-US" altLang="ja-JP" dirty="0"/>
          </a:p>
          <a:p>
            <a:pPr algn="ctr"/>
            <a:r>
              <a:rPr lang="en-US" altLang="ja-JP" dirty="0" smtClean="0"/>
              <a:t>03/26/09</a:t>
            </a:r>
            <a:endParaRPr lang="ja-JP" altLang="en-US" dirty="0"/>
          </a:p>
        </p:txBody>
      </p:sp>
      <p:pic>
        <p:nvPicPr>
          <p:cNvPr id="6" name="図 5" descr="head.jpg"/>
          <p:cNvPicPr>
            <a:picLocks noChangeAspect="1"/>
          </p:cNvPicPr>
          <p:nvPr/>
        </p:nvPicPr>
        <p:blipFill>
          <a:blip r:embed="rId2"/>
          <a:srcRect l="9375" t="36002" r="67188" b="15996"/>
          <a:stretch>
            <a:fillRect/>
          </a:stretch>
        </p:blipFill>
        <p:spPr>
          <a:xfrm>
            <a:off x="6929454" y="5214950"/>
            <a:ext cx="1571668" cy="285752"/>
          </a:xfrm>
          <a:prstGeom prst="rect">
            <a:avLst/>
          </a:prstGeom>
        </p:spPr>
      </p:pic>
      <p:pic>
        <p:nvPicPr>
          <p:cNvPr id="7" name="図 6" descr="itsuka_enter.jpg"/>
          <p:cNvPicPr>
            <a:picLocks noChangeAspect="1"/>
          </p:cNvPicPr>
          <p:nvPr/>
        </p:nvPicPr>
        <p:blipFill>
          <a:blip r:embed="rId3"/>
          <a:srcRect t="14313" b="11259"/>
          <a:stretch>
            <a:fillRect/>
          </a:stretch>
        </p:blipFill>
        <p:spPr>
          <a:xfrm>
            <a:off x="6858016" y="3143248"/>
            <a:ext cx="1666875" cy="1857388"/>
          </a:xfrm>
          <a:prstGeom prst="rect">
            <a:avLst/>
          </a:prstGeom>
        </p:spPr>
      </p:pic>
      <p:pic>
        <p:nvPicPr>
          <p:cNvPr id="8" name="図 7" descr="head.jpg"/>
          <p:cNvPicPr>
            <a:picLocks noChangeAspect="1"/>
          </p:cNvPicPr>
          <p:nvPr/>
        </p:nvPicPr>
        <p:blipFill>
          <a:blip r:embed="rId2"/>
          <a:srcRect l="89740" b="11994"/>
          <a:stretch>
            <a:fillRect/>
          </a:stretch>
        </p:blipFill>
        <p:spPr>
          <a:xfrm>
            <a:off x="5357818" y="2857496"/>
            <a:ext cx="864000" cy="657891"/>
          </a:xfrm>
          <a:prstGeom prst="rect">
            <a:avLst/>
          </a:prstGeom>
        </p:spPr>
      </p:pic>
      <p:pic>
        <p:nvPicPr>
          <p:cNvPr id="9" name="図 8" descr="samurai_7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68" y="6072206"/>
            <a:ext cx="642918" cy="642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Mean state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43702" y="1252823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 (CTL-c)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図 8" descr="obs_prcp_sst.clm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554" y="1785926"/>
            <a:ext cx="3132000" cy="38779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テキスト ボックス 9"/>
          <p:cNvSpPr txBox="1"/>
          <p:nvPr/>
        </p:nvSpPr>
        <p:spPr>
          <a:xfrm>
            <a:off x="1357290" y="1252823"/>
            <a:ext cx="7858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 smtClean="0">
                <a:solidFill>
                  <a:schemeClr val="accent2">
                    <a:lumMod val="75000"/>
                  </a:schemeClr>
                </a:solidFill>
              </a:rPr>
              <a:t>Obs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図 12" descr="3.2_prcp_sst.clm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4134" y="1785926"/>
            <a:ext cx="3140940" cy="396000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316522" y="1252823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.2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図 10" descr="4.2_prcp_sst.clm.ctl-c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594" y="1785926"/>
            <a:ext cx="3132000" cy="3965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Mean state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43702" y="1252823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 (CTL-d)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図 8" descr="obs_prcp_sst.clm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554" y="1785926"/>
            <a:ext cx="3132000" cy="38779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テキスト ボックス 9"/>
          <p:cNvSpPr txBox="1"/>
          <p:nvPr/>
        </p:nvSpPr>
        <p:spPr>
          <a:xfrm>
            <a:off x="1357290" y="1252823"/>
            <a:ext cx="7858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 smtClean="0">
                <a:solidFill>
                  <a:schemeClr val="accent2">
                    <a:lumMod val="75000"/>
                  </a:schemeClr>
                </a:solidFill>
              </a:rPr>
              <a:t>Obs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図 12" descr="3.2_prcp_sst.clm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4134" y="1785926"/>
            <a:ext cx="3140940" cy="396000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316522" y="1252823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.2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図 10" descr="4.2_prcp_sst.clm.ctl-d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1785926"/>
            <a:ext cx="3133293" cy="396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ENSO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25" name="図 24" descr="4.2_nino3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928670"/>
            <a:ext cx="6016776" cy="5716732"/>
          </a:xfrm>
          <a:prstGeom prst="rect">
            <a:avLst/>
          </a:prstGeom>
        </p:spPr>
      </p:pic>
      <p:pic>
        <p:nvPicPr>
          <p:cNvPr id="4" name="図 3" descr="4.2_nino3.autocor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2429" y="2857496"/>
            <a:ext cx="2372817" cy="392906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929454" y="5214950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dirty="0" smtClean="0"/>
              <a:t>σ</a:t>
            </a:r>
            <a:r>
              <a:rPr kumimoji="1" lang="en-US" altLang="ja-JP" baseline="30000" dirty="0" smtClean="0"/>
              <a:t>-1</a:t>
            </a:r>
            <a:r>
              <a:rPr kumimoji="1" lang="ja-JP" altLang="en-US" dirty="0" smtClean="0"/>
              <a:t> ∝ </a:t>
            </a:r>
            <a:r>
              <a:rPr lang="en-US" altLang="ja-JP" dirty="0" smtClean="0"/>
              <a:t>a</a:t>
            </a:r>
            <a:r>
              <a:rPr kumimoji="1" lang="en-US" altLang="ja-JP" dirty="0" smtClean="0"/>
              <a:t>mplitude </a:t>
            </a:r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ENSO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6" name="図 5" descr="Guilyardi_al_BAMS08r2-fig4.tiff"/>
          <p:cNvPicPr>
            <a:picLocks noChangeAspect="1"/>
          </p:cNvPicPr>
          <p:nvPr/>
        </p:nvPicPr>
        <p:blipFill>
          <a:blip r:embed="rId2"/>
          <a:srcRect l="6340" r="32623" b="73329"/>
          <a:stretch>
            <a:fillRect/>
          </a:stretch>
        </p:blipFill>
        <p:spPr>
          <a:xfrm>
            <a:off x="714348" y="857232"/>
            <a:ext cx="7143800" cy="2217058"/>
          </a:xfrm>
          <a:prstGeom prst="rect">
            <a:avLst/>
          </a:prstGeom>
        </p:spPr>
      </p:pic>
      <p:pic>
        <p:nvPicPr>
          <p:cNvPr id="25" name="図 24" descr="4.2_sstsd.ctl-a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3106696"/>
            <a:ext cx="3000396" cy="1715158"/>
          </a:xfrm>
          <a:prstGeom prst="rect">
            <a:avLst/>
          </a:prstGeom>
        </p:spPr>
      </p:pic>
      <p:pic>
        <p:nvPicPr>
          <p:cNvPr id="26" name="図 25" descr="4.2_sstsd.ctl-b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3" y="4892646"/>
            <a:ext cx="3000395" cy="1724209"/>
          </a:xfrm>
          <a:prstGeom prst="rect">
            <a:avLst/>
          </a:prstGeom>
        </p:spPr>
      </p:pic>
      <p:pic>
        <p:nvPicPr>
          <p:cNvPr id="27" name="図 26" descr="4.2_sstsd.ctl-c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106050"/>
            <a:ext cx="3000396" cy="1715158"/>
          </a:xfrm>
          <a:prstGeom prst="rect">
            <a:avLst/>
          </a:prstGeom>
        </p:spPr>
      </p:pic>
      <p:pic>
        <p:nvPicPr>
          <p:cNvPr id="29" name="図 28" descr="4.2_sstsd.ctl-d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6" y="4928552"/>
            <a:ext cx="3000396" cy="17151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ENSO teleconnection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8" name="図 7" descr="4.2_z500_regnino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1071546"/>
            <a:ext cx="6265944" cy="54245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/>
          <a:lstStyle/>
          <a:p>
            <a:r>
              <a:rPr lang="ja-JP" altLang="en-US" sz="3200" dirty="0" smtClean="0"/>
              <a:t>他所の状況</a:t>
            </a:r>
            <a:r>
              <a:rPr kumimoji="1" lang="ja-JP" altLang="en-US" sz="3200" dirty="0" smtClean="0"/>
              <a:t>： </a:t>
            </a:r>
            <a:r>
              <a:rPr kumimoji="1" lang="en-US" altLang="ja-JP" sz="3200" dirty="0" smtClean="0"/>
              <a:t>GFDL </a:t>
            </a:r>
            <a:endParaRPr kumimoji="1" lang="ja-JP" altLang="en-US" sz="3200" dirty="0"/>
          </a:p>
        </p:txBody>
      </p:sp>
      <p:pic>
        <p:nvPicPr>
          <p:cNvPr id="3" name="図 2" descr="wittenberg_1860_cc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90" y="697970"/>
            <a:ext cx="8215338" cy="615817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244850" y="6519446"/>
            <a:ext cx="1827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Wittenberg (2008)</a:t>
            </a:r>
            <a:endParaRPr kumimoji="1" lang="ja-JP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/>
          <a:lstStyle/>
          <a:p>
            <a:r>
              <a:rPr lang="ja-JP" altLang="en-US" sz="3200" dirty="0" smtClean="0"/>
              <a:t>他所の状況</a:t>
            </a:r>
            <a:r>
              <a:rPr kumimoji="1" lang="ja-JP" altLang="en-US" sz="3200" dirty="0" smtClean="0"/>
              <a:t>： </a:t>
            </a:r>
            <a:r>
              <a:rPr kumimoji="1" lang="en-US" altLang="ja-JP" sz="3200" dirty="0" smtClean="0"/>
              <a:t>NCAR</a:t>
            </a:r>
            <a:endParaRPr kumimoji="1" lang="ja-JP" altLang="en-US" sz="3200" dirty="0"/>
          </a:p>
        </p:txBody>
      </p:sp>
      <p:pic>
        <p:nvPicPr>
          <p:cNvPr id="3" name="図 2" descr="Neale_CCSM08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0" y="802552"/>
            <a:ext cx="8070546" cy="605544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774714" y="6519446"/>
            <a:ext cx="136928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Neale (2008)</a:t>
            </a:r>
            <a:endParaRPr kumimoji="1" lang="ja-JP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GP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8" name="図 7" descr="4.2_gp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9372" y="1000108"/>
            <a:ext cx="7821784" cy="557214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14282" y="1643050"/>
            <a:ext cx="84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err="1" smtClean="0">
                <a:latin typeface="Calibri" pitchFamily="34" charset="0"/>
              </a:rPr>
              <a:t>Obs</a:t>
            </a:r>
            <a:endParaRPr kumimoji="1" lang="ja-JP" altLang="en-US" sz="3200" b="1" dirty="0">
              <a:latin typeface="Calibri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4282" y="3415729"/>
            <a:ext cx="710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latin typeface="Calibri" pitchFamily="34" charset="0"/>
              </a:rPr>
              <a:t>3.2</a:t>
            </a:r>
            <a:endParaRPr kumimoji="1" lang="ja-JP" altLang="en-US" sz="3200" b="1" dirty="0">
              <a:latin typeface="Calibri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5720" y="5357826"/>
            <a:ext cx="710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latin typeface="Calibri" pitchFamily="34" charset="0"/>
              </a:rPr>
              <a:t>4.2</a:t>
            </a:r>
            <a:endParaRPr kumimoji="1" lang="ja-JP" altLang="en-US" sz="32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Cumulus heating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4282" y="1428736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latin typeface="Calibri" pitchFamily="34" charset="0"/>
              </a:rPr>
              <a:t>JRA</a:t>
            </a:r>
            <a:endParaRPr kumimoji="1" lang="ja-JP" altLang="en-US" sz="3200" b="1" dirty="0">
              <a:latin typeface="Calibri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286776" y="1428736"/>
            <a:ext cx="710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latin typeface="Calibri" pitchFamily="34" charset="0"/>
              </a:rPr>
              <a:t>3.2</a:t>
            </a:r>
            <a:endParaRPr kumimoji="1" lang="ja-JP" altLang="en-US" sz="3200" b="1" dirty="0">
              <a:latin typeface="Calibri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286776" y="3786190"/>
            <a:ext cx="710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latin typeface="Calibri" pitchFamily="34" charset="0"/>
              </a:rPr>
              <a:t>4.2</a:t>
            </a:r>
            <a:endParaRPr kumimoji="1" lang="ja-JP" altLang="en-US" sz="3200" b="1" dirty="0">
              <a:latin typeface="Calibri" pitchFamily="34" charset="0"/>
            </a:endParaRPr>
          </a:p>
        </p:txBody>
      </p:sp>
      <p:pic>
        <p:nvPicPr>
          <p:cNvPr id="7" name="図 6" descr="4.2_dtcumzm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1357298"/>
            <a:ext cx="7195038" cy="450057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395288" y="908050"/>
          <a:ext cx="3959225" cy="2500313"/>
        </p:xfrm>
        <a:graphic>
          <a:graphicData uri="http://schemas.openxmlformats.org/presentationml/2006/ole">
            <p:oleObj spid="_x0000_s1026" r:id="rId3" imgW="5248222" imgH="3315389" progId="Photoshop.Image.10">
              <p:embed/>
            </p:oleObj>
          </a:graphicData>
        </a:graphic>
      </p:graphicFrame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4859338" y="901700"/>
          <a:ext cx="3960812" cy="2501900"/>
        </p:xfrm>
        <a:graphic>
          <a:graphicData uri="http://schemas.openxmlformats.org/presentationml/2006/ole">
            <p:oleObj spid="_x0000_s1027" r:id="rId4" imgW="5248222" imgH="3315389" progId="Photoshop.Image.10">
              <p:embed/>
            </p:oleObj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987675" y="6453188"/>
          <a:ext cx="3144838" cy="212725"/>
        </p:xfrm>
        <a:graphic>
          <a:graphicData uri="http://schemas.openxmlformats.org/presentationml/2006/ole">
            <p:oleObj spid="_x0000_s1028" r:id="rId5" imgW="3144744" imgH="213126" progId="Photoshop.Image.10">
              <p:embed/>
            </p:oleObj>
          </a:graphicData>
        </a:graphic>
      </p:graphicFrame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395288" y="3644900"/>
          <a:ext cx="3960812" cy="2501900"/>
        </p:xfrm>
        <a:graphic>
          <a:graphicData uri="http://schemas.openxmlformats.org/presentationml/2006/ole">
            <p:oleObj spid="_x0000_s1029" r:id="rId6" imgW="5248222" imgH="3315389" progId="Photoshop.Image.10">
              <p:embed/>
            </p:oleObj>
          </a:graphicData>
        </a:graphic>
      </p:graphicFrame>
      <p:graphicFrame>
        <p:nvGraphicFramePr>
          <p:cNvPr id="8198" name="Object 6"/>
          <p:cNvGraphicFramePr>
            <a:graphicFrameLocks noChangeAspect="1"/>
          </p:cNvGraphicFramePr>
          <p:nvPr/>
        </p:nvGraphicFramePr>
        <p:xfrm>
          <a:off x="4859338" y="3651250"/>
          <a:ext cx="3960812" cy="2501900"/>
        </p:xfrm>
        <a:graphic>
          <a:graphicData uri="http://schemas.openxmlformats.org/presentationml/2006/ole">
            <p:oleObj spid="_x0000_s1030" r:id="rId7" imgW="5248222" imgH="3315389" progId="Photoshop.Image.10">
              <p:embed/>
            </p:oleObj>
          </a:graphicData>
        </a:graphic>
      </p:graphicFrame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268538" y="260350"/>
            <a:ext cx="4132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/>
              <a:t>降水全体にしめる積雲性降水の割合 </a:t>
            </a:r>
            <a:r>
              <a:rPr lang="en-US" altLang="ja-JP"/>
              <a:t>[%]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43702" y="6488668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Courtesy of </a:t>
            </a:r>
            <a:r>
              <a:rPr lang="ja-JP" altLang="en-US" dirty="0" smtClean="0"/>
              <a:t>千喜良</a:t>
            </a:r>
            <a:r>
              <a:rPr kumimoji="1" lang="ja-JP" altLang="en-US" dirty="0" smtClean="0"/>
              <a:t>くん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1472" y="609881"/>
            <a:ext cx="8786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CTL-a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7128" y="3324525"/>
            <a:ext cx="8786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CTL-c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17904" y="571480"/>
            <a:ext cx="89146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CTL-b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93560" y="3286124"/>
            <a:ext cx="89146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CTL-d</a:t>
            </a:r>
            <a:endParaRPr kumimoji="1" lang="ja-JP" altLang="en-US" sz="2400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0"/>
            <a:ext cx="8229600" cy="922337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MIROC4.2</a:t>
            </a:r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 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（</a:t>
            </a: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09/12/25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検討会以降） </a:t>
            </a:r>
            <a:r>
              <a:rPr lang="ja-JP" altLang="en-US" dirty="0" smtClean="0"/>
              <a:t>　</a:t>
            </a:r>
          </a:p>
        </p:txBody>
      </p:sp>
      <p:sp>
        <p:nvSpPr>
          <p:cNvPr id="3090" name="Text Box 4"/>
          <p:cNvSpPr txBox="1">
            <a:spLocks noChangeArrowheads="1"/>
          </p:cNvSpPr>
          <p:nvPr/>
        </p:nvSpPr>
        <p:spPr bwMode="auto">
          <a:xfrm>
            <a:off x="395288" y="959726"/>
            <a:ext cx="5009705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ja-JP" altLang="en-US" sz="3200" dirty="0" smtClean="0">
                <a:latin typeface="HG丸ｺﾞｼｯｸM-PRO" pitchFamily="50" charset="-128"/>
                <a:ea typeface="HG丸ｺﾞｼｯｸM-PRO" pitchFamily="50" charset="-128"/>
              </a:rPr>
              <a:t>新</a:t>
            </a:r>
            <a:r>
              <a:rPr lang="ja-JP" altLang="en-US" sz="3200" dirty="0" err="1" smtClean="0">
                <a:latin typeface="HG丸ｺﾞｼｯｸM-PRO" pitchFamily="50" charset="-128"/>
                <a:ea typeface="HG丸ｺﾞｼｯｸM-PRO" pitchFamily="50" charset="-128"/>
              </a:rPr>
              <a:t>まる</a:t>
            </a:r>
            <a:r>
              <a:rPr lang="ja-JP" altLang="en-US" sz="3200" dirty="0" smtClean="0">
                <a:latin typeface="HG丸ｺﾞｼｯｸM-PRO" pitchFamily="50" charset="-128"/>
                <a:ea typeface="HG丸ｺﾞｼｯｸM-PRO" pitchFamily="50" charset="-128"/>
              </a:rPr>
              <a:t>中</a:t>
            </a:r>
            <a:endParaRPr lang="en-US" altLang="ja-JP" sz="32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T42L40/T85L40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大気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CCN-ice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修正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COCO4.4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海洋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3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カテゴリ海氷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新陸面→大石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32509" y="3904499"/>
            <a:ext cx="500649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ES</a:t>
            </a:r>
            <a:r>
              <a:rPr lang="ja-JP" altLang="en-US" sz="2800" dirty="0" err="1" smtClean="0">
                <a:latin typeface="HG丸ｺﾞｼｯｸM-PRO" pitchFamily="50" charset="-128"/>
                <a:ea typeface="HG丸ｺﾞｼｯｸM-PRO" pitchFamily="50" charset="-128"/>
              </a:rPr>
              <a:t>での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チューニング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T42 CTL-{</a:t>
            </a:r>
            <a:r>
              <a:rPr lang="en-US" altLang="ja-JP" sz="2800" dirty="0" err="1" smtClean="0">
                <a:latin typeface="HG丸ｺﾞｼｯｸM-PRO" pitchFamily="50" charset="-128"/>
                <a:ea typeface="HG丸ｺﾞｼｯｸM-PRO" pitchFamily="50" charset="-128"/>
              </a:rPr>
              <a:t>a,b,c,d</a:t>
            </a: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}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各</a:t>
            </a: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20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年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極域高圧バイアス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海氷融けすぎ問題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放射強制過大評価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ES2</a:t>
            </a:r>
            <a:r>
              <a:rPr lang="ja-JP" altLang="en-US" sz="2800" dirty="0" err="1" smtClean="0">
                <a:latin typeface="HG丸ｺﾞｼｯｸM-PRO" pitchFamily="50" charset="-128"/>
                <a:ea typeface="HG丸ｺﾞｼｯｸM-PRO" pitchFamily="50" charset="-128"/>
              </a:rPr>
              <a:t>への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移行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5" name="図 4" descr="sprintars.impclu.png"/>
          <p:cNvPicPr>
            <a:picLocks noChangeAspect="1"/>
          </p:cNvPicPr>
          <p:nvPr/>
        </p:nvPicPr>
        <p:blipFill>
          <a:blip r:embed="rId2"/>
          <a:srcRect t="52245" r="49659"/>
          <a:stretch>
            <a:fillRect/>
          </a:stretch>
        </p:blipFill>
        <p:spPr>
          <a:xfrm>
            <a:off x="5857852" y="1285860"/>
            <a:ext cx="2928990" cy="2041989"/>
          </a:xfrm>
          <a:prstGeom prst="rect">
            <a:avLst/>
          </a:prstGeom>
        </p:spPr>
      </p:pic>
      <p:pic>
        <p:nvPicPr>
          <p:cNvPr id="7" name="図 6" descr="4.2_056.impclu.png"/>
          <p:cNvPicPr>
            <a:picLocks noChangeAspect="1"/>
          </p:cNvPicPr>
          <p:nvPr/>
        </p:nvPicPr>
        <p:blipFill>
          <a:blip r:embed="rId3"/>
          <a:srcRect t="52245" r="50512"/>
          <a:stretch>
            <a:fillRect/>
          </a:stretch>
        </p:blipFill>
        <p:spPr>
          <a:xfrm>
            <a:off x="5857884" y="2857496"/>
            <a:ext cx="2879346" cy="2041989"/>
          </a:xfrm>
          <a:prstGeom prst="rect">
            <a:avLst/>
          </a:prstGeom>
        </p:spPr>
      </p:pic>
      <p:pic>
        <p:nvPicPr>
          <p:cNvPr id="6" name="図 5" descr="4.2ctl-a.impclu.png"/>
          <p:cNvPicPr>
            <a:picLocks noChangeAspect="1"/>
          </p:cNvPicPr>
          <p:nvPr/>
        </p:nvPicPr>
        <p:blipFill>
          <a:blip r:embed="rId4"/>
          <a:srcRect t="52245" r="50512"/>
          <a:stretch>
            <a:fillRect/>
          </a:stretch>
        </p:blipFill>
        <p:spPr>
          <a:xfrm>
            <a:off x="5857884" y="4458845"/>
            <a:ext cx="2879346" cy="204198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715140" y="92867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氷晶数濃度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286644" y="2428868"/>
            <a:ext cx="1339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SPRINTARS</a:t>
            </a:r>
            <a:endParaRPr kumimoji="1" lang="ja-JP" altLang="en-US" sz="16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86644" y="4090578"/>
            <a:ext cx="1354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4.2 </a:t>
            </a:r>
            <a:r>
              <a:rPr kumimoji="1" lang="ja-JP" altLang="en-US" sz="1600" b="1" dirty="0" smtClean="0"/>
              <a:t>検討会前</a:t>
            </a:r>
            <a:endParaRPr kumimoji="1" lang="ja-JP" altLang="en-US" sz="16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86644" y="5715016"/>
            <a:ext cx="1354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4.2 </a:t>
            </a:r>
            <a:r>
              <a:rPr kumimoji="1" lang="ja-JP" altLang="en-US" sz="1600" b="1" dirty="0" smtClean="0"/>
              <a:t>検討会後</a:t>
            </a:r>
            <a:endParaRPr kumimoji="1" lang="ja-JP" altLang="en-US" sz="16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071942"/>
            <a:ext cx="4213369" cy="249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71546"/>
            <a:ext cx="4213368" cy="25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57158" y="714356"/>
            <a:ext cx="1992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>
                <a:latin typeface="HGPｺﾞｼｯｸE" pitchFamily="50" charset="-128"/>
                <a:ea typeface="HGPｺﾞｼｯｸE" pitchFamily="50" charset="-128"/>
              </a:rPr>
              <a:t>AMOC</a:t>
            </a:r>
            <a:r>
              <a:rPr lang="ja-JP" altLang="en-US" dirty="0">
                <a:latin typeface="HGPｺﾞｼｯｸE" pitchFamily="50" charset="-128"/>
                <a:ea typeface="HGPｺﾞｼｯｸE" pitchFamily="50" charset="-128"/>
              </a:rPr>
              <a:t>最大値 </a:t>
            </a:r>
            <a:r>
              <a:rPr lang="en-US" altLang="ja-JP" dirty="0">
                <a:latin typeface="HGPｺﾞｼｯｸE" pitchFamily="50" charset="-128"/>
                <a:ea typeface="HGPｺﾞｼｯｸE" pitchFamily="50" charset="-128"/>
              </a:rPr>
              <a:t>[</a:t>
            </a:r>
            <a:r>
              <a:rPr lang="en-US" altLang="ja-JP" dirty="0" err="1">
                <a:latin typeface="HGPｺﾞｼｯｸE" pitchFamily="50" charset="-128"/>
                <a:ea typeface="HGPｺﾞｼｯｸE" pitchFamily="50" charset="-128"/>
              </a:rPr>
              <a:t>Sv</a:t>
            </a:r>
            <a:r>
              <a:rPr lang="en-US" altLang="ja-JP" dirty="0">
                <a:latin typeface="HGPｺﾞｼｯｸE" pitchFamily="50" charset="-128"/>
                <a:ea typeface="HGPｺﾞｼｯｸE" pitchFamily="50" charset="-128"/>
              </a:rPr>
              <a:t>]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28596" y="3786190"/>
            <a:ext cx="3035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>
                <a:latin typeface="HGPｺﾞｼｯｸE" pitchFamily="50" charset="-128"/>
                <a:ea typeface="HGPｺﾞｼｯｸE" pitchFamily="50" charset="-128"/>
              </a:rPr>
              <a:t>P-E+R</a:t>
            </a:r>
            <a:r>
              <a:rPr lang="ja-JP" altLang="en-US" dirty="0">
                <a:latin typeface="HGPｺﾞｼｯｸE" pitchFamily="50" charset="-128"/>
                <a:ea typeface="HGPｺﾞｼｯｸE" pitchFamily="50" charset="-128"/>
              </a:rPr>
              <a:t>（６０</a:t>
            </a:r>
            <a:r>
              <a:rPr lang="en-US" altLang="ja-JP" dirty="0">
                <a:latin typeface="HGPｺﾞｼｯｸE" pitchFamily="50" charset="-128"/>
                <a:ea typeface="HGPｺﾞｼｯｸE" pitchFamily="50" charset="-128"/>
              </a:rPr>
              <a:t>N</a:t>
            </a:r>
            <a:r>
              <a:rPr lang="ja-JP" altLang="en-US" dirty="0">
                <a:latin typeface="HGPｺﾞｼｯｸE" pitchFamily="50" charset="-128"/>
                <a:ea typeface="HGPｺﾞｼｯｸE" pitchFamily="50" charset="-128"/>
              </a:rPr>
              <a:t>以北積分値）</a:t>
            </a:r>
            <a:r>
              <a:rPr lang="en-US" altLang="ja-JP" dirty="0">
                <a:latin typeface="HGPｺﾞｼｯｸE" pitchFamily="50" charset="-128"/>
                <a:ea typeface="HGPｺﾞｼｯｸE" pitchFamily="50" charset="-128"/>
              </a:rPr>
              <a:t>[</a:t>
            </a:r>
            <a:r>
              <a:rPr lang="en-US" altLang="ja-JP" dirty="0" err="1">
                <a:latin typeface="HGPｺﾞｼｯｸE" pitchFamily="50" charset="-128"/>
                <a:ea typeface="HGPｺﾞｼｯｸE" pitchFamily="50" charset="-128"/>
              </a:rPr>
              <a:t>Sv</a:t>
            </a:r>
            <a:r>
              <a:rPr lang="en-US" altLang="ja-JP" dirty="0">
                <a:latin typeface="HGPｺﾞｼｯｸE" pitchFamily="50" charset="-128"/>
                <a:ea typeface="HGPｺﾞｼｯｸE" pitchFamily="50" charset="-128"/>
              </a:rPr>
              <a:t>]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638" y="1071546"/>
            <a:ext cx="4286518" cy="259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57752" y="702214"/>
            <a:ext cx="2714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dirty="0">
                <a:latin typeface="HGPｺﾞｼｯｸE" pitchFamily="50" charset="-128"/>
                <a:ea typeface="HGPｺﾞｼｯｸE" pitchFamily="50" charset="-128"/>
              </a:rPr>
              <a:t>AMOC</a:t>
            </a:r>
            <a:r>
              <a:rPr lang="ja-JP" altLang="en-US" dirty="0">
                <a:latin typeface="HGPｺﾞｼｯｸE" pitchFamily="50" charset="-128"/>
                <a:ea typeface="HGPｺﾞｼｯｸE" pitchFamily="50" charset="-128"/>
              </a:rPr>
              <a:t>赤道</a:t>
            </a:r>
            <a:r>
              <a:rPr lang="ja-JP" altLang="en-US" dirty="0" smtClean="0">
                <a:latin typeface="HGPｺﾞｼｯｸE" pitchFamily="50" charset="-128"/>
                <a:ea typeface="HGPｺﾞｼｯｸE" pitchFamily="50" charset="-128"/>
              </a:rPr>
              <a:t>通過流量 </a:t>
            </a:r>
            <a:r>
              <a:rPr lang="en-US" altLang="ja-JP" dirty="0">
                <a:latin typeface="HGPｺﾞｼｯｸE" pitchFamily="50" charset="-128"/>
                <a:ea typeface="HGPｺﾞｼｯｸE" pitchFamily="50" charset="-128"/>
              </a:rPr>
              <a:t>[</a:t>
            </a:r>
            <a:r>
              <a:rPr lang="en-US" altLang="ja-JP" dirty="0" err="1">
                <a:latin typeface="HGPｺﾞｼｯｸE" pitchFamily="50" charset="-128"/>
                <a:ea typeface="HGPｺﾞｼｯｸE" pitchFamily="50" charset="-128"/>
              </a:rPr>
              <a:t>Sv</a:t>
            </a:r>
            <a:r>
              <a:rPr lang="en-US" altLang="ja-JP" dirty="0">
                <a:latin typeface="HGPｺﾞｼｯｸE" pitchFamily="50" charset="-128"/>
                <a:ea typeface="HGPｺﾞｼｯｸE" pitchFamily="50" charset="-128"/>
              </a:rPr>
              <a:t>]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8988" y="3857628"/>
            <a:ext cx="458360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594253" y="3857627"/>
            <a:ext cx="354964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HGPｺﾞｼｯｸE" pitchFamily="50" charset="-128"/>
                <a:ea typeface="HGPｺﾞｼｯｸE" pitchFamily="50" charset="-128"/>
              </a:rPr>
              <a:t>AMOC</a:t>
            </a:r>
            <a:r>
              <a:rPr lang="ja-JP" altLang="en-US" dirty="0" smtClean="0">
                <a:latin typeface="HGPｺﾞｼｯｸE" pitchFamily="50" charset="-128"/>
                <a:ea typeface="HGPｺﾞｼｯｸE" pitchFamily="50" charset="-128"/>
              </a:rPr>
              <a:t>　</a:t>
            </a:r>
            <a:r>
              <a:rPr lang="en-US" altLang="ja-JP" dirty="0" smtClean="0">
                <a:latin typeface="HGPｺﾞｼｯｸE" pitchFamily="50" charset="-128"/>
                <a:ea typeface="HGPｺﾞｼｯｸE" pitchFamily="50" charset="-128"/>
              </a:rPr>
              <a:t>(</a:t>
            </a:r>
            <a:r>
              <a:rPr lang="en-US" altLang="ja-JP" dirty="0" err="1" smtClean="0">
                <a:latin typeface="HGPｺﾞｼｯｸE" pitchFamily="50" charset="-128"/>
                <a:ea typeface="HGPｺﾞｼｯｸE" pitchFamily="50" charset="-128"/>
              </a:rPr>
              <a:t>ctl</a:t>
            </a:r>
            <a:r>
              <a:rPr lang="en-US" altLang="ja-JP" dirty="0" smtClean="0">
                <a:latin typeface="HGPｺﾞｼｯｸE" pitchFamily="50" charset="-128"/>
                <a:ea typeface="HGPｺﾞｼｯｸE" pitchFamily="50" charset="-128"/>
              </a:rPr>
              <a:t>-a</a:t>
            </a:r>
            <a:r>
              <a:rPr lang="ja-JP" altLang="en-US" dirty="0">
                <a:latin typeface="HGPｺﾞｼｯｸE" pitchFamily="50" charset="-128"/>
                <a:ea typeface="HGPｺﾞｼｯｸE" pitchFamily="50" charset="-128"/>
              </a:rPr>
              <a:t>の</a:t>
            </a:r>
            <a:r>
              <a:rPr lang="en-US" altLang="ja-JP" dirty="0">
                <a:latin typeface="HGPｺﾞｼｯｸE" pitchFamily="50" charset="-128"/>
                <a:ea typeface="HGPｺﾞｼｯｸE" pitchFamily="50" charset="-128"/>
              </a:rPr>
              <a:t>21-30</a:t>
            </a:r>
            <a:r>
              <a:rPr lang="ja-JP" altLang="en-US" dirty="0">
                <a:latin typeface="HGPｺﾞｼｯｸE" pitchFamily="50" charset="-128"/>
                <a:ea typeface="HGPｺﾞｼｯｸE" pitchFamily="50" charset="-128"/>
              </a:rPr>
              <a:t>年平均）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85720" y="0"/>
            <a:ext cx="8572560" cy="92869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  <a:cs typeface="+mj-cs"/>
              </a:rPr>
              <a:t>AMOC</a:t>
            </a:r>
            <a:endParaRPr kumimoji="1" lang="ja-JP" alt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+mj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143372" y="6488668"/>
            <a:ext cx="20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Courtesy of </a:t>
            </a:r>
            <a:r>
              <a:rPr kumimoji="1" lang="ja-JP" altLang="en-US" dirty="0" smtClean="0"/>
              <a:t>岡くん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cf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500305"/>
            <a:ext cx="8351310" cy="3500463"/>
          </a:xfrm>
          <a:prstGeom prst="rect">
            <a:avLst/>
          </a:prstGeom>
          <a:noFill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r>
              <a:rPr lang="ja-JP" altLang="en-US" sz="4000" dirty="0" smtClean="0"/>
              <a:t>気候感度</a:t>
            </a:r>
            <a:r>
              <a:rPr lang="ja-JP" altLang="en-US" sz="3200" dirty="0" smtClean="0"/>
              <a:t>（</a:t>
            </a:r>
            <a:r>
              <a:rPr lang="en-US" altLang="ja-JP" sz="3200" dirty="0" smtClean="0"/>
              <a:t>CTL-a</a:t>
            </a:r>
            <a:r>
              <a:rPr lang="ja-JP" altLang="en-US" sz="3200" dirty="0" smtClean="0"/>
              <a:t>で</a:t>
            </a:r>
            <a:r>
              <a:rPr lang="en-US" altLang="ja-JP" sz="3200" dirty="0" smtClean="0"/>
              <a:t>21</a:t>
            </a:r>
            <a:r>
              <a:rPr lang="ja-JP" altLang="en-US" sz="3200" dirty="0" smtClean="0"/>
              <a:t>年目から倍増</a:t>
            </a:r>
            <a:r>
              <a:rPr lang="en-US" altLang="ja-JP" sz="3200" dirty="0" smtClean="0"/>
              <a:t>15</a:t>
            </a:r>
            <a:r>
              <a:rPr lang="ja-JP" altLang="en-US" sz="3200" dirty="0" smtClean="0"/>
              <a:t>年）</a:t>
            </a:r>
            <a:endParaRPr lang="en-US" altLang="ja-JP" sz="3200" dirty="0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086256" y="1990718"/>
            <a:ext cx="4914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/>
              <a:t>LW+SW    </a:t>
            </a:r>
            <a:r>
              <a:rPr lang="en-US" altLang="ja-JP" dirty="0" err="1">
                <a:solidFill>
                  <a:srgbClr val="00FFFF"/>
                </a:solidFill>
              </a:rPr>
              <a:t>LWclr</a:t>
            </a:r>
            <a:r>
              <a:rPr lang="en-US" altLang="ja-JP" dirty="0"/>
              <a:t>   </a:t>
            </a:r>
            <a:r>
              <a:rPr lang="en-US" altLang="ja-JP" dirty="0" err="1">
                <a:solidFill>
                  <a:srgbClr val="00FF00"/>
                </a:solidFill>
              </a:rPr>
              <a:t>SWclr</a:t>
            </a:r>
            <a:r>
              <a:rPr lang="en-US" altLang="ja-JP" dirty="0"/>
              <a:t>  </a:t>
            </a:r>
            <a:r>
              <a:rPr lang="en-US" altLang="ja-JP" dirty="0">
                <a:solidFill>
                  <a:srgbClr val="CC0099"/>
                </a:solidFill>
              </a:rPr>
              <a:t> </a:t>
            </a:r>
            <a:r>
              <a:rPr lang="en-US" altLang="ja-JP" dirty="0" err="1">
                <a:solidFill>
                  <a:srgbClr val="CC00CC"/>
                </a:solidFill>
              </a:rPr>
              <a:t>LWcloud</a:t>
            </a:r>
            <a:r>
              <a:rPr lang="en-US" altLang="ja-JP" dirty="0">
                <a:solidFill>
                  <a:srgbClr val="CC0099"/>
                </a:solidFill>
              </a:rPr>
              <a:t> </a:t>
            </a:r>
            <a:r>
              <a:rPr lang="en-US" altLang="ja-JP" dirty="0"/>
              <a:t>  </a:t>
            </a:r>
            <a:r>
              <a:rPr lang="en-US" altLang="ja-JP" dirty="0" err="1">
                <a:solidFill>
                  <a:srgbClr val="FF0000"/>
                </a:solidFill>
              </a:rPr>
              <a:t>SWcloud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785786" y="1857364"/>
            <a:ext cx="304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2800" dirty="0"/>
              <a:t>N = F </a:t>
            </a:r>
            <a:r>
              <a:rPr lang="en-US" altLang="ja-JP" sz="2800" dirty="0">
                <a:cs typeface="Arial" pitchFamily="34" charset="0"/>
              </a:rPr>
              <a:t>− </a:t>
            </a:r>
            <a:r>
              <a:rPr lang="el-GR" altLang="ja-JP" sz="2800" dirty="0"/>
              <a:t>α</a:t>
            </a:r>
            <a:r>
              <a:rPr lang="en-US" altLang="ja-JP" sz="2800" dirty="0"/>
              <a:t> </a:t>
            </a:r>
            <a:r>
              <a:rPr lang="en-US" altLang="ja-JP" sz="2800" dirty="0">
                <a:cs typeface="Arial" pitchFamily="34" charset="0"/>
              </a:rPr>
              <a:t>∆T</a:t>
            </a:r>
            <a:r>
              <a:rPr lang="ja-JP" altLang="en-US" sz="2800" dirty="0">
                <a:cs typeface="Arial" pitchFamily="34" charset="0"/>
              </a:rPr>
              <a:t>　　　</a:t>
            </a:r>
            <a:endParaRPr lang="ja-JP" altLang="el-GR" sz="2800" dirty="0"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96269" y="6488668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Courtesy of </a:t>
            </a:r>
            <a:r>
              <a:rPr kumimoji="1" lang="ja-JP" altLang="en-US" dirty="0" smtClean="0"/>
              <a:t>塩竈くん</a:t>
            </a:r>
            <a:endParaRPr kumimoji="1" lang="ja-JP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85720" y="1142984"/>
            <a:ext cx="4071966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Gregory plots for 2xCO2</a:t>
            </a:r>
            <a:endParaRPr kumimoji="1" lang="en-US" altLang="ja-JP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071802" y="2789237"/>
            <a:ext cx="178595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kern="0" noProof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感度</a:t>
            </a: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3.6K</a:t>
            </a:r>
            <a:endParaRPr kumimoji="1" lang="en-US" altLang="ja-JP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358082" y="2786058"/>
            <a:ext cx="178595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kern="0" noProof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感度</a:t>
            </a:r>
            <a:r>
              <a:rPr lang="en-US" altLang="ja-JP" sz="2400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</a:t>
            </a: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.6K</a:t>
            </a:r>
            <a:endParaRPr kumimoji="1" lang="en-US" altLang="ja-JP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71670" y="6143644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FF0000"/>
                </a:solidFill>
              </a:rPr>
              <a:t>SWcloud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&gt; 0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366338" y="6143644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FF0000"/>
                </a:solidFill>
              </a:rPr>
              <a:t>SWcloud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&lt; 0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143108" y="2400296"/>
            <a:ext cx="16385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MIROC3.2</a:t>
            </a:r>
            <a:endParaRPr lang="en-US" altLang="ja-JP" sz="2400" dirty="0">
              <a:cs typeface="Arial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486508" y="2400296"/>
            <a:ext cx="16385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MIROC4.2</a:t>
            </a:r>
            <a:endParaRPr lang="en-US" altLang="ja-JP" sz="24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CRF</a:t>
            </a:r>
            <a:endParaRPr kumimoji="1" lang="ja-JP" altLang="en-US" dirty="0"/>
          </a:p>
        </p:txBody>
      </p:sp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2214546" y="4643446"/>
            <a:ext cx="2035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Times New Roman" pitchFamily="18" charset="0"/>
              </a:rPr>
              <a:t>Klein &amp; Hartmann (1993)</a:t>
            </a:r>
          </a:p>
        </p:txBody>
      </p:sp>
      <p:pic>
        <p:nvPicPr>
          <p:cNvPr id="4" name="Picture 26" descr="klein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4001393" cy="2584454"/>
          </a:xfrm>
          <a:prstGeom prst="rect">
            <a:avLst/>
          </a:prstGeom>
          <a:noFill/>
        </p:spPr>
      </p:pic>
      <p:pic>
        <p:nvPicPr>
          <p:cNvPr id="5" name="図 4" descr="4.2_crf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1142984"/>
            <a:ext cx="4617720" cy="525322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929454" y="3643314"/>
            <a:ext cx="177484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 (CTL-a)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888422" y="895633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.2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71802" y="1785926"/>
            <a:ext cx="10406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ERBE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5572132" y="4714884"/>
            <a:ext cx="1143008" cy="642942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6215074" y="1500174"/>
            <a:ext cx="1143008" cy="642942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7158" y="928670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Cloud </a:t>
            </a:r>
            <a:r>
              <a:rPr kumimoji="1" lang="en-US" altLang="ja-JP" dirty="0" err="1" smtClean="0"/>
              <a:t>radiative</a:t>
            </a:r>
            <a:r>
              <a:rPr kumimoji="1" lang="en-US" altLang="ja-JP" dirty="0" smtClean="0"/>
              <a:t> forcing </a:t>
            </a:r>
          </a:p>
          <a:p>
            <a:r>
              <a:rPr lang="en-US" altLang="ja-JP" dirty="0" smtClean="0"/>
              <a:t>                   </a:t>
            </a:r>
            <a:r>
              <a:rPr kumimoji="1" lang="en-US" altLang="ja-JP" dirty="0" smtClean="0"/>
              <a:t>climatology (</a:t>
            </a:r>
            <a:r>
              <a:rPr kumimoji="1" lang="en-US" altLang="ja-JP" dirty="0" err="1" smtClean="0"/>
              <a:t>ann</a:t>
            </a:r>
            <a:r>
              <a:rPr kumimoji="1" lang="en-US" altLang="ja-JP" dirty="0" smtClean="0"/>
              <a:t> mean)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CRF</a:t>
            </a:r>
            <a:endParaRPr kumimoji="1" lang="ja-JP" altLang="en-US" dirty="0"/>
          </a:p>
        </p:txBody>
      </p:sp>
      <p:pic>
        <p:nvPicPr>
          <p:cNvPr id="5" name="図 4" descr="NCAR-GFDL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6096"/>
            <a:ext cx="9119616" cy="6845808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1439904" y="214290"/>
            <a:ext cx="7000431" cy="5798620"/>
            <a:chOff x="1439904" y="214290"/>
            <a:chExt cx="7000431" cy="5798620"/>
          </a:xfrm>
        </p:grpSpPr>
        <p:sp>
          <p:nvSpPr>
            <p:cNvPr id="6" name="正方形/長方形 5"/>
            <p:cNvSpPr/>
            <p:nvPr/>
          </p:nvSpPr>
          <p:spPr>
            <a:xfrm>
              <a:off x="1928794" y="4143380"/>
              <a:ext cx="142876" cy="1214446"/>
            </a:xfrm>
            <a:prstGeom prst="rect">
              <a:avLst/>
            </a:prstGeom>
            <a:solidFill>
              <a:srgbClr val="00C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図 6" descr="4.2_lowcld_diff.t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3108" y="214290"/>
              <a:ext cx="6297227" cy="1857388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1439904" y="5643578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MIROC4.2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4.2_seaice.tif"/>
          <p:cNvPicPr>
            <a:picLocks noChangeAspect="1"/>
          </p:cNvPicPr>
          <p:nvPr/>
        </p:nvPicPr>
        <p:blipFill>
          <a:blip r:embed="rId2"/>
          <a:srcRect l="10937"/>
          <a:stretch>
            <a:fillRect/>
          </a:stretch>
        </p:blipFill>
        <p:spPr>
          <a:xfrm>
            <a:off x="928662" y="1142984"/>
            <a:ext cx="8143932" cy="4958004"/>
          </a:xfrm>
          <a:prstGeom prst="rect">
            <a:avLst/>
          </a:prstGeom>
        </p:spPr>
      </p:pic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Sea ice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1171766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ProjD6.5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52" y="3243468"/>
            <a:ext cx="1638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MIROC4.2</a:t>
            </a:r>
          </a:p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(CTL-a)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Biases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25751" y="1071570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 (CTL-a)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73020" y="107157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.2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4282" y="642918"/>
            <a:ext cx="1437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2m Temp.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57158" y="2357430"/>
            <a:ext cx="618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DJF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8596" y="5143512"/>
            <a:ext cx="56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JJA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pic>
        <p:nvPicPr>
          <p:cNvPr id="10" name="図 9" descr="3.2dt2.png"/>
          <p:cNvPicPr>
            <a:picLocks noChangeAspect="1"/>
          </p:cNvPicPr>
          <p:nvPr/>
        </p:nvPicPr>
        <p:blipFill>
          <a:blip r:embed="rId2"/>
          <a:srcRect r="50853"/>
          <a:stretch>
            <a:fillRect/>
          </a:stretch>
        </p:blipFill>
        <p:spPr>
          <a:xfrm>
            <a:off x="1061181" y="1428736"/>
            <a:ext cx="3582257" cy="5356800"/>
          </a:xfrm>
          <a:prstGeom prst="rect">
            <a:avLst/>
          </a:prstGeom>
        </p:spPr>
      </p:pic>
      <p:pic>
        <p:nvPicPr>
          <p:cNvPr id="13" name="図 12" descr="4.2ctl-a.dt2.png"/>
          <p:cNvPicPr>
            <a:picLocks noChangeAspect="1"/>
          </p:cNvPicPr>
          <p:nvPr/>
        </p:nvPicPr>
        <p:blipFill>
          <a:blip r:embed="rId3"/>
          <a:srcRect r="50853"/>
          <a:stretch>
            <a:fillRect/>
          </a:stretch>
        </p:blipFill>
        <p:spPr>
          <a:xfrm>
            <a:off x="4990271" y="1428736"/>
            <a:ext cx="3582257" cy="5356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Biases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25751" y="1071570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 (CTL-a)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143108" y="1071570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.2 (AGCM)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4282" y="642918"/>
            <a:ext cx="1437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Calibri" pitchFamily="34" charset="0"/>
              </a:rPr>
              <a:t>2m Temp.</a:t>
            </a:r>
            <a:endParaRPr lang="ja-JP" altLang="en-US" sz="2400" b="1" dirty="0"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57158" y="2357430"/>
            <a:ext cx="618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DJF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8596" y="5143512"/>
            <a:ext cx="56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JJA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pic>
        <p:nvPicPr>
          <p:cNvPr id="13" name="図 12" descr="4.2ctl-a.dt2.png"/>
          <p:cNvPicPr>
            <a:picLocks noChangeAspect="1"/>
          </p:cNvPicPr>
          <p:nvPr/>
        </p:nvPicPr>
        <p:blipFill>
          <a:blip r:embed="rId2"/>
          <a:srcRect r="50853"/>
          <a:stretch>
            <a:fillRect/>
          </a:stretch>
        </p:blipFill>
        <p:spPr>
          <a:xfrm>
            <a:off x="4990271" y="1428736"/>
            <a:ext cx="3582257" cy="5356800"/>
          </a:xfrm>
          <a:prstGeom prst="rect">
            <a:avLst/>
          </a:prstGeom>
        </p:spPr>
      </p:pic>
      <p:pic>
        <p:nvPicPr>
          <p:cNvPr id="11" name="図 10" descr="4.2agcm021.dt2.png"/>
          <p:cNvPicPr>
            <a:picLocks noChangeAspect="1"/>
          </p:cNvPicPr>
          <p:nvPr/>
        </p:nvPicPr>
        <p:blipFill>
          <a:blip r:embed="rId3"/>
          <a:srcRect r="50853"/>
          <a:stretch>
            <a:fillRect/>
          </a:stretch>
        </p:blipFill>
        <p:spPr>
          <a:xfrm>
            <a:off x="1071538" y="1428736"/>
            <a:ext cx="3582256" cy="5356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Biases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25751" y="1071570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 (CTL-a)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73020" y="107157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.2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4282" y="642918"/>
            <a:ext cx="1899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Zonal mean Z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57158" y="2357430"/>
            <a:ext cx="618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DJF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8596" y="5143512"/>
            <a:ext cx="56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JJA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pic>
        <p:nvPicPr>
          <p:cNvPr id="10" name="図 9" descr="3.2dz-zm.png"/>
          <p:cNvPicPr>
            <a:picLocks noChangeAspect="1"/>
          </p:cNvPicPr>
          <p:nvPr/>
        </p:nvPicPr>
        <p:blipFill>
          <a:blip r:embed="rId2"/>
          <a:srcRect r="50853"/>
          <a:stretch>
            <a:fillRect/>
          </a:stretch>
        </p:blipFill>
        <p:spPr>
          <a:xfrm>
            <a:off x="1071538" y="1428736"/>
            <a:ext cx="3582256" cy="5356800"/>
          </a:xfrm>
          <a:prstGeom prst="rect">
            <a:avLst/>
          </a:prstGeom>
        </p:spPr>
      </p:pic>
      <p:pic>
        <p:nvPicPr>
          <p:cNvPr id="13" name="図 12" descr="4.2ctl-a.dz-zm.png"/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5072066" y="1429786"/>
            <a:ext cx="3644449" cy="5356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Biases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25751" y="1071570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 (CTL-a)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73020" y="107157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.2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7158" y="642918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SLP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57158" y="2357430"/>
            <a:ext cx="618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DJF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8596" y="5143512"/>
            <a:ext cx="56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JJA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pic>
        <p:nvPicPr>
          <p:cNvPr id="11" name="図 10" descr="3.2dslp.png"/>
          <p:cNvPicPr>
            <a:picLocks noChangeAspect="1"/>
          </p:cNvPicPr>
          <p:nvPr/>
        </p:nvPicPr>
        <p:blipFill>
          <a:blip r:embed="rId2"/>
          <a:srcRect r="50853"/>
          <a:stretch>
            <a:fillRect/>
          </a:stretch>
        </p:blipFill>
        <p:spPr>
          <a:xfrm>
            <a:off x="1136354" y="1428736"/>
            <a:ext cx="3582256" cy="5356800"/>
          </a:xfrm>
          <a:prstGeom prst="rect">
            <a:avLst/>
          </a:prstGeom>
        </p:spPr>
      </p:pic>
      <p:pic>
        <p:nvPicPr>
          <p:cNvPr id="12" name="図 11" descr="4.2ctl-a.dslp.png"/>
          <p:cNvPicPr>
            <a:picLocks noChangeAspect="1"/>
          </p:cNvPicPr>
          <p:nvPr/>
        </p:nvPicPr>
        <p:blipFill>
          <a:blip r:embed="rId3"/>
          <a:srcRect r="50512"/>
          <a:stretch>
            <a:fillRect/>
          </a:stretch>
        </p:blipFill>
        <p:spPr>
          <a:xfrm>
            <a:off x="5143504" y="1428736"/>
            <a:ext cx="3607158" cy="5356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Biases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4143380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 (CTL-a)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1680" y="1428736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.2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4282" y="642918"/>
            <a:ext cx="2381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Cloud cover (DJF)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pic>
        <p:nvPicPr>
          <p:cNvPr id="11" name="図 10" descr="3.2dccoverh.png"/>
          <p:cNvPicPr>
            <a:picLocks noChangeAspect="1"/>
          </p:cNvPicPr>
          <p:nvPr/>
        </p:nvPicPr>
        <p:blipFill>
          <a:blip r:embed="rId2"/>
          <a:srcRect r="50000" b="53226"/>
          <a:stretch>
            <a:fillRect/>
          </a:stretch>
        </p:blipFill>
        <p:spPr>
          <a:xfrm>
            <a:off x="285720" y="1857364"/>
            <a:ext cx="3013319" cy="2071702"/>
          </a:xfrm>
          <a:prstGeom prst="rect">
            <a:avLst/>
          </a:prstGeom>
        </p:spPr>
      </p:pic>
      <p:pic>
        <p:nvPicPr>
          <p:cNvPr id="12" name="図 11" descr="3.2dccoverm.png"/>
          <p:cNvPicPr>
            <a:picLocks noChangeAspect="1"/>
          </p:cNvPicPr>
          <p:nvPr/>
        </p:nvPicPr>
        <p:blipFill>
          <a:blip r:embed="rId3"/>
          <a:srcRect r="50853" b="53226"/>
          <a:stretch>
            <a:fillRect/>
          </a:stretch>
        </p:blipFill>
        <p:spPr>
          <a:xfrm>
            <a:off x="3214678" y="1857364"/>
            <a:ext cx="2961896" cy="2071702"/>
          </a:xfrm>
          <a:prstGeom prst="rect">
            <a:avLst/>
          </a:prstGeom>
        </p:spPr>
      </p:pic>
      <p:pic>
        <p:nvPicPr>
          <p:cNvPr id="14" name="図 13" descr="3.2dccoverl.png"/>
          <p:cNvPicPr>
            <a:picLocks noChangeAspect="1"/>
          </p:cNvPicPr>
          <p:nvPr/>
        </p:nvPicPr>
        <p:blipFill>
          <a:blip r:embed="rId4"/>
          <a:srcRect r="50853" b="53226"/>
          <a:stretch>
            <a:fillRect/>
          </a:stretch>
        </p:blipFill>
        <p:spPr>
          <a:xfrm>
            <a:off x="6143636" y="1857364"/>
            <a:ext cx="2961896" cy="2071702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1643042" y="1357298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Ch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477031" y="1357298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Cm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334551" y="13572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>
                <a:solidFill>
                  <a:schemeClr val="accent2">
                    <a:lumMod val="75000"/>
                  </a:schemeClr>
                </a:solidFill>
              </a:rPr>
              <a:t>Cl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3" name="図 22" descr="4.2ctl-a.dccoverl.png"/>
          <p:cNvPicPr>
            <a:picLocks noChangeAspect="1"/>
          </p:cNvPicPr>
          <p:nvPr/>
        </p:nvPicPr>
        <p:blipFill>
          <a:blip r:embed="rId5"/>
          <a:srcRect r="50853" b="51627"/>
          <a:stretch>
            <a:fillRect/>
          </a:stretch>
        </p:blipFill>
        <p:spPr>
          <a:xfrm>
            <a:off x="6143636" y="4572008"/>
            <a:ext cx="2962800" cy="2143140"/>
          </a:xfrm>
          <a:prstGeom prst="rect">
            <a:avLst/>
          </a:prstGeom>
        </p:spPr>
      </p:pic>
      <p:pic>
        <p:nvPicPr>
          <p:cNvPr id="24" name="図 23" descr="4.2ctl-a.dccoverm.png"/>
          <p:cNvPicPr>
            <a:picLocks noChangeAspect="1"/>
          </p:cNvPicPr>
          <p:nvPr/>
        </p:nvPicPr>
        <p:blipFill>
          <a:blip r:embed="rId6"/>
          <a:srcRect r="50853" b="51627"/>
          <a:stretch>
            <a:fillRect/>
          </a:stretch>
        </p:blipFill>
        <p:spPr>
          <a:xfrm>
            <a:off x="3214678" y="4572008"/>
            <a:ext cx="2962800" cy="2143140"/>
          </a:xfrm>
          <a:prstGeom prst="rect">
            <a:avLst/>
          </a:prstGeom>
        </p:spPr>
      </p:pic>
      <p:pic>
        <p:nvPicPr>
          <p:cNvPr id="25" name="図 24" descr="4.2ctl-a.dccoverh.png"/>
          <p:cNvPicPr>
            <a:picLocks noChangeAspect="1"/>
          </p:cNvPicPr>
          <p:nvPr/>
        </p:nvPicPr>
        <p:blipFill>
          <a:blip r:embed="rId7"/>
          <a:srcRect r="50853" b="51520"/>
          <a:stretch>
            <a:fillRect/>
          </a:stretch>
        </p:blipFill>
        <p:spPr>
          <a:xfrm>
            <a:off x="251878" y="4572008"/>
            <a:ext cx="2962800" cy="2147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285720" y="285728"/>
            <a:ext cx="5715040" cy="1571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sz="3600" dirty="0" smtClean="0"/>
              <a:t>AR5</a:t>
            </a:r>
            <a:r>
              <a:rPr lang="ja-JP" altLang="en-US" sz="3600" dirty="0" smtClean="0"/>
              <a:t>を考える会</a:t>
            </a:r>
            <a:endParaRPr lang="en-US" altLang="ja-JP" sz="3600" dirty="0" smtClean="0"/>
          </a:p>
          <a:p>
            <a:pPr lvl="1">
              <a:buFont typeface="Wingdings" pitchFamily="2" charset="2"/>
              <a:buChar char="p"/>
            </a:pPr>
            <a:r>
              <a:rPr lang="ja-JP" altLang="en-US" sz="3200" dirty="0" smtClean="0"/>
              <a:t>近未来検討委員会</a:t>
            </a:r>
            <a:endParaRPr lang="en-US" altLang="ja-JP" sz="3200" dirty="0" smtClean="0"/>
          </a:p>
          <a:p>
            <a:pPr lvl="2">
              <a:buFont typeface="Wingdings" pitchFamily="2" charset="2"/>
              <a:buChar char="p"/>
            </a:pPr>
            <a:r>
              <a:rPr lang="ja-JP" altLang="en-US" sz="2800" dirty="0" smtClean="0"/>
              <a:t>モデル開発作業部会　</a:t>
            </a:r>
            <a:endParaRPr lang="ja-JP" altLang="en-US" sz="2800" dirty="0"/>
          </a:p>
        </p:txBody>
      </p:sp>
      <p:sp>
        <p:nvSpPr>
          <p:cNvPr id="14" name="正方形/長方形 13"/>
          <p:cNvSpPr/>
          <p:nvPr/>
        </p:nvSpPr>
        <p:spPr>
          <a:xfrm>
            <a:off x="1428728" y="1956753"/>
            <a:ext cx="53578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ja-JP" altLang="en-US" sz="2000" dirty="0" smtClean="0"/>
              <a:t>大気・実行全般</a:t>
            </a:r>
            <a:r>
              <a:rPr lang="en-US" altLang="ja-JP" sz="2000" dirty="0" smtClean="0"/>
              <a:t>	</a:t>
            </a:r>
            <a:r>
              <a:rPr lang="ja-JP" altLang="en-US" sz="2000" dirty="0" smtClean="0"/>
              <a:t>渡部・金井</a:t>
            </a:r>
            <a:endParaRPr lang="en-US" altLang="ja-JP" sz="2000" dirty="0" smtClean="0"/>
          </a:p>
          <a:p>
            <a:pPr>
              <a:buFont typeface="Wingdings" pitchFamily="2" charset="2"/>
              <a:buChar char="Ø"/>
            </a:pPr>
            <a:r>
              <a:rPr lang="ja-JP" altLang="en-US" sz="2000" dirty="0" smtClean="0"/>
              <a:t>海洋・カップラー</a:t>
            </a:r>
            <a:r>
              <a:rPr lang="en-US" altLang="ja-JP" sz="2000" dirty="0" smtClean="0"/>
              <a:t>	</a:t>
            </a:r>
            <a:r>
              <a:rPr lang="ja-JP" altLang="en-US" sz="2000" dirty="0" smtClean="0"/>
              <a:t>鈴木立</a:t>
            </a:r>
            <a:endParaRPr lang="en-US" altLang="ja-JP" sz="2000" dirty="0" smtClean="0"/>
          </a:p>
          <a:p>
            <a:pPr>
              <a:buFont typeface="Wingdings" pitchFamily="2" charset="2"/>
              <a:buChar char="Ø"/>
            </a:pPr>
            <a:r>
              <a:rPr lang="ja-JP" altLang="en-US" sz="2000" dirty="0" smtClean="0"/>
              <a:t>海氷</a:t>
            </a:r>
            <a:r>
              <a:rPr lang="en-US" altLang="ja-JP" sz="2000" dirty="0" smtClean="0"/>
              <a:t>			</a:t>
            </a:r>
            <a:r>
              <a:rPr lang="ja-JP" altLang="en-US" sz="2000" dirty="0" smtClean="0"/>
              <a:t>小室</a:t>
            </a:r>
            <a:endParaRPr lang="en-US" altLang="ja-JP" sz="2000" dirty="0" smtClean="0"/>
          </a:p>
          <a:p>
            <a:pPr>
              <a:buFont typeface="Wingdings" pitchFamily="2" charset="2"/>
              <a:buChar char="Ø"/>
            </a:pPr>
            <a:r>
              <a:rPr lang="ja-JP" altLang="en-US" sz="2000" dirty="0" smtClean="0"/>
              <a:t>陸面</a:t>
            </a:r>
            <a:r>
              <a:rPr lang="en-US" altLang="ja-JP" sz="2000" dirty="0" smtClean="0"/>
              <a:t>			</a:t>
            </a:r>
            <a:r>
              <a:rPr lang="ja-JP" altLang="en-US" sz="2000" dirty="0" smtClean="0"/>
              <a:t>大石・高田・末吉</a:t>
            </a:r>
            <a:endParaRPr lang="en-US" altLang="ja-JP" sz="2000" dirty="0" smtClean="0"/>
          </a:p>
          <a:p>
            <a:pPr>
              <a:buFont typeface="Wingdings" pitchFamily="2" charset="2"/>
              <a:buChar char="Ø"/>
            </a:pPr>
            <a:endParaRPr lang="en-US" altLang="ja-JP" sz="2000" dirty="0" smtClean="0"/>
          </a:p>
          <a:p>
            <a:pPr>
              <a:buFont typeface="Wingdings" pitchFamily="2" charset="2"/>
              <a:buChar char="Ø"/>
            </a:pPr>
            <a:r>
              <a:rPr lang="ja-JP" altLang="en-US" sz="2000" dirty="0" smtClean="0"/>
              <a:t>積雲、赤道波、</a:t>
            </a:r>
            <a:r>
              <a:rPr lang="en-US" altLang="ja-JP" sz="2000" dirty="0" smtClean="0"/>
              <a:t>MJO	</a:t>
            </a:r>
            <a:r>
              <a:rPr lang="ja-JP" altLang="en-US" sz="2000" dirty="0" smtClean="0"/>
              <a:t>千喜良、河谷</a:t>
            </a:r>
            <a:endParaRPr lang="en-US" altLang="ja-JP" sz="2000" dirty="0" smtClean="0"/>
          </a:p>
          <a:p>
            <a:pPr>
              <a:buFont typeface="Wingdings" pitchFamily="2" charset="2"/>
              <a:buChar char="Ø"/>
            </a:pPr>
            <a:r>
              <a:rPr lang="ja-JP" altLang="en-US" sz="2000" dirty="0" smtClean="0"/>
              <a:t>雲</a:t>
            </a:r>
            <a:r>
              <a:rPr lang="en-US" altLang="ja-JP" sz="2000" dirty="0" smtClean="0"/>
              <a:t>			</a:t>
            </a:r>
            <a:r>
              <a:rPr lang="ja-JP" altLang="en-US" sz="2000" dirty="0" smtClean="0"/>
              <a:t>小倉・横畠</a:t>
            </a:r>
            <a:endParaRPr lang="en-US" altLang="ja-JP" sz="2000" dirty="0" smtClean="0"/>
          </a:p>
          <a:p>
            <a:pPr>
              <a:buFont typeface="Wingdings" pitchFamily="2" charset="2"/>
              <a:buChar char="Ø"/>
            </a:pPr>
            <a:r>
              <a:rPr lang="ja-JP" altLang="en-US" sz="2000" dirty="0" smtClean="0"/>
              <a:t>エアロゾル、（放射）</a:t>
            </a:r>
            <a:r>
              <a:rPr lang="en-US" altLang="ja-JP" sz="2000" dirty="0" smtClean="0"/>
              <a:t>	</a:t>
            </a:r>
            <a:r>
              <a:rPr lang="ja-JP" altLang="en-US" sz="2000" dirty="0" smtClean="0"/>
              <a:t>竹村</a:t>
            </a:r>
            <a:endParaRPr lang="en-US" altLang="ja-JP" sz="2000" dirty="0" smtClean="0"/>
          </a:p>
          <a:p>
            <a:pPr>
              <a:buFont typeface="Wingdings" pitchFamily="2" charset="2"/>
              <a:buChar char="Ø"/>
            </a:pPr>
            <a:r>
              <a:rPr lang="en-US" altLang="ja-JP" sz="2000" dirty="0" smtClean="0"/>
              <a:t>AMOC		</a:t>
            </a:r>
            <a:r>
              <a:rPr lang="ja-JP" altLang="en-US" sz="2000" dirty="0" smtClean="0"/>
              <a:t>岡</a:t>
            </a:r>
            <a:endParaRPr lang="en-US" altLang="ja-JP" sz="2000" dirty="0" smtClean="0"/>
          </a:p>
          <a:p>
            <a:pPr>
              <a:buFont typeface="Wingdings" pitchFamily="2" charset="2"/>
              <a:buChar char="Ø"/>
            </a:pPr>
            <a:r>
              <a:rPr lang="ja-JP" altLang="en-US" sz="2000" dirty="0" smtClean="0"/>
              <a:t>台風、</a:t>
            </a:r>
            <a:r>
              <a:rPr lang="en-US" altLang="ja-JP" sz="2000" dirty="0" smtClean="0"/>
              <a:t>AGCM		</a:t>
            </a:r>
            <a:r>
              <a:rPr lang="ja-JP" altLang="en-US" sz="2000" dirty="0" smtClean="0"/>
              <a:t>長谷川</a:t>
            </a:r>
            <a:endParaRPr lang="en-US" altLang="ja-JP" sz="2000" dirty="0" smtClean="0"/>
          </a:p>
          <a:p>
            <a:pPr>
              <a:buFont typeface="Wingdings" pitchFamily="2" charset="2"/>
              <a:buChar char="Ø"/>
            </a:pPr>
            <a:r>
              <a:rPr lang="en-US" altLang="ja-JP" sz="2000" dirty="0" smtClean="0"/>
              <a:t>ENSO		</a:t>
            </a:r>
            <a:r>
              <a:rPr lang="ja-JP" altLang="en-US" sz="2000" dirty="0" smtClean="0"/>
              <a:t>渡部</a:t>
            </a:r>
            <a:endParaRPr lang="en-US" altLang="ja-JP" sz="2000" dirty="0" smtClean="0"/>
          </a:p>
          <a:p>
            <a:pPr>
              <a:buFont typeface="Wingdings" pitchFamily="2" charset="2"/>
              <a:buChar char="Ø"/>
            </a:pPr>
            <a:r>
              <a:rPr lang="ja-JP" altLang="en-US" sz="2000" dirty="0" smtClean="0"/>
              <a:t>ストームトラック、</a:t>
            </a:r>
            <a:r>
              <a:rPr lang="en-US" altLang="ja-JP" sz="2000" dirty="0" smtClean="0"/>
              <a:t>	</a:t>
            </a:r>
            <a:r>
              <a:rPr lang="ja-JP" altLang="en-US" sz="2000" dirty="0" smtClean="0"/>
              <a:t>なし</a:t>
            </a:r>
            <a:endParaRPr lang="en-US" altLang="ja-JP" sz="2000" dirty="0" smtClean="0"/>
          </a:p>
          <a:p>
            <a:r>
              <a:rPr lang="ja-JP" altLang="en-US" sz="2000" dirty="0" smtClean="0"/>
              <a:t>　　テレコネクション</a:t>
            </a:r>
            <a:endParaRPr lang="en-US" altLang="ja-JP" sz="2000" dirty="0" smtClean="0"/>
          </a:p>
          <a:p>
            <a:pPr>
              <a:buFont typeface="Wingdings" pitchFamily="2" charset="2"/>
              <a:buChar char="Ø"/>
            </a:pPr>
            <a:r>
              <a:rPr lang="ja-JP" altLang="en-US" sz="2000" dirty="0" smtClean="0"/>
              <a:t>気候感度</a:t>
            </a:r>
            <a:r>
              <a:rPr lang="en-US" altLang="ja-JP" sz="2000" dirty="0" smtClean="0"/>
              <a:t>		</a:t>
            </a:r>
            <a:r>
              <a:rPr lang="ja-JP" altLang="en-US" sz="2000" dirty="0" smtClean="0"/>
              <a:t>塩竃、小倉</a:t>
            </a:r>
            <a:endParaRPr lang="en-US" altLang="ja-JP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Biases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4282" y="642918"/>
            <a:ext cx="233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Cloud cover (JJA)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pic>
        <p:nvPicPr>
          <p:cNvPr id="11" name="図 10" descr="3.2dccoverh.png"/>
          <p:cNvPicPr>
            <a:picLocks noChangeAspect="1"/>
          </p:cNvPicPr>
          <p:nvPr/>
        </p:nvPicPr>
        <p:blipFill>
          <a:blip r:embed="rId2"/>
          <a:srcRect t="51613" r="50000"/>
          <a:stretch>
            <a:fillRect/>
          </a:stretch>
        </p:blipFill>
        <p:spPr>
          <a:xfrm>
            <a:off x="285720" y="1785950"/>
            <a:ext cx="3013319" cy="2143116"/>
          </a:xfrm>
          <a:prstGeom prst="rect">
            <a:avLst/>
          </a:prstGeom>
        </p:spPr>
      </p:pic>
      <p:pic>
        <p:nvPicPr>
          <p:cNvPr id="12" name="図 11" descr="3.2dccoverm.png"/>
          <p:cNvPicPr>
            <a:picLocks noChangeAspect="1"/>
          </p:cNvPicPr>
          <p:nvPr/>
        </p:nvPicPr>
        <p:blipFill>
          <a:blip r:embed="rId3"/>
          <a:srcRect t="51613" r="50853"/>
          <a:stretch>
            <a:fillRect/>
          </a:stretch>
        </p:blipFill>
        <p:spPr>
          <a:xfrm>
            <a:off x="3214678" y="1785950"/>
            <a:ext cx="2961896" cy="2143116"/>
          </a:xfrm>
          <a:prstGeom prst="rect">
            <a:avLst/>
          </a:prstGeom>
        </p:spPr>
      </p:pic>
      <p:pic>
        <p:nvPicPr>
          <p:cNvPr id="14" name="図 13" descr="3.2dccoverl.png"/>
          <p:cNvPicPr>
            <a:picLocks noChangeAspect="1"/>
          </p:cNvPicPr>
          <p:nvPr/>
        </p:nvPicPr>
        <p:blipFill>
          <a:blip r:embed="rId4"/>
          <a:srcRect t="51613" r="50853"/>
          <a:stretch>
            <a:fillRect/>
          </a:stretch>
        </p:blipFill>
        <p:spPr>
          <a:xfrm>
            <a:off x="6143636" y="1785950"/>
            <a:ext cx="2961896" cy="214311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0" y="4143380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 (CTL-a)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1680" y="1428736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.2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643042" y="1357298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Ch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477031" y="1357298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Cm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334551" y="13572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>
                <a:solidFill>
                  <a:schemeClr val="accent2">
                    <a:lumMod val="75000"/>
                  </a:schemeClr>
                </a:solidFill>
              </a:rPr>
              <a:t>Cl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4" name="図 23" descr="4.2ctl-a.dccoverl.png"/>
          <p:cNvPicPr>
            <a:picLocks noChangeAspect="1"/>
          </p:cNvPicPr>
          <p:nvPr/>
        </p:nvPicPr>
        <p:blipFill>
          <a:blip r:embed="rId5"/>
          <a:srcRect t="51597" r="50853"/>
          <a:stretch>
            <a:fillRect/>
          </a:stretch>
        </p:blipFill>
        <p:spPr>
          <a:xfrm>
            <a:off x="6109794" y="4499243"/>
            <a:ext cx="2962800" cy="2144467"/>
          </a:xfrm>
          <a:prstGeom prst="rect">
            <a:avLst/>
          </a:prstGeom>
        </p:spPr>
      </p:pic>
      <p:pic>
        <p:nvPicPr>
          <p:cNvPr id="25" name="図 24" descr="4.2ctl-a.dccoverm.png"/>
          <p:cNvPicPr>
            <a:picLocks noChangeAspect="1"/>
          </p:cNvPicPr>
          <p:nvPr/>
        </p:nvPicPr>
        <p:blipFill>
          <a:blip r:embed="rId6"/>
          <a:srcRect t="51597" r="50853"/>
          <a:stretch>
            <a:fillRect/>
          </a:stretch>
        </p:blipFill>
        <p:spPr>
          <a:xfrm>
            <a:off x="3180836" y="4499243"/>
            <a:ext cx="2962800" cy="2144467"/>
          </a:xfrm>
          <a:prstGeom prst="rect">
            <a:avLst/>
          </a:prstGeom>
        </p:spPr>
      </p:pic>
      <p:pic>
        <p:nvPicPr>
          <p:cNvPr id="26" name="図 25" descr="4.2ctl-a.dccoverh.png"/>
          <p:cNvPicPr>
            <a:picLocks noChangeAspect="1"/>
          </p:cNvPicPr>
          <p:nvPr/>
        </p:nvPicPr>
        <p:blipFill>
          <a:blip r:embed="rId7"/>
          <a:srcRect t="51704" r="50853"/>
          <a:stretch>
            <a:fillRect/>
          </a:stretch>
        </p:blipFill>
        <p:spPr>
          <a:xfrm>
            <a:off x="251878" y="4500570"/>
            <a:ext cx="2962800" cy="21397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285720" y="2928934"/>
            <a:ext cx="2571768" cy="29289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000108"/>
          </a:xfrm>
        </p:spPr>
        <p:txBody>
          <a:bodyPr/>
          <a:lstStyle/>
          <a:p>
            <a:r>
              <a:rPr kumimoji="1" lang="en-US" altLang="ja-JP" sz="4000" dirty="0" smtClean="0"/>
              <a:t>ES</a:t>
            </a:r>
            <a:r>
              <a:rPr kumimoji="1" lang="ja-JP" altLang="en-US" sz="4000" dirty="0" smtClean="0"/>
              <a:t>→</a:t>
            </a:r>
            <a:r>
              <a:rPr kumimoji="1" lang="en-US" altLang="ja-JP" sz="4000" dirty="0" smtClean="0"/>
              <a:t>ES2</a:t>
            </a:r>
            <a:endParaRPr kumimoji="1" lang="ja-JP" altLang="en-US" sz="4000" dirty="0"/>
          </a:p>
        </p:txBody>
      </p:sp>
      <p:sp>
        <p:nvSpPr>
          <p:cNvPr id="5" name="正方形/長方形 4"/>
          <p:cNvSpPr/>
          <p:nvPr/>
        </p:nvSpPr>
        <p:spPr>
          <a:xfrm>
            <a:off x="285720" y="6140255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ES</a:t>
            </a:r>
            <a:r>
              <a:rPr lang="ja-JP" altLang="en-US" dirty="0" smtClean="0"/>
              <a:t>　　</a:t>
            </a:r>
            <a:r>
              <a:rPr lang="en-US" altLang="ja-JP" dirty="0" smtClean="0">
                <a:hlinkClick r:id="rId2"/>
              </a:rPr>
              <a:t>http://atm-phys.nies.go.jp/~frsgc/tmp/T42L40.tune_060/y0018-y0020/</a:t>
            </a:r>
            <a:endParaRPr lang="en-US" altLang="ja-JP" dirty="0" smtClean="0"/>
          </a:p>
          <a:p>
            <a:r>
              <a:rPr lang="en-US" altLang="ja-JP" dirty="0" smtClean="0"/>
              <a:t>ES2</a:t>
            </a:r>
            <a:r>
              <a:rPr lang="ja-JP" altLang="en-US" dirty="0" smtClean="0"/>
              <a:t>　</a:t>
            </a:r>
            <a:r>
              <a:rPr lang="en-US" altLang="ja-JP" dirty="0" smtClean="0">
                <a:hlinkClick r:id="rId3"/>
              </a:rPr>
              <a:t>http://atm-phys.nies.go.jp/~frsgc/tmp/T42L40.tune_060.es2/y0018-y0020/</a:t>
            </a:r>
            <a:endParaRPr lang="ja-JP" alt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5720" y="857232"/>
            <a:ext cx="75023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ja-JP" altLang="en-US" sz="2400" strike="sngStrike" dirty="0" smtClean="0"/>
              <a:t>通信遅すぎた（</a:t>
            </a:r>
            <a:r>
              <a:rPr lang="en-US" altLang="ja-JP" sz="2400" strike="sngStrike" dirty="0" smtClean="0"/>
              <a:t>T85</a:t>
            </a:r>
            <a:r>
              <a:rPr lang="ja-JP" altLang="en-US" sz="2400" strike="sngStrike" dirty="0" smtClean="0"/>
              <a:t>が</a:t>
            </a:r>
            <a:r>
              <a:rPr lang="en-US" altLang="ja-JP" sz="2400" strike="sngStrike" dirty="0" smtClean="0"/>
              <a:t>1</a:t>
            </a:r>
            <a:r>
              <a:rPr lang="ja-JP" altLang="en-US" sz="2400" strike="sngStrike" dirty="0" smtClean="0"/>
              <a:t>年まわらない）</a:t>
            </a:r>
            <a:endParaRPr lang="en-US" altLang="ja-JP" sz="2400" strike="sngStrike" dirty="0" smtClean="0"/>
          </a:p>
          <a:p>
            <a:pPr marL="342900" indent="-342900"/>
            <a:r>
              <a:rPr lang="ja-JP" altLang="en-US" sz="2400" strike="sngStrike" dirty="0" smtClean="0"/>
              <a:t>　　⇒しょうがないので</a:t>
            </a:r>
            <a:r>
              <a:rPr lang="en-US" altLang="ja-JP" sz="2400" strike="sngStrike" dirty="0" smtClean="0"/>
              <a:t>T42</a:t>
            </a:r>
            <a:r>
              <a:rPr lang="ja-JP" altLang="en-US" sz="2400" strike="sngStrike" dirty="0" smtClean="0"/>
              <a:t>でチューン続行</a:t>
            </a:r>
            <a:endParaRPr lang="en-US" altLang="ja-JP" sz="2400" strike="sngStrike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400" dirty="0" smtClean="0"/>
              <a:t>ＥＳとの違いあるかチェック（</a:t>
            </a:r>
            <a:r>
              <a:rPr lang="en-US" altLang="ja-JP" sz="2400" dirty="0" smtClean="0"/>
              <a:t>CTL-c</a:t>
            </a:r>
            <a:r>
              <a:rPr lang="ja-JP" altLang="en-US" sz="2400" dirty="0" smtClean="0"/>
              <a:t>を例に再計算）</a:t>
            </a:r>
            <a:endParaRPr lang="en-US" altLang="ja-JP" sz="2400" dirty="0" smtClean="0"/>
          </a:p>
          <a:p>
            <a:pPr marL="800100" lvl="1" indent="-342900"/>
            <a:r>
              <a:rPr lang="ja-JP" altLang="en-US" sz="2400" dirty="0" smtClean="0"/>
              <a:t>　　→ 同一にはならないが、概ね同じと思ってよさそう</a:t>
            </a:r>
            <a:endParaRPr lang="en-US" altLang="ja-JP" sz="2400" dirty="0" smtClean="0"/>
          </a:p>
          <a:p>
            <a:pPr marL="342900" lvl="1" indent="-342900">
              <a:buFont typeface="Wingdings" pitchFamily="2" charset="2"/>
              <a:buChar char="Ø"/>
            </a:pPr>
            <a:r>
              <a:rPr lang="ja-JP" altLang="en-US" sz="2400" dirty="0" smtClean="0"/>
              <a:t>速度再測定</a:t>
            </a:r>
            <a:endParaRPr lang="en-US" altLang="ja-JP" sz="2400" dirty="0" smtClean="0"/>
          </a:p>
        </p:txBody>
      </p:sp>
      <p:pic>
        <p:nvPicPr>
          <p:cNvPr id="7" name="図 6" descr="4.2_060es.T2.png"/>
          <p:cNvPicPr>
            <a:picLocks noChangeAspect="1"/>
          </p:cNvPicPr>
          <p:nvPr/>
        </p:nvPicPr>
        <p:blipFill>
          <a:blip r:embed="rId4"/>
          <a:srcRect b="56966"/>
          <a:stretch>
            <a:fillRect/>
          </a:stretch>
        </p:blipFill>
        <p:spPr>
          <a:xfrm>
            <a:off x="3571868" y="2500306"/>
            <a:ext cx="4857784" cy="1536362"/>
          </a:xfrm>
          <a:prstGeom prst="rect">
            <a:avLst/>
          </a:prstGeom>
        </p:spPr>
      </p:pic>
      <p:pic>
        <p:nvPicPr>
          <p:cNvPr id="8" name="図 7" descr="4.2_060es2.T2.png"/>
          <p:cNvPicPr>
            <a:picLocks noChangeAspect="1"/>
          </p:cNvPicPr>
          <p:nvPr/>
        </p:nvPicPr>
        <p:blipFill>
          <a:blip r:embed="rId5"/>
          <a:srcRect b="56966"/>
          <a:stretch>
            <a:fillRect/>
          </a:stretch>
        </p:blipFill>
        <p:spPr>
          <a:xfrm>
            <a:off x="3571868" y="4071942"/>
            <a:ext cx="4857784" cy="153636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857620" y="3214686"/>
            <a:ext cx="1091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Global </a:t>
            </a:r>
          </a:p>
          <a:p>
            <a:r>
              <a:rPr lang="en-US" altLang="ja-JP" dirty="0" smtClean="0"/>
              <a:t>Mean T2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786710" y="2357430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TOA </a:t>
            </a:r>
          </a:p>
          <a:p>
            <a:r>
              <a:rPr kumimoji="1" lang="en-US" altLang="ja-JP" dirty="0" err="1" smtClean="0"/>
              <a:t>radiative</a:t>
            </a:r>
            <a:endParaRPr kumimoji="1" lang="en-US" altLang="ja-JP" dirty="0" smtClean="0"/>
          </a:p>
          <a:p>
            <a:r>
              <a:rPr lang="en-US" altLang="ja-JP" dirty="0" smtClean="0"/>
              <a:t>budget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7158" y="3214686"/>
            <a:ext cx="234872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T42</a:t>
            </a:r>
            <a:r>
              <a:rPr kumimoji="1" lang="ja-JP" altLang="en-US" dirty="0" smtClean="0"/>
              <a:t>まるちう（</a:t>
            </a:r>
            <a:r>
              <a:rPr kumimoji="1" lang="en-US" altLang="ja-JP" dirty="0" smtClean="0"/>
              <a:t>A4xO2</a:t>
            </a:r>
            <a:r>
              <a:rPr kumimoji="1" lang="ja-JP" altLang="en-US" dirty="0" smtClean="0"/>
              <a:t>）</a:t>
            </a:r>
            <a:r>
              <a:rPr lang="en-US" altLang="ja-JP" dirty="0" smtClean="0"/>
              <a:t> </a:t>
            </a:r>
          </a:p>
          <a:p>
            <a:r>
              <a:rPr lang="en-US" altLang="ja-JP" dirty="0" smtClean="0"/>
              <a:t>       2:30</a:t>
            </a:r>
            <a:r>
              <a:rPr lang="ja-JP" altLang="en-US" dirty="0" smtClean="0"/>
              <a:t>→</a:t>
            </a:r>
            <a:r>
              <a:rPr lang="en-US" altLang="ja-JP" dirty="0" smtClean="0"/>
              <a:t>1:21 / yr</a:t>
            </a:r>
          </a:p>
          <a:p>
            <a:r>
              <a:rPr lang="en-US" altLang="ja-JP" dirty="0" smtClean="0"/>
              <a:t>T85</a:t>
            </a:r>
            <a:r>
              <a:rPr lang="ja-JP" altLang="en-US" dirty="0" smtClean="0"/>
              <a:t>まるちう（</a:t>
            </a:r>
            <a:r>
              <a:rPr lang="en-US" altLang="ja-JP" dirty="0" smtClean="0"/>
              <a:t>A8xO2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r>
              <a:rPr lang="en-US" altLang="ja-JP" dirty="0" smtClean="0"/>
              <a:t>       6:49</a:t>
            </a:r>
            <a:r>
              <a:rPr lang="ja-JP" altLang="en-US" dirty="0" smtClean="0"/>
              <a:t>→</a:t>
            </a:r>
            <a:r>
              <a:rPr lang="en-US" altLang="ja-JP" dirty="0" smtClean="0"/>
              <a:t>2:45 / yr</a:t>
            </a:r>
          </a:p>
          <a:p>
            <a:r>
              <a:rPr lang="en-US" altLang="ja-JP" dirty="0" smtClean="0"/>
              <a:t>T85</a:t>
            </a:r>
            <a:r>
              <a:rPr lang="ja-JP" altLang="en-US" dirty="0" smtClean="0"/>
              <a:t>まるちう（</a:t>
            </a:r>
            <a:r>
              <a:rPr lang="en-US" altLang="ja-JP" dirty="0" smtClean="0"/>
              <a:t>A4xO2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r>
              <a:rPr lang="en-US" altLang="ja-JP" dirty="0" smtClean="0"/>
              <a:t>       ?     </a:t>
            </a:r>
            <a:r>
              <a:rPr lang="ja-JP" altLang="en-US" dirty="0" smtClean="0"/>
              <a:t>→</a:t>
            </a:r>
            <a:r>
              <a:rPr lang="en-US" altLang="ja-JP" dirty="0" smtClean="0"/>
              <a:t>3:45 / yr</a:t>
            </a:r>
          </a:p>
          <a:p>
            <a:r>
              <a:rPr lang="en-US" altLang="ja-JP" dirty="0" smtClean="0"/>
              <a:t>T85</a:t>
            </a:r>
            <a:r>
              <a:rPr lang="ja-JP" altLang="en-US" dirty="0" smtClean="0"/>
              <a:t>まるちう（</a:t>
            </a:r>
            <a:r>
              <a:rPr lang="en-US" altLang="ja-JP" dirty="0" smtClean="0"/>
              <a:t>A4xO1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r>
              <a:rPr lang="en-US" altLang="ja-JP" dirty="0" smtClean="0"/>
              <a:t>       ?     </a:t>
            </a:r>
            <a:r>
              <a:rPr lang="ja-JP" altLang="en-US" dirty="0" smtClean="0"/>
              <a:t>→</a:t>
            </a:r>
            <a:r>
              <a:rPr lang="en-US" altLang="ja-JP" dirty="0" smtClean="0"/>
              <a:t>4:01 / yr</a:t>
            </a:r>
          </a:p>
          <a:p>
            <a:r>
              <a:rPr lang="ja-JP" altLang="en-US" dirty="0" smtClean="0"/>
              <a:t>ノードあたり</a:t>
            </a:r>
            <a:r>
              <a:rPr lang="en-US" altLang="ja-JP" dirty="0" smtClean="0"/>
              <a:t>3.4</a:t>
            </a:r>
            <a:r>
              <a:rPr lang="ja-JP" altLang="en-US" dirty="0" smtClean="0"/>
              <a:t>倍</a:t>
            </a:r>
            <a:r>
              <a:rPr lang="en-US" altLang="ja-JP" dirty="0" smtClean="0"/>
              <a:t>?</a:t>
            </a:r>
            <a:endParaRPr lang="en-US" altLang="ja-JP" dirty="0" smtClean="0"/>
          </a:p>
        </p:txBody>
      </p:sp>
      <p:sp>
        <p:nvSpPr>
          <p:cNvPr id="13" name="円形吹き出し 12"/>
          <p:cNvSpPr/>
          <p:nvPr/>
        </p:nvSpPr>
        <p:spPr>
          <a:xfrm>
            <a:off x="6357950" y="785794"/>
            <a:ext cx="1143008" cy="642942"/>
          </a:xfrm>
          <a:prstGeom prst="wedgeEllipseCallout">
            <a:avLst>
              <a:gd name="adj1" fmla="val -108451"/>
              <a:gd name="adj2" fmla="val 83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3/10</a:t>
            </a:r>
            <a:r>
              <a:rPr kumimoji="1" lang="ja-JP" altLang="en-US" dirty="0" smtClean="0">
                <a:solidFill>
                  <a:schemeClr val="tx1"/>
                </a:solidFill>
              </a:rPr>
              <a:t>解決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/>
          <a:lstStyle/>
          <a:p>
            <a:r>
              <a:rPr lang="ja-JP" altLang="en-US" sz="3200" dirty="0" smtClean="0"/>
              <a:t>敵の情勢</a:t>
            </a:r>
            <a:r>
              <a:rPr kumimoji="1" lang="ja-JP" altLang="en-US" sz="3200" dirty="0" smtClean="0"/>
              <a:t>： </a:t>
            </a:r>
            <a:r>
              <a:rPr kumimoji="1" lang="en-US" altLang="ja-JP" sz="3200" dirty="0" smtClean="0"/>
              <a:t>NCAR/ORNL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244850" y="6519446"/>
            <a:ext cx="1469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Worley (2009)</a:t>
            </a:r>
            <a:endParaRPr kumimoji="1" lang="ja-JP" altLang="en-US" sz="1600" dirty="0"/>
          </a:p>
        </p:txBody>
      </p:sp>
      <p:pic>
        <p:nvPicPr>
          <p:cNvPr id="4" name="図 3" descr="p13_worley.eps"/>
          <p:cNvPicPr>
            <a:picLocks noChangeAspect="1"/>
          </p:cNvPicPr>
          <p:nvPr/>
        </p:nvPicPr>
        <p:blipFill>
          <a:blip r:embed="rId2"/>
          <a:srcRect l="6522" t="7291" r="6522" b="12500"/>
          <a:stretch>
            <a:fillRect/>
          </a:stretch>
        </p:blipFill>
        <p:spPr>
          <a:xfrm>
            <a:off x="857224" y="928670"/>
            <a:ext cx="7715304" cy="550072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388255" y="2857496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4992 </a:t>
            </a:r>
            <a:r>
              <a:rPr kumimoji="1" lang="en-US" altLang="ja-JP" sz="1600" dirty="0" err="1" smtClean="0"/>
              <a:t>procs</a:t>
            </a:r>
            <a:r>
              <a:rPr kumimoji="1" lang="en-US" altLang="ja-JP" sz="1600" dirty="0" smtClean="0"/>
              <a:t>.</a:t>
            </a:r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00611" y="2285992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1248 </a:t>
            </a:r>
            <a:r>
              <a:rPr kumimoji="1" lang="en-US" altLang="ja-JP" sz="1600" dirty="0" err="1" smtClean="0"/>
              <a:t>procs</a:t>
            </a:r>
            <a:r>
              <a:rPr kumimoji="1" lang="en-US" altLang="ja-JP" sz="1600" dirty="0" smtClean="0"/>
              <a:t>.</a:t>
            </a:r>
            <a:endParaRPr kumimoji="1" lang="ja-JP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>
            <a:spLocks noChangeArrowheads="1"/>
          </p:cNvSpPr>
          <p:nvPr/>
        </p:nvSpPr>
        <p:spPr bwMode="auto">
          <a:xfrm>
            <a:off x="269875" y="179388"/>
            <a:ext cx="8640763" cy="5413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4339" name="図 2" descr="colca.avr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98550"/>
            <a:ext cx="45005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図 3" descr="colsu.avr.pn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098550"/>
            <a:ext cx="45005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図 4" descr="coldu.avr.pn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78275"/>
            <a:ext cx="45005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図 5" descr="colsa.avr.png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9150" y="3978275"/>
            <a:ext cx="45005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タイトル 1"/>
          <p:cNvSpPr>
            <a:spLocks noGrp="1"/>
          </p:cNvSpPr>
          <p:nvPr>
            <p:ph type="title"/>
          </p:nvPr>
        </p:nvSpPr>
        <p:spPr>
          <a:xfrm>
            <a:off x="269875" y="179388"/>
            <a:ext cx="8640763" cy="541337"/>
          </a:xfrm>
        </p:spPr>
        <p:txBody>
          <a:bodyPr/>
          <a:lstStyle/>
          <a:p>
            <a:r>
              <a:rPr lang="en-US" altLang="ja-JP" sz="2800" smtClean="0">
                <a:solidFill>
                  <a:schemeClr val="bg1"/>
                </a:solidFill>
                <a:latin typeface="Arial" charset="0"/>
              </a:rPr>
              <a:t>Annual mean aerosol column loading (y2000)</a:t>
            </a:r>
            <a:endParaRPr lang="ja-JP" altLang="en-US" sz="2800" smtClean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>
            <a:spLocks noChangeArrowheads="1"/>
          </p:cNvSpPr>
          <p:nvPr/>
        </p:nvSpPr>
        <p:spPr bwMode="auto">
          <a:xfrm>
            <a:off x="269875" y="179388"/>
            <a:ext cx="8640763" cy="5413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6387" name="タイトル 1"/>
          <p:cNvSpPr>
            <a:spLocks noGrp="1"/>
          </p:cNvSpPr>
          <p:nvPr>
            <p:ph type="title"/>
          </p:nvPr>
        </p:nvSpPr>
        <p:spPr>
          <a:xfrm>
            <a:off x="269875" y="179388"/>
            <a:ext cx="8640763" cy="541337"/>
          </a:xfrm>
        </p:spPr>
        <p:txBody>
          <a:bodyPr/>
          <a:lstStyle/>
          <a:p>
            <a:r>
              <a:rPr lang="en-US" altLang="ja-JP" sz="2800" smtClean="0">
                <a:solidFill>
                  <a:schemeClr val="bg1"/>
                </a:solidFill>
                <a:latin typeface="Arial" charset="0"/>
              </a:rPr>
              <a:t>Annual mean aerosol radiative forcing (y2000-y1850)</a:t>
            </a:r>
            <a:endParaRPr lang="ja-JP" altLang="en-US" sz="2800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6388" name="図 2" descr="arft.avr.sub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52525"/>
            <a:ext cx="4500563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図 3" descr="crft.avr.sub.pn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2963" y="1152525"/>
            <a:ext cx="449897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図 4" descr="arft.avr.sub.pn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57663"/>
            <a:ext cx="4500563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図 5" descr="crft.avr.sub.png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52963" y="4157663"/>
            <a:ext cx="4498975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テキスト ボックス 11"/>
          <p:cNvSpPr txBox="1">
            <a:spLocks noChangeArrowheads="1"/>
          </p:cNvSpPr>
          <p:nvPr/>
        </p:nvSpPr>
        <p:spPr bwMode="auto">
          <a:xfrm>
            <a:off x="269875" y="809625"/>
            <a:ext cx="8640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4216400" algn="ctr"/>
                <a:tab pos="8432800" algn="r"/>
              </a:tabLst>
            </a:pPr>
            <a:r>
              <a:rPr lang="en-US" altLang="ja-JP"/>
              <a:t>AVG: +0.15 W m</a:t>
            </a:r>
            <a:r>
              <a:rPr lang="en-US" altLang="ja-JP" baseline="30000"/>
              <a:t>–2</a:t>
            </a:r>
            <a:r>
              <a:rPr lang="en-US" altLang="ja-JP" sz="2000"/>
              <a:t>	T42L40.agcm.tune_021/022	</a:t>
            </a:r>
            <a:r>
              <a:rPr lang="en-US" altLang="ja-JP"/>
              <a:t>AVG: –4.39 W m</a:t>
            </a:r>
            <a:r>
              <a:rPr lang="en-US" altLang="ja-JP" baseline="30000"/>
              <a:t>–2</a:t>
            </a:r>
            <a:endParaRPr lang="ja-JP" altLang="en-US" baseline="30000"/>
          </a:p>
        </p:txBody>
      </p:sp>
      <p:sp>
        <p:nvSpPr>
          <p:cNvPr id="16393" name="テキスト ボックス 13"/>
          <p:cNvSpPr txBox="1">
            <a:spLocks noChangeArrowheads="1"/>
          </p:cNvSpPr>
          <p:nvPr/>
        </p:nvSpPr>
        <p:spPr bwMode="auto">
          <a:xfrm>
            <a:off x="269875" y="3816350"/>
            <a:ext cx="8640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4216400" algn="ctr"/>
                <a:tab pos="8432800" algn="r"/>
              </a:tabLst>
            </a:pPr>
            <a:r>
              <a:rPr lang="en-US" altLang="ja-JP" dirty="0"/>
              <a:t>AVG: –0.00 W m</a:t>
            </a:r>
            <a:r>
              <a:rPr lang="en-US" altLang="ja-JP" baseline="30000" dirty="0"/>
              <a:t>–2</a:t>
            </a:r>
            <a:r>
              <a:rPr lang="en-US" altLang="ja-JP" sz="2000" dirty="0"/>
              <a:t>	T42L40.agcm.tune_031/032	</a:t>
            </a:r>
            <a:r>
              <a:rPr lang="en-US" altLang="ja-JP" dirty="0"/>
              <a:t>AVG: –1.17 W m</a:t>
            </a:r>
            <a:r>
              <a:rPr lang="en-US" altLang="ja-JP" baseline="30000" dirty="0"/>
              <a:t>–2</a:t>
            </a:r>
            <a:endParaRPr lang="ja-JP" alt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>
            <a:spLocks noChangeArrowheads="1"/>
          </p:cNvSpPr>
          <p:nvPr/>
        </p:nvSpPr>
        <p:spPr bwMode="auto">
          <a:xfrm>
            <a:off x="269875" y="179388"/>
            <a:ext cx="8640763" cy="5413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8435" name="タイトル 1"/>
          <p:cNvSpPr>
            <a:spLocks noGrp="1"/>
          </p:cNvSpPr>
          <p:nvPr>
            <p:ph type="title"/>
          </p:nvPr>
        </p:nvSpPr>
        <p:spPr>
          <a:xfrm>
            <a:off x="269875" y="179388"/>
            <a:ext cx="8640763" cy="541337"/>
          </a:xfrm>
        </p:spPr>
        <p:txBody>
          <a:bodyPr/>
          <a:lstStyle/>
          <a:p>
            <a:r>
              <a:rPr lang="en-US" altLang="ja-JP" sz="2800" smtClean="0">
                <a:solidFill>
                  <a:schemeClr val="bg1"/>
                </a:solidFill>
                <a:latin typeface="Arial" charset="0"/>
              </a:rPr>
              <a:t>Annual mean direct radiative forcing (y2000-y1850)</a:t>
            </a:r>
            <a:endParaRPr lang="ja-JP" altLang="en-US" sz="28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8436" name="テキスト ボックス 11"/>
          <p:cNvSpPr txBox="1">
            <a:spLocks noChangeArrowheads="1"/>
          </p:cNvSpPr>
          <p:nvPr/>
        </p:nvSpPr>
        <p:spPr bwMode="auto">
          <a:xfrm>
            <a:off x="269875" y="809625"/>
            <a:ext cx="8640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8432800" algn="r"/>
              </a:tabLst>
            </a:pPr>
            <a:r>
              <a:rPr lang="en-US" altLang="ja-JP" dirty="0"/>
              <a:t>AVG: –0.00 W m</a:t>
            </a:r>
            <a:r>
              <a:rPr lang="en-US" altLang="ja-JP" baseline="30000" dirty="0"/>
              <a:t>–2</a:t>
            </a:r>
            <a:r>
              <a:rPr lang="en-US" altLang="ja-JP" dirty="0"/>
              <a:t>	</a:t>
            </a:r>
            <a:r>
              <a:rPr lang="ja-JP" altLang="en-US" dirty="0" smtClean="0"/>
              <a:t>　　　　　　　　　　　　　　　　　　　　　　　　　　　　　　　</a:t>
            </a:r>
            <a:r>
              <a:rPr lang="en-US" altLang="ja-JP" dirty="0" smtClean="0"/>
              <a:t>AVG</a:t>
            </a:r>
            <a:r>
              <a:rPr lang="en-US" altLang="ja-JP" dirty="0"/>
              <a:t>: –0.62 W </a:t>
            </a:r>
            <a:r>
              <a:rPr lang="en-US" altLang="ja-JP" dirty="0" smtClean="0"/>
              <a:t>m</a:t>
            </a:r>
            <a:r>
              <a:rPr lang="en-US" altLang="ja-JP" baseline="30000" dirty="0" smtClean="0"/>
              <a:t>–2</a:t>
            </a:r>
            <a:endParaRPr lang="ja-JP" altLang="en-US" baseline="30000" dirty="0"/>
          </a:p>
        </p:txBody>
      </p:sp>
      <p:sp>
        <p:nvSpPr>
          <p:cNvPr id="18437" name="テキスト ボックス 13"/>
          <p:cNvSpPr txBox="1">
            <a:spLocks noChangeArrowheads="1"/>
          </p:cNvSpPr>
          <p:nvPr/>
        </p:nvSpPr>
        <p:spPr bwMode="auto">
          <a:xfrm>
            <a:off x="269875" y="3816350"/>
            <a:ext cx="8640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8432800" algn="r"/>
              </a:tabLst>
            </a:pPr>
            <a:r>
              <a:rPr lang="en-US" altLang="ja-JP"/>
              <a:t>AVG: –1.03 W m</a:t>
            </a:r>
            <a:r>
              <a:rPr lang="en-US" altLang="ja-JP" baseline="30000"/>
              <a:t>–2</a:t>
            </a:r>
            <a:r>
              <a:rPr lang="en-US" altLang="ja-JP"/>
              <a:t>	AVG: –1.59 W m</a:t>
            </a:r>
            <a:r>
              <a:rPr lang="en-US" altLang="ja-JP" baseline="30000"/>
              <a:t>–2</a:t>
            </a:r>
            <a:endParaRPr lang="ja-JP" altLang="en-US" baseline="30000"/>
          </a:p>
        </p:txBody>
      </p:sp>
      <p:pic>
        <p:nvPicPr>
          <p:cNvPr id="18438" name="図 6" descr="arft.avr.sub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1209675"/>
            <a:ext cx="4500562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図 7" descr="arftc.avr.sub.pn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116013"/>
            <a:ext cx="4500562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図 8" descr="arf_sfc.avr.sub.pn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57663"/>
            <a:ext cx="4500563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図 9" descr="arfc_sfc.avr.sub.png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4157663"/>
            <a:ext cx="4500562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13"/>
          <p:cNvSpPr txBox="1">
            <a:spLocks noChangeArrowheads="1"/>
          </p:cNvSpPr>
          <p:nvPr/>
        </p:nvSpPr>
        <p:spPr bwMode="auto">
          <a:xfrm>
            <a:off x="2956722" y="809625"/>
            <a:ext cx="3373431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tabLst>
                <a:tab pos="4216400" algn="ctr"/>
                <a:tab pos="8432800" algn="r"/>
              </a:tabLst>
            </a:pPr>
            <a:r>
              <a:rPr lang="en-US" altLang="ja-JP" sz="2000" dirty="0" smtClean="0"/>
              <a:t>T42L40.agcm.tune_031/032</a:t>
            </a:r>
            <a:endParaRPr lang="ja-JP" altLang="en-US" baseline="30000" dirty="0"/>
          </a:p>
        </p:txBody>
      </p:sp>
      <p:sp>
        <p:nvSpPr>
          <p:cNvPr id="11" name="テキスト ボックス 13"/>
          <p:cNvSpPr txBox="1">
            <a:spLocks noChangeArrowheads="1"/>
          </p:cNvSpPr>
          <p:nvPr/>
        </p:nvSpPr>
        <p:spPr bwMode="auto">
          <a:xfrm>
            <a:off x="2928926" y="3857628"/>
            <a:ext cx="3373431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tabLst>
                <a:tab pos="4216400" algn="ctr"/>
                <a:tab pos="8432800" algn="r"/>
              </a:tabLst>
            </a:pPr>
            <a:r>
              <a:rPr lang="en-US" altLang="ja-JP" sz="2000" dirty="0" smtClean="0"/>
              <a:t>T42L40.agcm.tune_031/032</a:t>
            </a:r>
            <a:endParaRPr lang="ja-JP" alt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/>
          <a:lstStyle/>
          <a:p>
            <a:r>
              <a:rPr kumimoji="1" lang="ja-JP" altLang="en-US" dirty="0" smtClean="0"/>
              <a:t>最新事情</a:t>
            </a:r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1285852" y="857256"/>
            <a:ext cx="7286676" cy="5429264"/>
            <a:chOff x="-1214478" y="283464"/>
            <a:chExt cx="9286940" cy="6574536"/>
          </a:xfrm>
        </p:grpSpPr>
        <p:pic>
          <p:nvPicPr>
            <p:cNvPr id="3" name="図 2" descr="4.2_T42-85_ccovh.t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2938" y="292608"/>
              <a:ext cx="3049524" cy="6565392"/>
            </a:xfrm>
            <a:prstGeom prst="rect">
              <a:avLst/>
            </a:prstGeom>
          </p:spPr>
        </p:pic>
        <p:pic>
          <p:nvPicPr>
            <p:cNvPr id="4" name="図 3" descr="4.2_T42-85_sst.t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214478" y="283464"/>
              <a:ext cx="5998464" cy="6574536"/>
            </a:xfrm>
            <a:prstGeom prst="rect">
              <a:avLst/>
            </a:prstGeom>
          </p:spPr>
        </p:pic>
      </p:grpSp>
      <p:sp>
        <p:nvSpPr>
          <p:cNvPr id="6" name="テキスト ボックス 5"/>
          <p:cNvSpPr txBox="1"/>
          <p:nvPr/>
        </p:nvSpPr>
        <p:spPr>
          <a:xfrm>
            <a:off x="285720" y="1428760"/>
            <a:ext cx="84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err="1" smtClean="0">
                <a:latin typeface="Calibri" pitchFamily="34" charset="0"/>
              </a:rPr>
              <a:t>Obs</a:t>
            </a:r>
            <a:endParaRPr kumimoji="1" lang="ja-JP" altLang="en-US" sz="3200" b="1" dirty="0">
              <a:latin typeface="Calibri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5720" y="3201439"/>
            <a:ext cx="898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latin typeface="Calibri" pitchFamily="34" charset="0"/>
              </a:rPr>
              <a:t>T42 </a:t>
            </a:r>
            <a:endParaRPr kumimoji="1" lang="ja-JP" altLang="en-US" sz="3200" b="1" dirty="0">
              <a:latin typeface="Calibri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6411" y="4929222"/>
            <a:ext cx="898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latin typeface="Calibri" pitchFamily="34" charset="0"/>
              </a:rPr>
              <a:t>T85 </a:t>
            </a:r>
            <a:endParaRPr kumimoji="1" lang="ja-JP" altLang="en-US" sz="3200" b="1" dirty="0">
              <a:latin typeface="Calibri" pitchFamily="34" charset="0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787328" y="6345816"/>
            <a:ext cx="7856638" cy="369332"/>
            <a:chOff x="357158" y="714356"/>
            <a:chExt cx="7856638" cy="369332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357158" y="714356"/>
              <a:ext cx="785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/>
                <a:t>同じパラメータセットでは</a:t>
              </a:r>
              <a:r>
                <a:rPr lang="en-US" altLang="ja-JP" dirty="0" smtClean="0"/>
                <a:t>T85</a:t>
              </a:r>
              <a:r>
                <a:rPr lang="ja-JP" altLang="en-US" dirty="0" smtClean="0"/>
                <a:t>がちょっと暖まる　　　　上層雲分布が改善するため</a:t>
              </a:r>
              <a:endParaRPr kumimoji="1" lang="ja-JP" altLang="en-US" dirty="0"/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 rot="10800000">
              <a:off x="4857752" y="857232"/>
              <a:ext cx="35719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/>
          <a:lstStyle/>
          <a:p>
            <a:r>
              <a:rPr kumimoji="1" lang="ja-JP" altLang="en-US" dirty="0" smtClean="0"/>
              <a:t>最新事情</a:t>
            </a:r>
            <a:endParaRPr kumimoji="1" lang="ja-JP" altLang="en-US" dirty="0"/>
          </a:p>
        </p:txBody>
      </p:sp>
      <p:pic>
        <p:nvPicPr>
          <p:cNvPr id="3" name="図 2" descr="AI_cwdrag.png"/>
          <p:cNvPicPr>
            <a:picLocks noChangeAspect="1"/>
          </p:cNvPicPr>
          <p:nvPr/>
        </p:nvPicPr>
        <p:blipFill>
          <a:blip r:embed="rId2"/>
          <a:srcRect t="-3125" b="51041"/>
          <a:stretch>
            <a:fillRect/>
          </a:stretch>
        </p:blipFill>
        <p:spPr>
          <a:xfrm>
            <a:off x="1214414" y="1643050"/>
            <a:ext cx="3050037" cy="3126163"/>
          </a:xfrm>
          <a:prstGeom prst="rect">
            <a:avLst/>
          </a:prstGeom>
        </p:spPr>
      </p:pic>
      <p:pic>
        <p:nvPicPr>
          <p:cNvPr id="4" name="図 3" descr="AI_cwdrag.png"/>
          <p:cNvPicPr>
            <a:picLocks noChangeAspect="1"/>
          </p:cNvPicPr>
          <p:nvPr/>
        </p:nvPicPr>
        <p:blipFill>
          <a:blip r:embed="rId2"/>
          <a:srcRect t="57153"/>
          <a:stretch>
            <a:fillRect/>
          </a:stretch>
        </p:blipFill>
        <p:spPr>
          <a:xfrm>
            <a:off x="4643438" y="1857364"/>
            <a:ext cx="3050037" cy="257176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896269" y="4143380"/>
            <a:ext cx="2247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Courtesy of </a:t>
            </a:r>
            <a:r>
              <a:rPr lang="ja-JP" altLang="en-US" dirty="0" smtClean="0"/>
              <a:t>小室</a:t>
            </a:r>
            <a:r>
              <a:rPr kumimoji="1" lang="ja-JP" altLang="en-US" dirty="0" smtClean="0"/>
              <a:t>くん</a:t>
            </a:r>
            <a:endParaRPr kumimoji="1" lang="ja-JP" altLang="en-US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500166" y="1428736"/>
            <a:ext cx="38576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50" charset="-128"/>
                <a:ea typeface="ＭＳ Ｐゴシック" pitchFamily="50" charset="-128"/>
              </a:rPr>
              <a:t>Cd=5e-3</a:t>
            </a:r>
            <a:r>
              <a:rPr kumimoji="1" 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50" charset="-128"/>
                <a:ea typeface="ＭＳ Ｐゴシック" pitchFamily="50" charset="-128"/>
              </a:rPr>
              <a:t>（</a:t>
            </a:r>
            <a:r>
              <a:rPr kumimoji="1" lang="ja-JP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50" charset="-128"/>
                <a:ea typeface="ＭＳ Ｐゴシック" pitchFamily="50" charset="-128"/>
              </a:rPr>
              <a:t>default</a:t>
            </a:r>
            <a:r>
              <a:rPr kumimoji="1" 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50" charset="-128"/>
                <a:ea typeface="ＭＳ Ｐゴシック" pitchFamily="50" charset="-128"/>
              </a:rPr>
              <a:t>）</a:t>
            </a:r>
            <a:endParaRPr kumimoji="1" lang="ja-JP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4282" y="5000636"/>
            <a:ext cx="3547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海氷融けすぎ問題</a:t>
            </a:r>
            <a:endParaRPr kumimoji="1" lang="en-US" altLang="ja-JP" dirty="0" smtClean="0"/>
          </a:p>
          <a:p>
            <a:r>
              <a:rPr kumimoji="1" lang="ja-JP" altLang="en-US" dirty="0" smtClean="0"/>
              <a:t>⇒海洋</a:t>
            </a:r>
            <a:r>
              <a:rPr kumimoji="1" lang="en-US" altLang="ja-JP" dirty="0" smtClean="0"/>
              <a:t>‐</a:t>
            </a:r>
            <a:r>
              <a:rPr kumimoji="1" lang="ja-JP" altLang="en-US" dirty="0" smtClean="0"/>
              <a:t>海氷間の</a:t>
            </a:r>
            <a:r>
              <a:rPr kumimoji="1" lang="en-US" altLang="ja-JP" dirty="0" smtClean="0"/>
              <a:t>drag</a:t>
            </a:r>
            <a:r>
              <a:rPr kumimoji="1" lang="ja-JP" altLang="en-US" dirty="0" smtClean="0"/>
              <a:t>で解決？　</a:t>
            </a:r>
            <a:endParaRPr kumimoji="1" lang="en-US" altLang="ja-JP" dirty="0" smtClean="0"/>
          </a:p>
          <a:p>
            <a:r>
              <a:rPr lang="ja-JP" altLang="en-US" dirty="0" smtClean="0"/>
              <a:t>　　</a:t>
            </a:r>
            <a:r>
              <a:rPr kumimoji="1" lang="ja-JP" altLang="en-US" dirty="0" smtClean="0"/>
              <a:t>結合ではどうか</a:t>
            </a:r>
            <a:r>
              <a:rPr kumimoji="1" lang="ja-JP" altLang="en-US" dirty="0" err="1" smtClean="0"/>
              <a:t>、、、</a:t>
            </a:r>
            <a:endParaRPr kumimoji="1" lang="ja-JP" altLang="en-US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214942" y="1467137"/>
            <a:ext cx="2000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50" charset="-128"/>
                <a:ea typeface="ＭＳ Ｐゴシック" pitchFamily="50" charset="-128"/>
              </a:rPr>
              <a:t>Cd=2e-2</a:t>
            </a:r>
            <a:r>
              <a:rPr kumimoji="1" lang="ja-JP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rPr>
              <a:t> 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500166" y="928670"/>
            <a:ext cx="6072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ＭＳ Ｐゴシック" pitchFamily="50" charset="-128"/>
              </a:rPr>
              <a:t>Sea ice concentration</a:t>
            </a:r>
            <a:r>
              <a:rPr kumimoji="1" lang="en-US" altLang="ja-JP" sz="24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ＭＳ Ｐゴシック" pitchFamily="50" charset="-128"/>
              </a:rPr>
              <a:t> (Jan-Mar), COCO4.4</a:t>
            </a:r>
            <a:endParaRPr kumimoji="1" lang="ja-JP" altLang="ja-JP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10" name="図 9" descr="4.2_seaice_rev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6297" y="4714884"/>
            <a:ext cx="4307603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ＴＯＤＯ</a:t>
            </a:r>
            <a:endParaRPr kumimoji="1" lang="ja-JP" alt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28596" y="4071942"/>
            <a:ext cx="609654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CMIP5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対応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コード（新陸面、修正海洋</a:t>
            </a: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-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海氷）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T85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安定な計算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現場営業（特に</a:t>
            </a: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NCAR, GFDL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）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T85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実行部隊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1029677" y="2461059"/>
            <a:ext cx="4471017" cy="869398"/>
            <a:chOff x="857224" y="5072074"/>
            <a:chExt cx="4471017" cy="869398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857224" y="5286388"/>
              <a:ext cx="3571900" cy="1588"/>
            </a:xfrm>
            <a:prstGeom prst="line">
              <a:avLst/>
            </a:prstGeom>
            <a:ln w="2540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928662" y="5784866"/>
              <a:ext cx="3571900" cy="1588"/>
            </a:xfrm>
            <a:prstGeom prst="line">
              <a:avLst/>
            </a:prstGeom>
            <a:ln w="2540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/>
            <p:cNvSpPr txBox="1"/>
            <p:nvPr/>
          </p:nvSpPr>
          <p:spPr>
            <a:xfrm>
              <a:off x="4643438" y="5572140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CC00"/>
                  </a:solidFill>
                </a:rPr>
                <a:t>…. ?</a:t>
              </a:r>
              <a:endParaRPr kumimoji="1" lang="ja-JP" altLang="en-US" b="1" dirty="0">
                <a:solidFill>
                  <a:srgbClr val="FFCC00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643438" y="5072074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CC00"/>
                  </a:solidFill>
                </a:rPr>
                <a:t>…. ?</a:t>
              </a:r>
              <a:endParaRPr kumimoji="1" lang="ja-JP" altLang="en-US" b="1" dirty="0">
                <a:solidFill>
                  <a:srgbClr val="FFCC00"/>
                </a:solidFill>
              </a:endParaRPr>
            </a:p>
          </p:txBody>
        </p:sp>
      </p:grp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58173" y="1571612"/>
            <a:ext cx="458330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チューニング課題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極域高圧バイアス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海氷融けすぎ問題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西太平洋上層雲不足、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西太平洋下層雲過剰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最新事情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40" y="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Global mean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22" name="図 21" descr="4.2ctl-aT2.png"/>
          <p:cNvPicPr>
            <a:picLocks noChangeAspect="1"/>
          </p:cNvPicPr>
          <p:nvPr/>
        </p:nvPicPr>
        <p:blipFill>
          <a:blip r:embed="rId2"/>
          <a:srcRect b="58127"/>
          <a:stretch>
            <a:fillRect/>
          </a:stretch>
        </p:blipFill>
        <p:spPr>
          <a:xfrm>
            <a:off x="1214414" y="1481168"/>
            <a:ext cx="7015153" cy="2576509"/>
          </a:xfrm>
          <a:prstGeom prst="rect">
            <a:avLst/>
          </a:prstGeom>
        </p:spPr>
      </p:pic>
      <p:pic>
        <p:nvPicPr>
          <p:cNvPr id="23" name="図 22" descr="4.2ctl-aT2.png"/>
          <p:cNvPicPr>
            <a:picLocks noChangeAspect="1"/>
          </p:cNvPicPr>
          <p:nvPr/>
        </p:nvPicPr>
        <p:blipFill>
          <a:blip r:embed="rId2"/>
          <a:srcRect t="52167"/>
          <a:stretch>
            <a:fillRect/>
          </a:stretch>
        </p:blipFill>
        <p:spPr>
          <a:xfrm>
            <a:off x="1185810" y="3914801"/>
            <a:ext cx="7015153" cy="2943223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1714480" y="312424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T2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643042" y="5624572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OLR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143504" y="4410126"/>
            <a:ext cx="71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OSR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143504" y="1909796"/>
            <a:ext cx="1873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Net radiation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00496" y="1071546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 (CTL-a)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714356"/>
          </a:xfrm>
        </p:spPr>
        <p:txBody>
          <a:bodyPr/>
          <a:lstStyle/>
          <a:p>
            <a:pPr eaLnBrk="1" hangingPunct="1"/>
            <a:r>
              <a:rPr lang="en-US" altLang="ja-JP" sz="3200" dirty="0" smtClean="0">
                <a:latin typeface="HG丸ｺﾞｼｯｸM-PRO" pitchFamily="50" charset="-128"/>
                <a:ea typeface="HG丸ｺﾞｼｯｸM-PRO" pitchFamily="50" charset="-128"/>
              </a:rPr>
              <a:t>Biases: </a:t>
            </a:r>
            <a:r>
              <a:rPr lang="ja-JP" altLang="en-US" sz="3200" dirty="0" smtClean="0">
                <a:latin typeface="HG丸ｺﾞｼｯｸM-PRO" pitchFamily="50" charset="-128"/>
                <a:ea typeface="HG丸ｺﾞｼｯｸM-PRO" pitchFamily="50" charset="-128"/>
              </a:rPr>
              <a:t>補足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72198" y="1071570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CGCM(067)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285984" y="1071546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AGCM(031)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4282" y="642918"/>
            <a:ext cx="288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Zonal mean </a:t>
            </a:r>
            <a:r>
              <a:rPr lang="en-US" altLang="ja-JP" sz="2400" b="1" dirty="0" smtClean="0">
                <a:latin typeface="Calibri" pitchFamily="34" charset="0"/>
              </a:rPr>
              <a:t>T, q (DJF)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57158" y="2357430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T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8596" y="5143512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q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pic>
        <p:nvPicPr>
          <p:cNvPr id="10" name="図 9" descr="agcm.tune_031.dq-zm.png"/>
          <p:cNvPicPr>
            <a:picLocks noChangeAspect="1"/>
          </p:cNvPicPr>
          <p:nvPr/>
        </p:nvPicPr>
        <p:blipFill>
          <a:blip r:embed="rId2"/>
          <a:srcRect r="50000" b="52322"/>
          <a:stretch>
            <a:fillRect/>
          </a:stretch>
        </p:blipFill>
        <p:spPr>
          <a:xfrm>
            <a:off x="928662" y="4000504"/>
            <a:ext cx="3607200" cy="2527911"/>
          </a:xfrm>
          <a:prstGeom prst="rect">
            <a:avLst/>
          </a:prstGeom>
        </p:spPr>
      </p:pic>
      <p:pic>
        <p:nvPicPr>
          <p:cNvPr id="11" name="図 10" descr="agcm.tune_031.dt-zm-ukmo.png"/>
          <p:cNvPicPr>
            <a:picLocks noChangeAspect="1"/>
          </p:cNvPicPr>
          <p:nvPr/>
        </p:nvPicPr>
        <p:blipFill>
          <a:blip r:embed="rId3"/>
          <a:srcRect r="50853" b="52322"/>
          <a:stretch>
            <a:fillRect/>
          </a:stretch>
        </p:blipFill>
        <p:spPr>
          <a:xfrm>
            <a:off x="928662" y="1428736"/>
            <a:ext cx="3607200" cy="2571799"/>
          </a:xfrm>
          <a:prstGeom prst="rect">
            <a:avLst/>
          </a:prstGeom>
        </p:spPr>
      </p:pic>
      <p:pic>
        <p:nvPicPr>
          <p:cNvPr id="12" name="図 11" descr="tune_067.dq-zm.png"/>
          <p:cNvPicPr>
            <a:picLocks noChangeAspect="1"/>
          </p:cNvPicPr>
          <p:nvPr/>
        </p:nvPicPr>
        <p:blipFill>
          <a:blip r:embed="rId4"/>
          <a:srcRect r="50853" b="52322"/>
          <a:stretch>
            <a:fillRect/>
          </a:stretch>
        </p:blipFill>
        <p:spPr>
          <a:xfrm>
            <a:off x="4929190" y="4000504"/>
            <a:ext cx="3607200" cy="2571799"/>
          </a:xfrm>
          <a:prstGeom prst="rect">
            <a:avLst/>
          </a:prstGeom>
        </p:spPr>
      </p:pic>
      <p:pic>
        <p:nvPicPr>
          <p:cNvPr id="13" name="図 12" descr="tune_067.dt-zm-ukmo.png"/>
          <p:cNvPicPr>
            <a:picLocks noChangeAspect="1"/>
          </p:cNvPicPr>
          <p:nvPr/>
        </p:nvPicPr>
        <p:blipFill>
          <a:blip r:embed="rId5"/>
          <a:srcRect r="50853" b="52322"/>
          <a:stretch>
            <a:fillRect/>
          </a:stretch>
        </p:blipFill>
        <p:spPr>
          <a:xfrm>
            <a:off x="4929190" y="1428736"/>
            <a:ext cx="3607200" cy="257179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500298" y="6488692"/>
            <a:ext cx="525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結合→雲フィードバックで悪化</a:t>
            </a:r>
            <a:r>
              <a:rPr lang="en-US" altLang="ja-JP" dirty="0" smtClean="0"/>
              <a:t>?</a:t>
            </a:r>
            <a:r>
              <a:rPr lang="ja-JP" altLang="en-US" dirty="0" smtClean="0"/>
              <a:t>　（結果の可能性大）</a:t>
            </a:r>
            <a:endParaRPr kumimoji="1" lang="ja-JP" altLang="en-US" dirty="0"/>
          </a:p>
        </p:txBody>
      </p:sp>
      <p:sp>
        <p:nvSpPr>
          <p:cNvPr id="18" name="上カーブ矢印 17"/>
          <p:cNvSpPr/>
          <p:nvPr/>
        </p:nvSpPr>
        <p:spPr>
          <a:xfrm>
            <a:off x="4071934" y="3357562"/>
            <a:ext cx="1571636" cy="500066"/>
          </a:xfrm>
          <a:prstGeom prst="curved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上カーブ矢印 21"/>
          <p:cNvSpPr/>
          <p:nvPr/>
        </p:nvSpPr>
        <p:spPr>
          <a:xfrm>
            <a:off x="4071934" y="5929330"/>
            <a:ext cx="1571636" cy="500066"/>
          </a:xfrm>
          <a:prstGeom prst="curved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357686" y="571480"/>
            <a:ext cx="436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(zonal mean</a:t>
            </a:r>
            <a:r>
              <a:rPr lang="ja-JP" altLang="en-US" dirty="0" smtClean="0"/>
              <a:t>があまりよくなってなかった？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/>
          <a:lstStyle/>
          <a:p>
            <a:r>
              <a:rPr lang="ja-JP" altLang="en-US" sz="3200" dirty="0" smtClean="0"/>
              <a:t>敵の情勢</a:t>
            </a:r>
            <a:r>
              <a:rPr kumimoji="1" lang="ja-JP" altLang="en-US" sz="3200" dirty="0" smtClean="0"/>
              <a:t>： </a:t>
            </a:r>
            <a:r>
              <a:rPr kumimoji="1" lang="en-US" altLang="ja-JP" sz="3200" dirty="0" smtClean="0"/>
              <a:t>NCAR</a:t>
            </a:r>
            <a:endParaRPr kumimoji="1" lang="ja-JP" altLang="en-US" sz="3200" dirty="0"/>
          </a:p>
        </p:txBody>
      </p:sp>
      <p:pic>
        <p:nvPicPr>
          <p:cNvPr id="3" name="図 2" descr="Neale_CCSM08-2.jpg"/>
          <p:cNvPicPr>
            <a:picLocks noChangeAspect="1"/>
          </p:cNvPicPr>
          <p:nvPr/>
        </p:nvPicPr>
        <p:blipFill>
          <a:blip r:embed="rId2"/>
          <a:srcRect t="7264"/>
          <a:stretch>
            <a:fillRect/>
          </a:stretch>
        </p:blipFill>
        <p:spPr>
          <a:xfrm>
            <a:off x="162782" y="857257"/>
            <a:ext cx="8624060" cy="600074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715272" y="6448032"/>
            <a:ext cx="136928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Neale (2008)</a:t>
            </a:r>
            <a:endParaRPr kumimoji="1" lang="ja-JP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/>
          <a:lstStyle/>
          <a:p>
            <a:r>
              <a:rPr lang="ja-JP" altLang="en-US" sz="3200" dirty="0" smtClean="0"/>
              <a:t>敵の情勢</a:t>
            </a:r>
            <a:r>
              <a:rPr kumimoji="1" lang="ja-JP" altLang="en-US" sz="3200" dirty="0" smtClean="0"/>
              <a:t>： </a:t>
            </a:r>
            <a:r>
              <a:rPr kumimoji="1" lang="en-US" altLang="ja-JP" sz="3200" dirty="0" smtClean="0"/>
              <a:t>NCAR</a:t>
            </a:r>
            <a:endParaRPr kumimoji="1" lang="ja-JP" altLang="en-US" sz="3200" dirty="0"/>
          </a:p>
        </p:txBody>
      </p:sp>
      <p:pic>
        <p:nvPicPr>
          <p:cNvPr id="3" name="図 2" descr="gent_stateofCC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4" y="642918"/>
            <a:ext cx="8286776" cy="621508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572396" y="6519446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Gent (2008)</a:t>
            </a:r>
            <a:endParaRPr kumimoji="1" lang="ja-JP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sv-atl_047.png"/>
          <p:cNvPicPr>
            <a:picLocks noChangeAspect="1"/>
          </p:cNvPicPr>
          <p:nvPr/>
        </p:nvPicPr>
        <p:blipFill>
          <a:blip r:embed="rId2"/>
          <a:srcRect l="13628" r="9069" b="6250"/>
          <a:stretch>
            <a:fillRect/>
          </a:stretch>
        </p:blipFill>
        <p:spPr>
          <a:xfrm rot="5400000">
            <a:off x="5464962" y="3036103"/>
            <a:ext cx="2500330" cy="4286256"/>
          </a:xfrm>
          <a:prstGeom prst="rect">
            <a:avLst/>
          </a:prstGeom>
        </p:spPr>
      </p:pic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NADW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43636" y="6488668"/>
            <a:ext cx="298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Courtesy of </a:t>
            </a:r>
            <a:r>
              <a:rPr lang="ja-JP" altLang="en-US" dirty="0" smtClean="0"/>
              <a:t>岡くん、小室くん</a:t>
            </a:r>
            <a:endParaRPr kumimoji="1" lang="ja-JP" altLang="en-US" dirty="0"/>
          </a:p>
        </p:txBody>
      </p:sp>
      <p:pic>
        <p:nvPicPr>
          <p:cNvPr id="4" name="図 3" descr="amoc_full24.png"/>
          <p:cNvPicPr>
            <a:picLocks noChangeAspect="1"/>
          </p:cNvPicPr>
          <p:nvPr/>
        </p:nvPicPr>
        <p:blipFill>
          <a:blip r:embed="rId3"/>
          <a:srcRect l="10307" r="17543"/>
          <a:stretch>
            <a:fillRect/>
          </a:stretch>
        </p:blipFill>
        <p:spPr>
          <a:xfrm rot="5400000">
            <a:off x="1101690" y="327044"/>
            <a:ext cx="2297179" cy="4500563"/>
          </a:xfrm>
          <a:prstGeom prst="rect">
            <a:avLst/>
          </a:prstGeom>
        </p:spPr>
      </p:pic>
      <p:pic>
        <p:nvPicPr>
          <p:cNvPr id="5" name="図 4" descr="amoc_047.png"/>
          <p:cNvPicPr>
            <a:picLocks noChangeAspect="1"/>
          </p:cNvPicPr>
          <p:nvPr/>
        </p:nvPicPr>
        <p:blipFill>
          <a:blip r:embed="rId4"/>
          <a:srcRect l="10182" r="17669"/>
          <a:stretch>
            <a:fillRect/>
          </a:stretch>
        </p:blipFill>
        <p:spPr>
          <a:xfrm rot="5400000">
            <a:off x="5459410" y="327045"/>
            <a:ext cx="2297178" cy="450056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244820" y="934034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4.1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45414" y="967071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57818" y="3814708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～</a:t>
            </a:r>
            <a:r>
              <a:rPr kumimoji="1" lang="en-US" altLang="ja-JP" sz="2000" dirty="0" smtClean="0"/>
              <a:t>15Sv </a:t>
            </a:r>
            <a:r>
              <a:rPr kumimoji="1" lang="ja-JP" altLang="en-US" sz="2000" dirty="0" smtClean="0"/>
              <a:t>→ </a:t>
            </a:r>
            <a:r>
              <a:rPr lang="ja-JP" altLang="en-US" sz="2000" dirty="0" smtClean="0"/>
              <a:t>もう少し強化したい</a:t>
            </a:r>
            <a:endParaRPr lang="en-US" altLang="ja-JP" sz="2000" dirty="0" smtClean="0"/>
          </a:p>
        </p:txBody>
      </p:sp>
      <p:cxnSp>
        <p:nvCxnSpPr>
          <p:cNvPr id="9" name="直線矢印コネクタ 8"/>
          <p:cNvCxnSpPr/>
          <p:nvPr/>
        </p:nvCxnSpPr>
        <p:spPr>
          <a:xfrm rot="5400000" flipH="1" flipV="1">
            <a:off x="6393669" y="2536025"/>
            <a:ext cx="1857388" cy="642942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sv-atl_full24.png"/>
          <p:cNvPicPr>
            <a:picLocks noChangeAspect="1"/>
          </p:cNvPicPr>
          <p:nvPr/>
        </p:nvPicPr>
        <p:blipFill>
          <a:blip r:embed="rId5"/>
          <a:srcRect l="11654" r="8834" b="6250"/>
          <a:stretch>
            <a:fillRect/>
          </a:stretch>
        </p:blipFill>
        <p:spPr>
          <a:xfrm rot="5400000">
            <a:off x="1071526" y="3000384"/>
            <a:ext cx="2571768" cy="4286256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379549" y="620294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Max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79747" y="621508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Eq. </a:t>
            </a:r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4</a:t>
            </a:r>
            <a:r>
              <a:rPr kumimoji="1" lang="ja-JP" altLang="en-US" dirty="0" smtClean="0"/>
              <a:t>月までにやること</a:t>
            </a:r>
            <a:endParaRPr kumimoji="1" lang="ja-JP" alt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28596" y="1214422"/>
            <a:ext cx="7132081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ja-JP" altLang="en-US" sz="2800" dirty="0" smtClean="0"/>
              <a:t>まるちゅう調整</a:t>
            </a:r>
            <a:endParaRPr lang="en-US" altLang="ja-JP" sz="28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800" dirty="0" smtClean="0"/>
              <a:t>CCN</a:t>
            </a:r>
            <a:r>
              <a:rPr lang="ja-JP" altLang="en-US" sz="2800" dirty="0" smtClean="0"/>
              <a:t>分布改善→放射収支あわせ</a:t>
            </a:r>
            <a:endParaRPr lang="en-US" altLang="ja-JP" sz="28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/>
              <a:t>積雲再調整→</a:t>
            </a:r>
            <a:r>
              <a:rPr lang="en-US" altLang="ja-JP" sz="2800" dirty="0" smtClean="0"/>
              <a:t>ENSO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/>
              <a:t>水まわり→</a:t>
            </a:r>
            <a:r>
              <a:rPr lang="en-US" altLang="ja-JP" sz="2800" dirty="0" smtClean="0"/>
              <a:t>NADW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/>
              <a:t>海氷問題</a:t>
            </a:r>
            <a:endParaRPr lang="en-US" altLang="ja-JP" sz="28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/>
              <a:t>陸面統合</a:t>
            </a:r>
            <a:endParaRPr lang="en-US" altLang="ja-JP" sz="28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800" dirty="0" smtClean="0"/>
              <a:t>CTL</a:t>
            </a:r>
            <a:r>
              <a:rPr lang="ja-JP" altLang="en-US" sz="2800" dirty="0" smtClean="0"/>
              <a:t>もどき（</a:t>
            </a:r>
            <a:r>
              <a:rPr lang="en-US" altLang="ja-JP" sz="2800" dirty="0" smtClean="0"/>
              <a:t>T42/T85 </a:t>
            </a:r>
            <a:r>
              <a:rPr lang="ja-JP" altLang="en-US" sz="2800" dirty="0" smtClean="0"/>
              <a:t>～</a:t>
            </a:r>
            <a:r>
              <a:rPr lang="en-US" altLang="ja-JP" sz="2800" dirty="0" smtClean="0"/>
              <a:t>100</a:t>
            </a:r>
            <a:r>
              <a:rPr lang="ja-JP" altLang="en-US" sz="2800" dirty="0" smtClean="0"/>
              <a:t>年ずつくらい？）</a:t>
            </a:r>
            <a:endParaRPr lang="en-US" altLang="ja-JP" sz="28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800" dirty="0" smtClean="0"/>
              <a:t>間接効果、倍増感度チェック</a:t>
            </a:r>
            <a:endParaRPr lang="en-US" altLang="ja-JP" sz="28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800" dirty="0" smtClean="0"/>
              <a:t>AMIP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800" dirty="0" smtClean="0"/>
              <a:t>AR4</a:t>
            </a:r>
            <a:r>
              <a:rPr lang="ja-JP" altLang="en-US" sz="2800" dirty="0" smtClean="0"/>
              <a:t>版データで</a:t>
            </a:r>
            <a:r>
              <a:rPr lang="en-US" altLang="ja-JP" sz="2800" dirty="0" smtClean="0"/>
              <a:t>20C3M</a:t>
            </a:r>
            <a:r>
              <a:rPr lang="ja-JP" altLang="en-US" sz="2800" dirty="0" smtClean="0"/>
              <a:t>テスト？</a:t>
            </a:r>
            <a:endParaRPr lang="en-US" altLang="ja-JP" sz="28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800" dirty="0" smtClean="0"/>
              <a:t>まるこう動作確認</a:t>
            </a:r>
            <a:r>
              <a:rPr lang="en-US" altLang="ja-JP" sz="2800" dirty="0" smtClean="0"/>
              <a:t>+??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271462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85728"/>
            <a:ext cx="8572560" cy="785794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全球平均</a:t>
            </a:r>
          </a:p>
        </p:txBody>
      </p:sp>
      <p:pic>
        <p:nvPicPr>
          <p:cNvPr id="4" name="図 3" descr="4.2_glbmean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785926"/>
            <a:ext cx="8501090" cy="383191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赤道応力・水温構造</a:t>
            </a:r>
          </a:p>
        </p:txBody>
      </p:sp>
      <p:pic>
        <p:nvPicPr>
          <p:cNvPr id="13" name="図 12" descr="obs_t_taux_eq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284" y="1858164"/>
            <a:ext cx="2925767" cy="3270695"/>
          </a:xfrm>
          <a:prstGeom prst="rect">
            <a:avLst/>
          </a:prstGeom>
        </p:spPr>
      </p:pic>
      <p:pic>
        <p:nvPicPr>
          <p:cNvPr id="14" name="図 13" descr="4.1_t_taux_eq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1857364"/>
            <a:ext cx="2925767" cy="3282926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428728" y="135729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OBS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400087" y="135729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4.1 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29045" y="135729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4.2 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215074" y="5357826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躍層はシャープ、しかし</a:t>
            </a:r>
            <a:endParaRPr lang="en-US" altLang="ja-JP" dirty="0" smtClean="0"/>
          </a:p>
          <a:p>
            <a:r>
              <a:rPr lang="ja-JP" altLang="en-US" dirty="0" smtClean="0"/>
              <a:t>躍層変動が弱い</a:t>
            </a:r>
            <a:endParaRPr lang="en-US" altLang="ja-JP" dirty="0" smtClean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86116" y="5357826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躍層はやや緩い、しかし</a:t>
            </a:r>
            <a:endParaRPr lang="en-US" altLang="ja-JP" dirty="0" smtClean="0"/>
          </a:p>
          <a:p>
            <a:r>
              <a:rPr lang="ja-JP" altLang="en-US" dirty="0" smtClean="0"/>
              <a:t>躍層変動は十分大きい</a:t>
            </a:r>
            <a:endParaRPr kumimoji="1" lang="ja-JP" altLang="en-US" dirty="0"/>
          </a:p>
        </p:txBody>
      </p:sp>
      <p:pic>
        <p:nvPicPr>
          <p:cNvPr id="11" name="図 10" descr="4.2_t_taux_eq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1857364"/>
            <a:ext cx="2926800" cy="3281341"/>
          </a:xfrm>
          <a:prstGeom prst="rect">
            <a:avLst/>
          </a:prstGeom>
        </p:spPr>
      </p:pic>
      <p:grpSp>
        <p:nvGrpSpPr>
          <p:cNvPr id="21" name="グループ化 20"/>
          <p:cNvGrpSpPr/>
          <p:nvPr/>
        </p:nvGrpSpPr>
        <p:grpSpPr>
          <a:xfrm>
            <a:off x="6072198" y="1857364"/>
            <a:ext cx="2943643" cy="4146793"/>
            <a:chOff x="6072198" y="1857364"/>
            <a:chExt cx="2943643" cy="4146793"/>
          </a:xfrm>
        </p:grpSpPr>
        <p:pic>
          <p:nvPicPr>
            <p:cNvPr id="12" name="図 11" descr="4.2_t_taux_eq.run048.t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2198" y="1857364"/>
              <a:ext cx="2926800" cy="3283786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6215074" y="5357826"/>
              <a:ext cx="280076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Downdraft</a:t>
              </a:r>
              <a:r>
                <a:rPr lang="ja-JP" altLang="en-US" dirty="0" smtClean="0"/>
                <a:t>をちょっと変える</a:t>
              </a:r>
              <a:endParaRPr lang="en-US" altLang="ja-JP" dirty="0" smtClean="0"/>
            </a:p>
            <a:p>
              <a:r>
                <a:rPr lang="ja-JP" altLang="en-US" dirty="0" err="1" smtClean="0"/>
                <a:t>だけで</a:t>
              </a:r>
              <a:r>
                <a:rPr lang="ja-JP" altLang="en-US" dirty="0" smtClean="0"/>
                <a:t>これほど違う！</a:t>
              </a:r>
              <a:endParaRPr lang="en-US" altLang="ja-JP" dirty="0" smtClean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T42/T85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96269" y="6488668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Courtesy of </a:t>
            </a:r>
            <a:r>
              <a:rPr lang="ja-JP" altLang="en-US" dirty="0" smtClean="0"/>
              <a:t>塩竈くん</a:t>
            </a:r>
            <a:endParaRPr kumimoji="1" lang="ja-JP" altLang="en-US" dirty="0"/>
          </a:p>
        </p:txBody>
      </p:sp>
      <p:pic>
        <p:nvPicPr>
          <p:cNvPr id="12" name="図 11" descr="pr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214422"/>
            <a:ext cx="7125635" cy="507145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85720" y="6417254"/>
            <a:ext cx="415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4.2a</a:t>
            </a:r>
            <a:r>
              <a:rPr kumimoji="1" lang="ja-JP" altLang="en-US" dirty="0" smtClean="0"/>
              <a:t>の結果なので、強い降水を過大評価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596" y="1071546"/>
            <a:ext cx="2493568" cy="40011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6">
                <a:lumMod val="40000"/>
                <a:lumOff val="60000"/>
                <a:alpha val="8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C00000"/>
                </a:solidFill>
                <a:latin typeface="Calibri" pitchFamily="34" charset="0"/>
              </a:rPr>
              <a:t>Extreme precipitation</a:t>
            </a:r>
            <a:endParaRPr kumimoji="1" lang="ja-JP" altLang="en-US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T42/T85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96269" y="6488668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Courtesy of </a:t>
            </a:r>
            <a:r>
              <a:rPr lang="ja-JP" altLang="en-US" dirty="0" smtClean="0"/>
              <a:t>塩竈くん</a:t>
            </a:r>
            <a:endParaRPr kumimoji="1" lang="ja-JP" altLang="en-US" dirty="0"/>
          </a:p>
        </p:txBody>
      </p:sp>
      <p:pic>
        <p:nvPicPr>
          <p:cNvPr id="6" name="図 5" descr="pr4_miroc3_4_m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222870"/>
            <a:ext cx="6863529" cy="49922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Biases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25751" y="1071570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 (CTL-a)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73020" y="107157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.2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" name="図 15" descr="3.2dt-zm-ukmo.png"/>
          <p:cNvPicPr>
            <a:picLocks noChangeAspect="1"/>
          </p:cNvPicPr>
          <p:nvPr/>
        </p:nvPicPr>
        <p:blipFill>
          <a:blip r:embed="rId2"/>
          <a:srcRect r="50512"/>
          <a:stretch>
            <a:fillRect/>
          </a:stretch>
        </p:blipFill>
        <p:spPr>
          <a:xfrm>
            <a:off x="1142548" y="1428760"/>
            <a:ext cx="3607849" cy="5357826"/>
          </a:xfrm>
          <a:prstGeom prst="rect">
            <a:avLst/>
          </a:prstGeom>
        </p:spPr>
      </p:pic>
      <p:pic>
        <p:nvPicPr>
          <p:cNvPr id="17" name="図 16" descr="4.2ctl-a.dt-zm-ukmo.png"/>
          <p:cNvPicPr>
            <a:picLocks noChangeAspect="1"/>
          </p:cNvPicPr>
          <p:nvPr/>
        </p:nvPicPr>
        <p:blipFill>
          <a:blip r:embed="rId3"/>
          <a:srcRect r="50512"/>
          <a:stretch>
            <a:fillRect/>
          </a:stretch>
        </p:blipFill>
        <p:spPr>
          <a:xfrm>
            <a:off x="5036117" y="1428760"/>
            <a:ext cx="3607849" cy="5357826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14282" y="642918"/>
            <a:ext cx="1899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Zonal mean T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57158" y="2357430"/>
            <a:ext cx="618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DJF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8596" y="5143512"/>
            <a:ext cx="56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JJA</a:t>
            </a:r>
            <a:endParaRPr kumimoji="1" lang="ja-JP" altLang="en-US" sz="24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T42/T85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96269" y="6488668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Courtesy of </a:t>
            </a:r>
            <a:r>
              <a:rPr lang="ja-JP" altLang="en-US" dirty="0" smtClean="0"/>
              <a:t>塩竈くん</a:t>
            </a:r>
            <a:endParaRPr kumimoji="1" lang="ja-JP" altLang="en-US" dirty="0"/>
          </a:p>
        </p:txBody>
      </p:sp>
      <p:pic>
        <p:nvPicPr>
          <p:cNvPr id="5" name="図 4" descr="pr4_miroc3_4_d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92" y="1116567"/>
            <a:ext cx="7162208" cy="49556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85728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Downdraft</a:t>
            </a:r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の効果</a:t>
            </a:r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1472" y="1643050"/>
            <a:ext cx="621997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4.2a</a:t>
            </a:r>
            <a:r>
              <a:rPr kumimoji="1"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　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(RUN_047, pcumc.081217m.F):</a:t>
            </a:r>
          </a:p>
          <a:p>
            <a:pPr>
              <a:buFont typeface="Wingdings" pitchFamily="2" charset="2"/>
              <a:buChar char="ü"/>
            </a:pPr>
            <a:r>
              <a:rPr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気候値降水分布は</a:t>
            </a: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ITCZ</a:t>
            </a:r>
            <a:r>
              <a:rPr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強すぎ</a:t>
            </a:r>
            <a:endParaRPr lang="en-US" altLang="ja-JP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kumimoji="1"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弱い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ENSO</a:t>
            </a:r>
          </a:p>
          <a:p>
            <a:pPr>
              <a:buFont typeface="Wingdings" pitchFamily="2" charset="2"/>
              <a:buChar char="ü"/>
            </a:pP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INVALID</a:t>
            </a:r>
            <a:r>
              <a:rPr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なし、計算は安定</a:t>
            </a:r>
            <a:endParaRPr lang="en-US" altLang="ja-JP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kumimoji="1" lang="en-US" altLang="ja-JP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4.2b</a:t>
            </a:r>
            <a:r>
              <a:rPr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　</a:t>
            </a: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(RUN_048, </a:t>
            </a:r>
            <a:r>
              <a:rPr lang="en-US" altLang="ja-JP" sz="2400" b="1" dirty="0" err="1" smtClean="0">
                <a:solidFill>
                  <a:schemeClr val="accent2">
                    <a:lumMod val="75000"/>
                  </a:schemeClr>
                </a:solidFill>
              </a:rPr>
              <a:t>pcumc.F</a:t>
            </a: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):</a:t>
            </a:r>
          </a:p>
          <a:p>
            <a:pPr>
              <a:buFont typeface="Wingdings" pitchFamily="2" charset="2"/>
              <a:buChar char="ü"/>
            </a:pPr>
            <a:r>
              <a:rPr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気候値降水分布は</a:t>
            </a: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good</a:t>
            </a:r>
            <a:r>
              <a:rPr lang="ja-JP" alt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、</a:t>
            </a:r>
            <a:r>
              <a:rPr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しかしちょっと弱い</a:t>
            </a:r>
            <a:endParaRPr lang="en-US" altLang="ja-JP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強い</a:t>
            </a: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ENSO</a:t>
            </a:r>
          </a:p>
          <a:p>
            <a:pPr>
              <a:buFont typeface="Wingdings" pitchFamily="2" charset="2"/>
              <a:buChar char="ü"/>
            </a:pP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INVALID</a:t>
            </a:r>
            <a:r>
              <a:rPr lang="ja-JP" alt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、</a:t>
            </a:r>
            <a:r>
              <a:rPr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計算まれに落ちる</a:t>
            </a:r>
          </a:p>
          <a:p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1429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Downdraft</a:t>
            </a:r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の効果</a:t>
            </a:r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14613" y="1500174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4.2a</a:t>
            </a:r>
          </a:p>
        </p:txBody>
      </p:sp>
      <p:pic>
        <p:nvPicPr>
          <p:cNvPr id="4" name="図 3" descr="4.2_3hrly_hvsp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2071678"/>
            <a:ext cx="7308107" cy="442915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431018" y="150017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4.2b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5720" y="1071546"/>
            <a:ext cx="626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ITCZ</a:t>
            </a:r>
            <a:r>
              <a:rPr kumimoji="1" lang="ja-JP" altLang="en-US" dirty="0" smtClean="0"/>
              <a:t>上での</a:t>
            </a:r>
            <a:r>
              <a:rPr kumimoji="1" lang="en-US" altLang="ja-JP" dirty="0" smtClean="0"/>
              <a:t>3hrly</a:t>
            </a:r>
            <a:r>
              <a:rPr kumimoji="1" lang="ja-JP" altLang="en-US" dirty="0" smtClean="0"/>
              <a:t>　境界層</a:t>
            </a:r>
            <a:r>
              <a:rPr kumimoji="1" lang="en-US" altLang="ja-JP" dirty="0" smtClean="0"/>
              <a:t>(</a:t>
            </a:r>
            <a:r>
              <a:rPr kumimoji="1" lang="en-US" altLang="ja-JP" dirty="0" smtClean="0">
                <a:latin typeface="Symbol" pitchFamily="18" charset="2"/>
              </a:rPr>
              <a:t>s</a:t>
            </a:r>
            <a:r>
              <a:rPr kumimoji="1" lang="en-US" altLang="ja-JP" dirty="0" smtClean="0"/>
              <a:t>&gt;0.9) </a:t>
            </a:r>
            <a:r>
              <a:rPr kumimoji="1" lang="en-US" altLang="ja-JP" i="1" dirty="0" err="1" smtClean="0"/>
              <a:t>h</a:t>
            </a:r>
            <a:r>
              <a:rPr kumimoji="1" lang="en-US" altLang="ja-JP" sz="1400" dirty="0" err="1" smtClean="0"/>
              <a:t>b</a:t>
            </a:r>
            <a:r>
              <a:rPr lang="ja-JP" altLang="en-US" dirty="0" smtClean="0"/>
              <a:t>と積雲性降水量の散布図</a:t>
            </a:r>
            <a:endParaRPr kumimoji="1" lang="ja-JP" altLang="en-US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1571604" y="3071810"/>
            <a:ext cx="5720458" cy="2608820"/>
            <a:chOff x="1571604" y="3071810"/>
            <a:chExt cx="5720458" cy="2608820"/>
          </a:xfrm>
        </p:grpSpPr>
        <p:sp>
          <p:nvSpPr>
            <p:cNvPr id="8" name="円/楕円 7"/>
            <p:cNvSpPr/>
            <p:nvPr/>
          </p:nvSpPr>
          <p:spPr>
            <a:xfrm rot="1550537">
              <a:off x="2772057" y="3424362"/>
              <a:ext cx="824126" cy="2256268"/>
            </a:xfrm>
            <a:prstGeom prst="ellipse">
              <a:avLst/>
            </a:pr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/>
            <p:cNvSpPr/>
            <p:nvPr/>
          </p:nvSpPr>
          <p:spPr>
            <a:xfrm rot="1550537">
              <a:off x="6467936" y="3424362"/>
              <a:ext cx="824126" cy="2256268"/>
            </a:xfrm>
            <a:prstGeom prst="ellipse">
              <a:avLst/>
            </a:pr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429256" y="3143248"/>
              <a:ext cx="15568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強い降水は</a:t>
              </a:r>
              <a:endParaRPr kumimoji="1" lang="en-US" altLang="ja-JP" dirty="0" smtClean="0"/>
            </a:p>
            <a:p>
              <a:r>
                <a:rPr lang="ja-JP" altLang="en-US" dirty="0" smtClean="0"/>
                <a:t>ほぼ常に</a:t>
              </a:r>
              <a:r>
                <a:rPr kumimoji="1" lang="ja-JP" altLang="en-US" dirty="0" smtClean="0"/>
                <a:t>抑制</a:t>
              </a:r>
              <a:endParaRPr kumimoji="1" lang="ja-JP" altLang="en-US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571604" y="3071810"/>
              <a:ext cx="18325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err="1" smtClean="0"/>
                <a:t>h</a:t>
              </a:r>
              <a:r>
                <a:rPr kumimoji="1" lang="en-US" altLang="ja-JP" sz="1400" dirty="0" err="1" smtClean="0"/>
                <a:t>b</a:t>
              </a:r>
              <a:r>
                <a:rPr kumimoji="1" lang="ja-JP" altLang="en-US" dirty="0" smtClean="0"/>
                <a:t>小さいときでも</a:t>
              </a:r>
              <a:endParaRPr kumimoji="1" lang="en-US" altLang="ja-JP" dirty="0" smtClean="0"/>
            </a:p>
            <a:p>
              <a:r>
                <a:rPr kumimoji="1" lang="ja-JP" altLang="en-US" dirty="0" smtClean="0"/>
                <a:t>強い降水が発生</a:t>
              </a:r>
              <a:endParaRPr kumimoji="1" lang="ja-JP" altLang="en-US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71414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Downdraft</a:t>
            </a:r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の効果</a:t>
            </a:r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5720" y="1000108"/>
            <a:ext cx="450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ITCZ</a:t>
            </a:r>
            <a:r>
              <a:rPr kumimoji="1" lang="ja-JP" altLang="en-US" dirty="0" smtClean="0"/>
              <a:t>上（</a:t>
            </a:r>
            <a:r>
              <a:rPr kumimoji="1" lang="en-US" altLang="ja-JP" dirty="0" smtClean="0"/>
              <a:t>170W, 10N</a:t>
            </a:r>
            <a:r>
              <a:rPr kumimoji="1" lang="ja-JP" altLang="en-US" dirty="0" smtClean="0"/>
              <a:t>）での年平均鉛直分布　</a:t>
            </a:r>
            <a:endParaRPr kumimoji="1" lang="ja-JP" altLang="en-US" dirty="0"/>
          </a:p>
        </p:txBody>
      </p:sp>
      <p:pic>
        <p:nvPicPr>
          <p:cNvPr id="12" name="図 11" descr="4.2_3hrly_vprofile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8214" y="1785926"/>
            <a:ext cx="6214248" cy="495320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785786" y="2738604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4.2a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42823" y="516749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4.2b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86314" y="1000108"/>
            <a:ext cx="4120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ダウンドラフトに伴う降水蒸発・降雪昇華</a:t>
            </a:r>
            <a:endParaRPr kumimoji="1" lang="en-US" altLang="ja-JP" dirty="0" smtClean="0"/>
          </a:p>
          <a:p>
            <a:r>
              <a:rPr lang="ja-JP" altLang="en-US" dirty="0" smtClean="0"/>
              <a:t>⇒ダウンドラフトを強め、環境場を安定化</a:t>
            </a:r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4.2_nino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714356"/>
            <a:ext cx="3106800" cy="5082192"/>
          </a:xfrm>
          <a:prstGeom prst="rect">
            <a:avLst/>
          </a:prstGeom>
        </p:spPr>
      </p:pic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ENSO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3143272" y="785794"/>
            <a:ext cx="6072198" cy="5522751"/>
            <a:chOff x="3143272" y="785794"/>
            <a:chExt cx="6072198" cy="5522751"/>
          </a:xfrm>
        </p:grpSpPr>
        <p:pic>
          <p:nvPicPr>
            <p:cNvPr id="6" name="図 5" descr="Guilyardi_al_BAMS08r2-fig4.tiff"/>
            <p:cNvPicPr>
              <a:picLocks noChangeAspect="1"/>
            </p:cNvPicPr>
            <p:nvPr/>
          </p:nvPicPr>
          <p:blipFill>
            <a:blip r:embed="rId3"/>
            <a:srcRect l="6340" r="4209" b="18506"/>
            <a:stretch>
              <a:fillRect/>
            </a:stretch>
          </p:blipFill>
          <p:spPr>
            <a:xfrm>
              <a:off x="3143272" y="785794"/>
              <a:ext cx="6072198" cy="3929090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6522770" y="6000768"/>
              <a:ext cx="26212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err="1" smtClean="0"/>
                <a:t>Guilyardi</a:t>
              </a:r>
              <a:r>
                <a:rPr kumimoji="1" lang="en-US" altLang="ja-JP" sz="1400" dirty="0" smtClean="0"/>
                <a:t> et al. (2008,in press.)</a:t>
              </a:r>
              <a:endParaRPr kumimoji="1" lang="ja-JP" altLang="en-US" sz="1400" dirty="0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71406" y="6000768"/>
            <a:ext cx="394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注</a:t>
            </a:r>
            <a:r>
              <a:rPr lang="en-US" altLang="ja-JP" dirty="0" smtClean="0"/>
              <a:t>1) 4.1 / 4.2</a:t>
            </a:r>
            <a:r>
              <a:rPr lang="ja-JP" altLang="en-US" dirty="0" smtClean="0"/>
              <a:t>で大気モデルはほぼ同じ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285720" y="2059536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4.1</a:t>
            </a:r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280519" y="3286124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4.2a</a:t>
            </a:r>
            <a:endParaRPr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285720" y="455986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4.2b</a:t>
            </a:r>
            <a:endParaRPr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1406" y="6345816"/>
            <a:ext cx="578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注</a:t>
            </a:r>
            <a:r>
              <a:rPr lang="en-US" altLang="ja-JP" dirty="0" smtClean="0"/>
              <a:t>2) 4.2a / 4.2b</a:t>
            </a:r>
            <a:r>
              <a:rPr lang="ja-JP" altLang="en-US" dirty="0" smtClean="0"/>
              <a:t>は積雲</a:t>
            </a:r>
            <a:r>
              <a:rPr lang="en-US" altLang="ja-JP" dirty="0" smtClean="0"/>
              <a:t>downdraft</a:t>
            </a:r>
            <a:r>
              <a:rPr lang="ja-JP" altLang="en-US" dirty="0" smtClean="0"/>
              <a:t>がほんの少し違うだけ</a:t>
            </a:r>
            <a:endParaRPr kumimoji="1" lang="ja-JP" altLang="en-US" dirty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3467899" y="4568728"/>
            <a:ext cx="5533257" cy="1289164"/>
            <a:chOff x="3467899" y="4568728"/>
            <a:chExt cx="5533257" cy="1289164"/>
          </a:xfrm>
        </p:grpSpPr>
        <p:pic>
          <p:nvPicPr>
            <p:cNvPr id="9" name="図 8" descr="4.1_sstsd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7899" y="4818049"/>
              <a:ext cx="1747043" cy="1039843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3500430" y="4568728"/>
              <a:ext cx="121219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/>
                <a:t>MIROC4.1 </a:t>
              </a:r>
              <a:endParaRPr kumimoji="1" lang="ja-JP" altLang="en-US" sz="1600" b="1" dirty="0"/>
            </a:p>
          </p:txBody>
        </p:sp>
        <p:pic>
          <p:nvPicPr>
            <p:cNvPr id="12" name="図 11" descr="4.2_sstsd.t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9256" y="4839124"/>
              <a:ext cx="1714512" cy="1018768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5417781" y="4590644"/>
              <a:ext cx="132600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/>
                <a:t>MIROC4.2a </a:t>
              </a:r>
              <a:endParaRPr kumimoji="1" lang="ja-JP" altLang="en-US" sz="1600" b="1" dirty="0"/>
            </a:p>
          </p:txBody>
        </p:sp>
        <p:pic>
          <p:nvPicPr>
            <p:cNvPr id="23" name="図 22" descr="4.2_sstsd.run048.t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55156" y="4857760"/>
              <a:ext cx="1746000" cy="1000132"/>
            </a:xfrm>
            <a:prstGeom prst="rect">
              <a:avLst/>
            </a:prstGeom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7275169" y="4590644"/>
              <a:ext cx="133722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/>
                <a:t>MIROC4.2b </a:t>
              </a:r>
              <a:endParaRPr kumimoji="1" lang="ja-JP" altLang="en-US" sz="16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ENSO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3" name="図 2" descr="Guilyardi_al_BAMS08r2-fig5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000108"/>
            <a:ext cx="7236642" cy="508674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857752" y="6286520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Guilyardi</a:t>
            </a:r>
            <a:r>
              <a:rPr kumimoji="1" lang="en-US" altLang="ja-JP" dirty="0" smtClean="0"/>
              <a:t> et al. (2008,in press.)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2214546" y="1300511"/>
            <a:ext cx="3000396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accent2"/>
                </a:solidFill>
              </a:rPr>
              <a:t>Where is MIROC?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1785918" y="2586395"/>
            <a:ext cx="2126692" cy="1500198"/>
            <a:chOff x="1714480" y="2643182"/>
            <a:chExt cx="2126692" cy="1500198"/>
          </a:xfrm>
        </p:grpSpPr>
        <p:sp>
          <p:nvSpPr>
            <p:cNvPr id="6" name="二等辺三角形 5"/>
            <p:cNvSpPr/>
            <p:nvPr/>
          </p:nvSpPr>
          <p:spPr>
            <a:xfrm flipV="1">
              <a:off x="2428860" y="3571876"/>
              <a:ext cx="142876" cy="571504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二等辺三角形 6"/>
            <p:cNvSpPr/>
            <p:nvPr/>
          </p:nvSpPr>
          <p:spPr>
            <a:xfrm flipV="1">
              <a:off x="2928926" y="3000372"/>
              <a:ext cx="142876" cy="928694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714480" y="3214686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0000"/>
                  </a:solidFill>
                </a:rPr>
                <a:t>MIROC-hi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335632" y="2643182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0000"/>
                  </a:solidFill>
                </a:rPr>
                <a:t>MIROC-med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Biases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25751" y="1071570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 (CTL-a)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73020" y="107157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.2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4282" y="642918"/>
            <a:ext cx="1899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Zonal mean q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57158" y="2357430"/>
            <a:ext cx="618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DJF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8596" y="5143512"/>
            <a:ext cx="56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JJA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pic>
        <p:nvPicPr>
          <p:cNvPr id="11" name="図 10" descr="4.2ctl-a.dq-zm.png"/>
          <p:cNvPicPr>
            <a:picLocks noChangeAspect="1"/>
          </p:cNvPicPr>
          <p:nvPr/>
        </p:nvPicPr>
        <p:blipFill>
          <a:blip r:embed="rId2"/>
          <a:srcRect r="50512"/>
          <a:stretch>
            <a:fillRect/>
          </a:stretch>
        </p:blipFill>
        <p:spPr>
          <a:xfrm>
            <a:off x="5072066" y="1429786"/>
            <a:ext cx="3607158" cy="5356800"/>
          </a:xfrm>
          <a:prstGeom prst="rect">
            <a:avLst/>
          </a:prstGeom>
        </p:spPr>
      </p:pic>
      <p:pic>
        <p:nvPicPr>
          <p:cNvPr id="12" name="図 11" descr="3.2dq-zm.png"/>
          <p:cNvPicPr>
            <a:picLocks noChangeAspect="1"/>
          </p:cNvPicPr>
          <p:nvPr/>
        </p:nvPicPr>
        <p:blipFill>
          <a:blip r:embed="rId3"/>
          <a:srcRect r="50853"/>
          <a:stretch>
            <a:fillRect/>
          </a:stretch>
        </p:blipFill>
        <p:spPr>
          <a:xfrm>
            <a:off x="1071538" y="1428736"/>
            <a:ext cx="3582256" cy="5356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Biases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25751" y="1071570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 (CTL-a)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73020" y="107157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.2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4282" y="642918"/>
            <a:ext cx="2113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Zonal mean RH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57158" y="2357430"/>
            <a:ext cx="618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DJF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8596" y="5143512"/>
            <a:ext cx="56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alibri" pitchFamily="34" charset="0"/>
              </a:rPr>
              <a:t>JJA</a:t>
            </a:r>
            <a:endParaRPr kumimoji="1" lang="ja-JP" altLang="en-US" sz="2400" b="1" dirty="0">
              <a:latin typeface="Calibri" pitchFamily="34" charset="0"/>
            </a:endParaRPr>
          </a:p>
        </p:txBody>
      </p:sp>
      <p:pic>
        <p:nvPicPr>
          <p:cNvPr id="10" name="図 9" descr="3.2drh-zm.png"/>
          <p:cNvPicPr>
            <a:picLocks noChangeAspect="1"/>
          </p:cNvPicPr>
          <p:nvPr/>
        </p:nvPicPr>
        <p:blipFill>
          <a:blip r:embed="rId2"/>
          <a:srcRect r="50000"/>
          <a:stretch>
            <a:fillRect/>
          </a:stretch>
        </p:blipFill>
        <p:spPr>
          <a:xfrm>
            <a:off x="1071538" y="1429786"/>
            <a:ext cx="3644449" cy="5356800"/>
          </a:xfrm>
          <a:prstGeom prst="rect">
            <a:avLst/>
          </a:prstGeom>
        </p:spPr>
      </p:pic>
      <p:pic>
        <p:nvPicPr>
          <p:cNvPr id="13" name="図 12" descr="4.2ctl-a.drh-zm.png"/>
          <p:cNvPicPr>
            <a:picLocks noChangeAspect="1"/>
          </p:cNvPicPr>
          <p:nvPr/>
        </p:nvPicPr>
        <p:blipFill>
          <a:blip r:embed="rId3"/>
          <a:srcRect r="50853"/>
          <a:stretch>
            <a:fillRect/>
          </a:stretch>
        </p:blipFill>
        <p:spPr>
          <a:xfrm>
            <a:off x="5000628" y="1428736"/>
            <a:ext cx="3582256" cy="5356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Mean state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43702" y="1252823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 (CTL-a)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図 8" descr="obs_prcp_sst.clm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554" y="1785926"/>
            <a:ext cx="3132000" cy="38779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テキスト ボックス 9"/>
          <p:cNvSpPr txBox="1"/>
          <p:nvPr/>
        </p:nvSpPr>
        <p:spPr>
          <a:xfrm>
            <a:off x="1357290" y="1252823"/>
            <a:ext cx="7858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 smtClean="0">
                <a:solidFill>
                  <a:schemeClr val="accent2">
                    <a:lumMod val="75000"/>
                  </a:schemeClr>
                </a:solidFill>
              </a:rPr>
              <a:t>Obs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図 12" descr="3.2_prcp_sst.clm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4134" y="1785926"/>
            <a:ext cx="3140940" cy="3960000"/>
          </a:xfrm>
          <a:prstGeom prst="rect">
            <a:avLst/>
          </a:prstGeom>
        </p:spPr>
      </p:pic>
      <p:pic>
        <p:nvPicPr>
          <p:cNvPr id="14" name="図 13" descr="4.2_prcp_sst.clm.ctl-a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1785926"/>
            <a:ext cx="3131389" cy="396000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316522" y="1252823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.2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Mean state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43702" y="1252823"/>
            <a:ext cx="17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 (CTL-b)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図 8" descr="obs_prcp_sst.clm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554" y="1785926"/>
            <a:ext cx="3132000" cy="38779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テキスト ボックス 9"/>
          <p:cNvSpPr txBox="1"/>
          <p:nvPr/>
        </p:nvSpPr>
        <p:spPr>
          <a:xfrm>
            <a:off x="1357290" y="1252823"/>
            <a:ext cx="7858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 smtClean="0">
                <a:solidFill>
                  <a:schemeClr val="accent2">
                    <a:lumMod val="75000"/>
                  </a:schemeClr>
                </a:solidFill>
              </a:rPr>
              <a:t>Obs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図 12" descr="3.2_prcp_sst.clm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4134" y="1785926"/>
            <a:ext cx="3140940" cy="396000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316522" y="1252823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.2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図 10" descr="4.2_prcp_sst.clm.ctl-b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7393" y="1785926"/>
            <a:ext cx="3135201" cy="396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5064</TotalTime>
  <Words>975</Words>
  <Application>Microsoft Office PowerPoint</Application>
  <PresentationFormat>画面に合わせる (4:3)</PresentationFormat>
  <Paragraphs>328</Paragraphs>
  <Slides>55</Slides>
  <Notes>4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55</vt:i4>
      </vt:variant>
    </vt:vector>
  </HeadingPairs>
  <TitlesOfParts>
    <vt:vector size="58" baseType="lpstr">
      <vt:lpstr>標準デザイン</vt:lpstr>
      <vt:lpstr>Office テーマ</vt:lpstr>
      <vt:lpstr>Adobe Photoshop Image</vt:lpstr>
      <vt:lpstr>MIROC4.2チューニングと現状 </vt:lpstr>
      <vt:lpstr>MIROC4.2 （09/12/25検討会以降） 　</vt:lpstr>
      <vt:lpstr>スライド 3</vt:lpstr>
      <vt:lpstr>Global mean</vt:lpstr>
      <vt:lpstr>Biases</vt:lpstr>
      <vt:lpstr>Biases</vt:lpstr>
      <vt:lpstr>Biases</vt:lpstr>
      <vt:lpstr>Mean state </vt:lpstr>
      <vt:lpstr>Mean state </vt:lpstr>
      <vt:lpstr>Mean state </vt:lpstr>
      <vt:lpstr>Mean state </vt:lpstr>
      <vt:lpstr>ENSO</vt:lpstr>
      <vt:lpstr>ENSO</vt:lpstr>
      <vt:lpstr>ENSO teleconnection</vt:lpstr>
      <vt:lpstr>他所の状況： GFDL </vt:lpstr>
      <vt:lpstr>他所の状況： NCAR</vt:lpstr>
      <vt:lpstr>GP</vt:lpstr>
      <vt:lpstr>Cumulus heating </vt:lpstr>
      <vt:lpstr>スライド 19</vt:lpstr>
      <vt:lpstr>スライド 20</vt:lpstr>
      <vt:lpstr>気候感度（CTL-aで21年目から倍増15年）</vt:lpstr>
      <vt:lpstr>CRF</vt:lpstr>
      <vt:lpstr>CRF</vt:lpstr>
      <vt:lpstr>Sea ice</vt:lpstr>
      <vt:lpstr>Biases</vt:lpstr>
      <vt:lpstr>Biases</vt:lpstr>
      <vt:lpstr>Biases</vt:lpstr>
      <vt:lpstr>Biases</vt:lpstr>
      <vt:lpstr>Biases</vt:lpstr>
      <vt:lpstr>Biases</vt:lpstr>
      <vt:lpstr>ES→ES2</vt:lpstr>
      <vt:lpstr>敵の情勢： NCAR/ORNL</vt:lpstr>
      <vt:lpstr>Annual mean aerosol column loading (y2000)</vt:lpstr>
      <vt:lpstr>Annual mean aerosol radiative forcing (y2000-y1850)</vt:lpstr>
      <vt:lpstr>Annual mean direct radiative forcing (y2000-y1850)</vt:lpstr>
      <vt:lpstr>最新事情</vt:lpstr>
      <vt:lpstr>最新事情</vt:lpstr>
      <vt:lpstr>ＴＯＤＯ</vt:lpstr>
      <vt:lpstr>最新事情</vt:lpstr>
      <vt:lpstr>Biases: 補足</vt:lpstr>
      <vt:lpstr>敵の情勢： NCAR</vt:lpstr>
      <vt:lpstr>敵の情勢： NCAR</vt:lpstr>
      <vt:lpstr>NADW </vt:lpstr>
      <vt:lpstr>4月までにやること</vt:lpstr>
      <vt:lpstr>backup</vt:lpstr>
      <vt:lpstr>全球平均</vt:lpstr>
      <vt:lpstr>赤道応力・水温構造</vt:lpstr>
      <vt:lpstr>T42/T85 </vt:lpstr>
      <vt:lpstr>T42/T85 </vt:lpstr>
      <vt:lpstr>T42/T85 </vt:lpstr>
      <vt:lpstr>Downdraftの効果 </vt:lpstr>
      <vt:lpstr>Downdraftの効果 </vt:lpstr>
      <vt:lpstr>Downdraftの効果 </vt:lpstr>
      <vt:lpstr>ENSO</vt:lpstr>
      <vt:lpstr>ENSO</vt:lpstr>
    </vt:vector>
  </TitlesOfParts>
  <Company>北大地球環境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MIROC4.1　新Physics</dc:title>
  <dc:creator>渡部雅浩</dc:creator>
  <cp:lastModifiedBy>M Watanabe</cp:lastModifiedBy>
  <cp:revision>260</cp:revision>
  <dcterms:created xsi:type="dcterms:W3CDTF">2008-02-19T00:11:11Z</dcterms:created>
  <dcterms:modified xsi:type="dcterms:W3CDTF">2009-03-26T05:28:54Z</dcterms:modified>
</cp:coreProperties>
</file>