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13" r:id="rId3"/>
    <p:sldMasterId id="2147483723" r:id="rId4"/>
  </p:sldMasterIdLst>
  <p:notesMasterIdLst>
    <p:notesMasterId r:id="rId44"/>
  </p:notesMasterIdLst>
  <p:sldIdLst>
    <p:sldId id="388" r:id="rId5"/>
    <p:sldId id="394" r:id="rId6"/>
    <p:sldId id="395" r:id="rId7"/>
    <p:sldId id="393" r:id="rId8"/>
    <p:sldId id="354" r:id="rId9"/>
    <p:sldId id="391" r:id="rId10"/>
    <p:sldId id="377" r:id="rId11"/>
    <p:sldId id="356" r:id="rId12"/>
    <p:sldId id="359" r:id="rId13"/>
    <p:sldId id="367" r:id="rId14"/>
    <p:sldId id="346" r:id="rId15"/>
    <p:sldId id="387" r:id="rId16"/>
    <p:sldId id="365" r:id="rId17"/>
    <p:sldId id="392" r:id="rId18"/>
    <p:sldId id="389" r:id="rId19"/>
    <p:sldId id="390" r:id="rId20"/>
    <p:sldId id="348" r:id="rId21"/>
    <p:sldId id="321" r:id="rId22"/>
    <p:sldId id="324" r:id="rId23"/>
    <p:sldId id="355" r:id="rId24"/>
    <p:sldId id="325" r:id="rId25"/>
    <p:sldId id="317" r:id="rId26"/>
    <p:sldId id="318" r:id="rId27"/>
    <p:sldId id="369" r:id="rId28"/>
    <p:sldId id="336" r:id="rId29"/>
    <p:sldId id="332" r:id="rId30"/>
    <p:sldId id="333" r:id="rId31"/>
    <p:sldId id="334" r:id="rId32"/>
    <p:sldId id="339" r:id="rId33"/>
    <p:sldId id="323" r:id="rId34"/>
    <p:sldId id="326" r:id="rId35"/>
    <p:sldId id="322" r:id="rId36"/>
    <p:sldId id="335" r:id="rId37"/>
    <p:sldId id="320" r:id="rId38"/>
    <p:sldId id="381" r:id="rId39"/>
    <p:sldId id="382" r:id="rId40"/>
    <p:sldId id="383" r:id="rId41"/>
    <p:sldId id="384" r:id="rId42"/>
    <p:sldId id="385" r:id="rId4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6600"/>
    <a:srgbClr val="FFFF99"/>
    <a:srgbClr val="FF99FF"/>
    <a:srgbClr val="FFFF00"/>
    <a:srgbClr val="800000"/>
    <a:srgbClr val="EA4242"/>
    <a:srgbClr val="FFFFFF"/>
    <a:srgbClr val="E8E8EF"/>
    <a:srgbClr val="575CC1"/>
    <a:srgbClr val="D34817"/>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59.wmf"/><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82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651B76B-3D1A-452A-847D-D1A103C8D658}"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5</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3C6AB8C-6CFB-4484-B402-62D2886D74D3}" type="slidenum">
              <a:rPr lang="en-US" altLang="ja-JP" smtClean="0">
                <a:latin typeface="Arial" pitchFamily="34" charset="0"/>
              </a:rPr>
              <a:pPr/>
              <a:t>19</a:t>
            </a:fld>
            <a:endParaRPr lang="en-US" altLang="ja-JP"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20</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4B2081B-4B38-4CAC-BAF5-60058396AC5D}" type="slidenum">
              <a:rPr lang="en-US" altLang="ja-JP" smtClean="0">
                <a:latin typeface="Arial" pitchFamily="34" charset="0"/>
              </a:rPr>
              <a:pPr/>
              <a:t>21</a:t>
            </a:fld>
            <a:endParaRPr lang="en-US" altLang="ja-JP"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7422149-78DE-4565-BA26-1CC337883162}" type="slidenum">
              <a:rPr lang="en-US" altLang="ja-JP" smtClean="0">
                <a:latin typeface="Arial" pitchFamily="34" charset="0"/>
              </a:rPr>
              <a:pPr/>
              <a:t>22</a:t>
            </a:fld>
            <a:endParaRPr lang="en-US" altLang="ja-JP"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418A771-ACA8-4B42-9ED9-D769442868FC}" type="slidenum">
              <a:rPr lang="en-US" altLang="ja-JP" smtClean="0">
                <a:latin typeface="Arial" pitchFamily="34" charset="0"/>
              </a:rPr>
              <a:pPr/>
              <a:t>23</a:t>
            </a:fld>
            <a:endParaRPr lang="en-US" altLang="ja-JP" smtClean="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4D43B33-DA4F-458E-A923-6F5F5BC211D0}" type="slidenum">
              <a:rPr lang="en-US" altLang="ja-JP" smtClean="0">
                <a:latin typeface="Arial" pitchFamily="34" charset="0"/>
              </a:rPr>
              <a:pPr/>
              <a:t>25</a:t>
            </a:fld>
            <a:endParaRPr lang="en-US" altLang="ja-JP"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61A8FED-9251-4B59-AB7E-020B96F9479A}" type="slidenum">
              <a:rPr lang="en-US" altLang="ja-JP" smtClean="0">
                <a:latin typeface="Arial" pitchFamily="34" charset="0"/>
              </a:rPr>
              <a:pPr/>
              <a:t>26</a:t>
            </a:fld>
            <a:endParaRPr lang="en-US" altLang="ja-JP"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F4E80DA-5A9E-420E-B71F-404103373648}" type="slidenum">
              <a:rPr lang="en-US" altLang="ja-JP" smtClean="0">
                <a:latin typeface="Arial" pitchFamily="34" charset="0"/>
              </a:rPr>
              <a:pPr/>
              <a:t>30</a:t>
            </a:fld>
            <a:endParaRPr lang="en-US" altLang="ja-JP" smtClean="0">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2813" y="4343400"/>
            <a:ext cx="5032375" cy="4114800"/>
          </a:xfrm>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DC78AE-FF2E-428A-9972-477F6F55BB87}" type="slidenum">
              <a:rPr lang="en-US" altLang="ja-JP" smtClean="0">
                <a:latin typeface="Arial" pitchFamily="34" charset="0"/>
              </a:rPr>
              <a:pPr/>
              <a:t>31</a:t>
            </a:fld>
            <a:endParaRPr lang="en-US" altLang="ja-JP"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904FFB7-F9AA-48D6-8CC0-113F453C121F}" type="slidenum">
              <a:rPr lang="en-US" altLang="ja-JP" smtClean="0">
                <a:latin typeface="Arial" pitchFamily="34" charset="0"/>
              </a:rPr>
              <a:pPr/>
              <a:t>32</a:t>
            </a:fld>
            <a:endParaRPr lang="en-US" altLang="ja-JP"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6</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10FC830-2772-43F0-8D04-3C388D55DEB4}" type="slidenum">
              <a:rPr lang="en-US" altLang="ja-JP" smtClean="0">
                <a:latin typeface="Arial" pitchFamily="34" charset="0"/>
              </a:rPr>
              <a:pPr/>
              <a:t>33</a:t>
            </a:fld>
            <a:endParaRPr lang="en-US" altLang="ja-JP"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D05A907-8142-4D74-9AC0-090ED8BF8133}" type="slidenum">
              <a:rPr lang="en-US" altLang="ja-JP" smtClean="0">
                <a:latin typeface="Arial" pitchFamily="34" charset="0"/>
              </a:rPr>
              <a:pPr/>
              <a:t>34</a:t>
            </a:fld>
            <a:endParaRPr lang="en-US" altLang="ja-JP"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7</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8</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9</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9EB2D11-450D-4A90-8711-ADDBBCF15CDB}" type="slidenum">
              <a:rPr lang="en-US" altLang="ja-JP" smtClean="0">
                <a:latin typeface="Arial" pitchFamily="34" charset="0"/>
              </a:rPr>
              <a:pPr/>
              <a:t>11</a:t>
            </a:fld>
            <a:endParaRPr lang="en-US" altLang="ja-JP" smtClean="0">
              <a:latin typeface="Arial" pitchFamily="34" charset="0"/>
            </a:endParaRPr>
          </a:p>
        </p:txBody>
      </p:sp>
      <p:sp>
        <p:nvSpPr>
          <p:cNvPr id="100355" name="Rectangle 7"/>
          <p:cNvSpPr txBox="1">
            <a:spLocks noGrp="1" noChangeArrowheads="1"/>
          </p:cNvSpPr>
          <p:nvPr/>
        </p:nvSpPr>
        <p:spPr bwMode="auto">
          <a:xfrm>
            <a:off x="3900488" y="8715375"/>
            <a:ext cx="2944812" cy="407988"/>
          </a:xfrm>
          <a:prstGeom prst="rect">
            <a:avLst/>
          </a:prstGeom>
          <a:noFill/>
          <a:ln w="9525">
            <a:noFill/>
            <a:miter lim="800000"/>
            <a:headEnd/>
            <a:tailEnd/>
          </a:ln>
        </p:spPr>
        <p:txBody>
          <a:bodyPr lIns="88038" tIns="44019" rIns="88038" bIns="44019" anchor="b"/>
          <a:lstStyle/>
          <a:p>
            <a:pPr algn="r" defTabSz="881063"/>
            <a:fld id="{B2056DFB-F35A-4C85-AE29-83B5AD47E3F7}" type="slidenum">
              <a:rPr lang="en-US" altLang="ja-JP" sz="1200">
                <a:latin typeface="ＭＳ Ｐゴシック" pitchFamily="50" charset="-128"/>
              </a:rPr>
              <a:pPr algn="r" defTabSz="881063"/>
              <a:t>11</a:t>
            </a:fld>
            <a:endParaRPr lang="en-US" altLang="ja-JP" sz="1200">
              <a:latin typeface="ＭＳ Ｐゴシック" pitchFamily="50" charset="-128"/>
            </a:endParaRPr>
          </a:p>
        </p:txBody>
      </p:sp>
      <p:sp>
        <p:nvSpPr>
          <p:cNvPr id="100356" name="Rectangle 2"/>
          <p:cNvSpPr>
            <a:spLocks noGrp="1" noRot="1" noChangeAspect="1" noChangeArrowheads="1" noTextEdit="1"/>
          </p:cNvSpPr>
          <p:nvPr>
            <p:ph type="sldImg"/>
          </p:nvPr>
        </p:nvSpPr>
        <p:spPr>
          <a:xfrm>
            <a:off x="1190625" y="681038"/>
            <a:ext cx="4540250" cy="3405187"/>
          </a:xfrm>
          <a:ln/>
        </p:spPr>
      </p:sp>
      <p:sp>
        <p:nvSpPr>
          <p:cNvPr id="100357" name="Rectangle 3"/>
          <p:cNvSpPr>
            <a:spLocks noGrp="1" noChangeArrowheads="1"/>
          </p:cNvSpPr>
          <p:nvPr>
            <p:ph type="body" idx="1"/>
          </p:nvPr>
        </p:nvSpPr>
        <p:spPr>
          <a:xfrm>
            <a:off x="882650" y="4357688"/>
            <a:ext cx="5078413" cy="4084637"/>
          </a:xfrm>
          <a:noFill/>
          <a:ln/>
        </p:spPr>
        <p:txBody>
          <a:bodyPr lIns="88038" tIns="44019" rIns="88038" bIns="44019"/>
          <a:lstStyle/>
          <a:p>
            <a:pPr eaLnBrk="1" hangingPunct="1"/>
            <a:endParaRPr lang="ja-JP" altLang="ja-JP"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87D77045-401A-4D5E-BFE3-54C21A8A6634}" type="slidenum">
              <a:rPr kumimoji="1" lang="en-US" altLang="ja-JP" sz="1200" kern="1200">
                <a:solidFill>
                  <a:prstClr val="black"/>
                </a:solidFill>
                <a:latin typeface="Calibri"/>
                <a:ea typeface="ＭＳ Ｐゴシック"/>
                <a:cs typeface="+mn-cs"/>
              </a:rPr>
              <a:pPr algn="r" rtl="0" fontAlgn="base">
                <a:spcBef>
                  <a:spcPct val="0"/>
                </a:spcBef>
                <a:spcAft>
                  <a:spcPct val="0"/>
                </a:spcAft>
              </a:pPr>
              <a:t>12</a:t>
            </a:fld>
            <a:endParaRPr kumimoji="1" lang="ja-JP" altLang="en-US" sz="1200" kern="1200">
              <a:solidFill>
                <a:prstClr val="black"/>
              </a:solidFill>
              <a:latin typeface="Calibri"/>
              <a:ea typeface="ＭＳ Ｐゴシック"/>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22FDB7E-0E99-4944-AD97-CCD699F5C532}" type="slidenum">
              <a:rPr lang="en-US" altLang="ja-JP" smtClean="0">
                <a:latin typeface="Arial" pitchFamily="34" charset="0"/>
              </a:rPr>
              <a:pPr/>
              <a:t>17</a:t>
            </a:fld>
            <a:endParaRPr lang="en-US" altLang="ja-JP"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0EA3862-C809-42A7-8326-7C049E007DEA}" type="slidenum">
              <a:rPr lang="en-US" altLang="ja-JP" smtClean="0">
                <a:latin typeface="Arial" pitchFamily="34" charset="0"/>
              </a:rPr>
              <a:pPr/>
              <a:t>18</a:t>
            </a:fld>
            <a:endParaRPr lang="en-US" altLang="ja-JP"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03850BA-AC9C-45F7-B8B6-09154F0571EA}"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D12C5CB-83D5-40C3-8814-83DD14A2DA73}" type="slidenum">
              <a:rPr lang="en-US" altLang="ja-JP"/>
              <a:pPr>
                <a:defRPr/>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2E1CC02-9A94-4B0E-95B1-143B619DCE3B}" type="slidenum">
              <a:rPr lang="en-US" altLang="ja-JP"/>
              <a:pPr>
                <a:defRPr/>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787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349862E-3F71-4EED-9D9D-144D7913AD4B}"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FB77AFE-87DB-4DC2-91FE-F2922325A9B5}" type="slidenum">
              <a:rPr lang="en-US" altLang="ja-JP"/>
              <a:pPr>
                <a:defRPr/>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2A97FE4-563E-4D69-BF07-4615924897AC}" type="slidenum">
              <a:rPr lang="en-US" altLang="ja-JP"/>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5FC6D62-D7F8-40D0-B737-2667005B6331}" type="slidenum">
              <a:rPr lang="en-US" altLang="ja-JP"/>
              <a:pPr>
                <a:defRPr/>
              </a:pPr>
              <a:t>&lt;#&gt;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413B8F4-EC36-4DF0-B185-C0B2A002CC23}" type="slidenum">
              <a:rPr lang="en-US" altLang="ja-JP"/>
              <a:pPr>
                <a:defRPr/>
              </a:pPr>
              <a:t>&lt;#&gt;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3F7E16F-783E-44AA-B632-910545A09811}" type="slidenum">
              <a:rPr lang="en-US" altLang="ja-JP"/>
              <a:pPr>
                <a:defRPr/>
              </a:pPr>
              <a:t>&lt;#&gt;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6DA6592-9324-48D3-AB63-ECE9ECDD4B4F}" type="slidenum">
              <a:rPr lang="en-US" altLang="ja-JP"/>
              <a:pPr>
                <a:defRPr/>
              </a:pPr>
              <a:t>&lt;#&gt;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EC386D0-6F06-4636-9CAE-00CF1400FF5D}"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7E700F7-AAD3-47F2-91DE-B908BE240036}" type="slidenum">
              <a:rPr lang="en-US" altLang="ja-JP"/>
              <a:pPr>
                <a:defRPr/>
              </a:pPr>
              <a:t>&lt;#&gt;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8FB233E-2615-4555-A0C2-19CBF2BA1D1C}" type="slidenum">
              <a:rPr lang="en-US" altLang="ja-JP"/>
              <a:pPr>
                <a:defRPr/>
              </a:pPr>
              <a:t>&lt;#&gt;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BE284E-564B-4902-BDBE-0E674498FE49}" type="slidenum">
              <a:rPr lang="en-US" altLang="ja-JP"/>
              <a:pPr>
                <a:defRPr/>
              </a:pPr>
              <a:t>&lt;#&gt;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6570C4E-9D22-4498-A1AD-EC28115E6BAB}" type="slidenum">
              <a:rPr lang="en-US" altLang="ja-JP"/>
              <a:pPr>
                <a:defRPr/>
              </a:pPr>
              <a:t>&lt;#&gt;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CB552D5-9E82-4D0B-9308-CDFB9464A865}" type="slidenum">
              <a:rPr lang="en-US" altLang="ja-JP"/>
              <a:pPr>
                <a:defRPr/>
              </a:pPr>
              <a:t>&lt;#&gt;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36B283-2F7A-4797-9085-835901E256D1}" type="slidenum">
              <a:rPr lang="en-US" altLang="ja-JP"/>
              <a:pPr>
                <a:defRPr/>
              </a:pPr>
              <a:t>&lt;#&gt;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787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8E3975B-B53B-469D-9001-1749BC715FD7}" type="slidenum">
              <a:rPr lang="en-US" altLang="ja-JP"/>
              <a:pPr>
                <a:defRPr/>
              </a:pPr>
              <a:t>&lt;#&gt;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l" rtl="0"/>
            <a:endParaRPr kumimoji="1" lang="ja-JP" altLang="en-US" kern="1200">
              <a:solidFill>
                <a:prstClr val="white"/>
              </a:solidFill>
              <a:latin typeface="Corbel"/>
              <a:ea typeface="HGｺﾞｼｯｸM"/>
              <a:cs typeface="+mn-cs"/>
            </a:endParaRPr>
          </a:p>
        </p:txBody>
      </p:sp>
      <p:sp>
        <p:nvSpPr>
          <p:cNvPr id="28" name="Date Placeholder 27"/>
          <p:cNvSpPr>
            <a:spLocks noGrp="1"/>
          </p:cNvSpPr>
          <p:nvPr>
            <p:ph type="dt" sz="half" idx="10"/>
          </p:nvPr>
        </p:nvSpPr>
        <p:spPr>
          <a:xfrm>
            <a:off x="6477000" y="6416675"/>
            <a:ext cx="2133600" cy="365125"/>
          </a:xfrm>
        </p:spPr>
        <p:txBody>
          <a:bodyPr/>
          <a:lstStyle>
            <a:extLst/>
          </a:lstStyle>
          <a:p>
            <a:pPr algn="l" rtl="0"/>
            <a:fld id="{743653DA-8BF4-4869-96FE-9BCF43372D46}"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17" name="Footer Placeholder 16"/>
          <p:cNvSpPr>
            <a:spLocks noGrp="1"/>
          </p:cNvSpPr>
          <p:nvPr>
            <p:ph type="ftr" sz="quarter" idx="11"/>
          </p:nvPr>
        </p:nvSpPr>
        <p:spPr>
          <a:xfrm>
            <a:off x="914400" y="6416675"/>
            <a:ext cx="5562600" cy="365125"/>
          </a:xfrm>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29" name="Slide Number Placeholder 28"/>
          <p:cNvSpPr>
            <a:spLocks noGrp="1"/>
          </p:cNvSpPr>
          <p:nvPr>
            <p:ph type="sldNum" sz="quarter" idx="12"/>
          </p:nvPr>
        </p:nvSpPr>
        <p:spPr>
          <a:xfrm>
            <a:off x="8610600" y="6416675"/>
            <a:ext cx="457200" cy="365125"/>
          </a:xfrm>
        </p:spPr>
        <p:txBody>
          <a:bodyPr/>
          <a:lstStyle>
            <a:extLst/>
          </a:lstStyle>
          <a:p>
            <a:pPr algn="l" rtl="0"/>
            <a:fld id="{72AC53DF-4216-466D-99A7-94400E6C2A25}"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1" lang="ja-JP" sz="3800"/>
            </a:lvl1pPr>
            <a:extLst/>
          </a:lstStyle>
          <a:p>
            <a:pPr eaLnBrk="1" latinLnBrk="0" hangingPunct="1"/>
            <a:r>
              <a:rPr lang="ja-JP" altLang="en-US" smtClean="0"/>
              <a:t>マスタ タイトルの書式設定</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1" lang="ja-JP"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ja-JP" altLang="en-US" smtClean="0"/>
              <a:t>マスタ サブタイトルの書式設定</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ja-JP" altLang="en-US" smtClean="0"/>
              <a:t>マスタ タイトルの書式設定</a:t>
            </a:r>
            <a:endParaRPr/>
          </a:p>
        </p:txBody>
      </p:sp>
      <p:sp>
        <p:nvSpPr>
          <p:cNvPr id="3" name="Content Placeholder 2"/>
          <p:cNvSpPr>
            <a:spLocks noGrp="1"/>
          </p:cNvSpPr>
          <p:nvPr>
            <p:ph idx="1"/>
          </p:nvPr>
        </p:nvSpPr>
        <p:spPr/>
        <p:txBody>
          <a:bodyPr/>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extLst/>
          </a:lstStyle>
          <a:p>
            <a:pPr algn="l" rtl="0"/>
            <a:fld id="{B7129108-AC8D-4212-9283-60D9E99BF07A}"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5" name="Footer Placeholder 4"/>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6" name="Slide Number Placeholder 5"/>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 ヘッダー">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1" lang="ja-JP" sz="4000" b="1" cap="all">
                <a:ln/>
                <a:solidFill>
                  <a:schemeClr val="tx1"/>
                </a:solidFill>
                <a:effectLst>
                  <a:reflection blurRad="12700" stA="50000" endPos="50000" dir="5400000" sy="-100000" rotWithShape="0"/>
                </a:effectLst>
              </a:defRPr>
            </a:lvl1pPr>
            <a:extLst/>
          </a:lstStyle>
          <a:p>
            <a:pPr eaLnBrk="1" latinLnBrk="0" hangingPunct="1"/>
            <a:r>
              <a:rPr lang="ja-JP" altLang="en-US" smtClean="0"/>
              <a:t>マスタ タイトルの書式設定</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1" lang="ja-JP" sz="2000">
                <a:solidFill>
                  <a:schemeClr val="tx2"/>
                </a:solidFill>
              </a:defRPr>
            </a:lvl1pPr>
            <a:lvl2pPr eaLnBrk="1" latinLnBrk="0" hangingPunct="1">
              <a:buNone/>
              <a:defRPr kumimoji="1" lang="ja-JP" sz="1800">
                <a:solidFill>
                  <a:schemeClr val="tx1">
                    <a:tint val="75000"/>
                  </a:schemeClr>
                </a:solidFill>
              </a:defRPr>
            </a:lvl2pPr>
            <a:lvl3pPr eaLnBrk="1" latinLnBrk="0" hangingPunct="1">
              <a:buNone/>
              <a:defRPr kumimoji="1" lang="ja-JP" sz="1600">
                <a:solidFill>
                  <a:schemeClr val="tx1">
                    <a:tint val="75000"/>
                  </a:schemeClr>
                </a:solidFill>
              </a:defRPr>
            </a:lvl3pPr>
            <a:lvl4pPr eaLnBrk="1" latinLnBrk="0" hangingPunct="1">
              <a:buNone/>
              <a:defRPr kumimoji="1" lang="ja-JP" sz="1400">
                <a:solidFill>
                  <a:schemeClr val="tx1">
                    <a:tint val="75000"/>
                  </a:schemeClr>
                </a:solidFill>
              </a:defRPr>
            </a:lvl4pPr>
            <a:lvl5pPr eaLnBrk="1" latinLnBrk="0" hangingPunct="1">
              <a:buNone/>
              <a:defRPr kumimoji="1" lang="ja-JP" sz="1400">
                <a:solidFill>
                  <a:schemeClr val="tx1">
                    <a:tint val="75000"/>
                  </a:schemeClr>
                </a:solidFill>
              </a:defRPr>
            </a:lvl5pPr>
            <a:extLst/>
          </a:lstStyle>
          <a:p>
            <a:pPr lvl="0" eaLnBrk="1" latinLnBrk="0" hangingPunct="1"/>
            <a:r>
              <a:rPr lang="ja-JP" altLang="en-US" smtClean="0"/>
              <a:t>マスタ テキストの書式設定</a:t>
            </a:r>
          </a:p>
        </p:txBody>
      </p:sp>
      <p:sp>
        <p:nvSpPr>
          <p:cNvPr id="4" name="Date Placeholder 3"/>
          <p:cNvSpPr>
            <a:spLocks noGrp="1"/>
          </p:cNvSpPr>
          <p:nvPr>
            <p:ph type="dt" sz="half" idx="10"/>
          </p:nvPr>
        </p:nvSpPr>
        <p:spPr/>
        <p:txBody>
          <a:bodyPr/>
          <a:lstStyle>
            <a:extLst/>
          </a:lstStyle>
          <a:p>
            <a:pPr algn="l" rtl="0"/>
            <a:fld id="{B6DED3D3-6235-4F4C-B439-DF277FB555A7}"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5" name="Footer Placeholder 4"/>
          <p:cNvSpPr>
            <a:spLocks noGrp="1"/>
          </p:cNvSpPr>
          <p:nvPr>
            <p:ph type="ftr" sz="quarter" idx="11"/>
          </p:nvPr>
        </p:nvSpPr>
        <p:spPr>
          <a:xfrm>
            <a:off x="914400" y="6416675"/>
            <a:ext cx="5562600" cy="365125"/>
          </a:xfrm>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6" name="Slide Number Placeholder 5"/>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ja-JP" altLang="en-US" smtClean="0"/>
              <a:t>マスタ タイトルの書式設定</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1" lang="ja-JP" sz="2000"/>
            </a:lvl1pPr>
            <a:lvl2pPr eaLnBrk="1" latinLnBrk="0" hangingPunct="1">
              <a:defRPr kumimoji="1" lang="ja-JP" sz="2400"/>
            </a:lvl2pPr>
            <a:lvl3pPr eaLnBrk="1" latinLnBrk="0" hangingPunct="1">
              <a:defRPr kumimoji="1" lang="ja-JP" sz="2000"/>
            </a:lvl3pPr>
            <a:lvl4pPr eaLnBrk="1" latinLnBrk="0" hangingPunct="1">
              <a:defRPr kumimoji="1" lang="ja-JP" sz="1800"/>
            </a:lvl4pPr>
            <a:lvl5pPr eaLnBrk="1" latinLnBrk="0" hangingPunct="1">
              <a:defRPr kumimoji="1" lang="ja-JP" sz="1800"/>
            </a:lvl5pPr>
            <a:extLst/>
          </a:lstStyle>
          <a:p>
            <a:pPr lvl="0" eaLnBrk="1" latinLnBrk="0" hangingPunct="1"/>
            <a:r>
              <a:rPr lang="ja-JP" altLang="en-US" smtClean="0"/>
              <a:t>マスタ テキストの書式設定</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1" lang="ja-JP" sz="2800"/>
            </a:lvl1pPr>
            <a:lvl2pPr eaLnBrk="1" latinLnBrk="0" hangingPunct="1">
              <a:defRPr kumimoji="1" lang="ja-JP" sz="2400"/>
            </a:lvl2pPr>
            <a:lvl3pPr eaLnBrk="1" latinLnBrk="0" hangingPunct="1">
              <a:defRPr kumimoji="1" lang="ja-JP" sz="2000"/>
            </a:lvl3pPr>
            <a:lvl4pPr eaLnBrk="1" latinLnBrk="0" hangingPunct="1">
              <a:defRPr kumimoji="1" lang="ja-JP" sz="1800"/>
            </a:lvl4pPr>
            <a:lvl5pPr eaLnBrk="1" latinLnBrk="0" hangingPunct="1">
              <a:defRPr kumimoji="1" lang="ja-JP"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a:p>
        </p:txBody>
      </p:sp>
      <p:sp>
        <p:nvSpPr>
          <p:cNvPr id="5" name="Date Placeholder 4"/>
          <p:cNvSpPr>
            <a:spLocks noGrp="1"/>
          </p:cNvSpPr>
          <p:nvPr>
            <p:ph type="dt" sz="half" idx="10"/>
          </p:nvPr>
        </p:nvSpPr>
        <p:spPr/>
        <p:txBody>
          <a:bodyPr/>
          <a:lstStyle>
            <a:extLst/>
          </a:lstStyle>
          <a:p>
            <a:pPr algn="l" rtl="0"/>
            <a:fld id="{3B5F1E3E-4B2F-4895-B65E-28B2E64F39F6}" type="datetimeFigureOut">
              <a:rPr kumimoji="1" lang="en-US" altLang="ja-JP" sz="1100" kern="1200">
                <a:solidFill>
                  <a:srgbClr val="696464"/>
                </a:solidFill>
                <a:latin typeface="Corbel"/>
                <a:ea typeface="HGｺﾞｼｯｸM"/>
                <a:cs typeface="+mn-cs"/>
              </a:rPr>
              <a:pPr algn="l" rtl="0"/>
              <a:t>8/24/2009</a:t>
            </a:fld>
            <a:endParaRPr kumimoji="1" lang="ja-JP" altLang="en-US" sz="1100" kern="1200">
              <a:solidFill>
                <a:srgbClr val="696464"/>
              </a:solidFill>
              <a:latin typeface="Corbel"/>
              <a:ea typeface="HGｺﾞｼｯｸM"/>
              <a:cs typeface="+mn-cs"/>
            </a:endParaRPr>
          </a:p>
        </p:txBody>
      </p:sp>
      <p:sp>
        <p:nvSpPr>
          <p:cNvPr id="6" name="Footer Placeholder 5"/>
          <p:cNvSpPr>
            <a:spLocks noGrp="1"/>
          </p:cNvSpPr>
          <p:nvPr>
            <p:ph type="ftr" sz="quarter" idx="11"/>
          </p:nvPr>
        </p:nvSpPr>
        <p:spPr/>
        <p:txBody>
          <a:bodyPr/>
          <a:lstStyle>
            <a:extLst/>
          </a:lstStyle>
          <a:p>
            <a:pPr algn="r" rtl="0"/>
            <a:endParaRPr kumimoji="1" lang="ja-JP" altLang="en-US" sz="1100" kern="1200">
              <a:solidFill>
                <a:srgbClr val="696464"/>
              </a:solidFill>
              <a:latin typeface="Corbel"/>
              <a:ea typeface="HGｺﾞｼｯｸM"/>
              <a:cs typeface="+mn-cs"/>
            </a:endParaRPr>
          </a:p>
        </p:txBody>
      </p:sp>
      <p:sp>
        <p:nvSpPr>
          <p:cNvPr id="7" name="Slide Number Placeholder 6"/>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696464"/>
                </a:solidFill>
                <a:latin typeface="Corbel"/>
                <a:ea typeface="HGｺﾞｼｯｸM"/>
                <a:cs typeface="+mn-cs"/>
              </a:rPr>
              <a:pPr algn="l" rtl="0"/>
              <a:t>&lt;#&gt;</a:t>
            </a:fld>
            <a:endParaRPr kumimoji="1" lang="ja-JP" altLang="en-US" sz="1200" kern="1200">
              <a:solidFill>
                <a:srgbClr val="696464"/>
              </a:solidFill>
              <a:latin typeface="Corbel"/>
              <a:ea typeface="HGｺﾞｼｯｸM"/>
              <a:cs typeface="+mn-cs"/>
            </a:endParaRPr>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87EBC2A-BF55-4AB5-B5B5-61B074441F2D}" type="slidenum">
              <a:rPr lang="en-US" altLang="ja-JP"/>
              <a:pPr>
                <a:defRPr/>
              </a:pPr>
              <a:t>&lt;#&gt;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較">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1" lang="ja-JP" sz="4000"/>
            </a:lvl1pPr>
            <a:extLst/>
          </a:lstStyle>
          <a:p>
            <a:pPr eaLnBrk="1" latinLnBrk="0" hangingPunct="1"/>
            <a:r>
              <a:rPr lang="ja-JP" altLang="en-US" smtClean="0"/>
              <a:t>マスタ タイトルの書式設定</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1" lang="ja-JP" sz="2400" b="1">
                <a:solidFill>
                  <a:schemeClr val="accent2"/>
                </a:solidFill>
              </a:defRPr>
            </a:lvl1pPr>
            <a:lvl2pPr eaLnBrk="1" latinLnBrk="0" hangingPunct="1">
              <a:buNone/>
              <a:defRPr kumimoji="1" lang="ja-JP" sz="2000" b="1"/>
            </a:lvl2pPr>
            <a:lvl3pPr eaLnBrk="1" latinLnBrk="0" hangingPunct="1">
              <a:buNone/>
              <a:defRPr kumimoji="1" lang="ja-JP" sz="1800" b="1"/>
            </a:lvl3pPr>
            <a:lvl4pPr eaLnBrk="1" latinLnBrk="0" hangingPunct="1">
              <a:buNone/>
              <a:defRPr kumimoji="1" lang="ja-JP" sz="1600" b="1"/>
            </a:lvl4pPr>
            <a:lvl5pPr eaLnBrk="1" latinLnBrk="0" hangingPunct="1">
              <a:buNone/>
              <a:defRPr kumimoji="1" lang="ja-JP" sz="1600" b="1"/>
            </a:lvl5pPr>
            <a:extLst/>
          </a:lstStyle>
          <a:p>
            <a:pPr lvl="0" eaLnBrk="1" latinLnBrk="0" hangingPunct="1"/>
            <a:r>
              <a:rPr lang="ja-JP" altLang="en-US" smtClean="0"/>
              <a:t>マスタ テキストの書式設定</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1" lang="ja-JP" sz="2400" b="1">
                <a:solidFill>
                  <a:schemeClr val="accent2"/>
                </a:solidFill>
              </a:defRPr>
            </a:lvl1pPr>
            <a:lvl2pPr eaLnBrk="1" latinLnBrk="0" hangingPunct="1">
              <a:buNone/>
              <a:defRPr kumimoji="1" lang="ja-JP" sz="2000" b="1"/>
            </a:lvl2pPr>
            <a:lvl3pPr eaLnBrk="1" latinLnBrk="0" hangingPunct="1">
              <a:buNone/>
              <a:defRPr kumimoji="1" lang="ja-JP" sz="1800" b="1"/>
            </a:lvl3pPr>
            <a:lvl4pPr eaLnBrk="1" latinLnBrk="0" hangingPunct="1">
              <a:buNone/>
              <a:defRPr kumimoji="1" lang="ja-JP" sz="1600" b="1"/>
            </a:lvl4pPr>
            <a:lvl5pPr eaLnBrk="1" latinLnBrk="0" hangingPunct="1">
              <a:buNone/>
              <a:defRPr kumimoji="1" lang="ja-JP" sz="1600" b="1"/>
            </a:lvl5pPr>
            <a:extLst/>
          </a:lstStyle>
          <a:p>
            <a:pPr lvl="0" eaLnBrk="1" latinLnBrk="0" hangingPunct="1"/>
            <a:r>
              <a:rPr lang="ja-JP" altLang="en-US" smtClean="0"/>
              <a:t>マスタ テキストの書式設定</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1" lang="ja-JP" sz="2400"/>
            </a:lvl1pPr>
            <a:lvl2pPr eaLnBrk="1" latinLnBrk="0" hangingPunct="1">
              <a:defRPr kumimoji="1" lang="ja-JP" sz="2000"/>
            </a:lvl2pPr>
            <a:lvl3pPr eaLnBrk="1" latinLnBrk="0" hangingPunct="1">
              <a:defRPr kumimoji="1" lang="ja-JP" sz="1800"/>
            </a:lvl3pPr>
            <a:lvl4pPr eaLnBrk="1" latinLnBrk="0" hangingPunct="1">
              <a:defRPr kumimoji="1" lang="ja-JP" sz="1600"/>
            </a:lvl4pPr>
            <a:lvl5pPr eaLnBrk="1" latinLnBrk="0" hangingPunct="1">
              <a:defRPr kumimoji="1" lang="ja-JP"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1" lang="ja-JP" sz="2400"/>
            </a:lvl1pPr>
            <a:lvl2pPr eaLnBrk="1" latinLnBrk="0" hangingPunct="1">
              <a:defRPr kumimoji="1" lang="ja-JP" sz="2000"/>
            </a:lvl2pPr>
            <a:lvl3pPr eaLnBrk="1" latinLnBrk="0" hangingPunct="1">
              <a:defRPr kumimoji="1" lang="ja-JP" sz="1800"/>
            </a:lvl3pPr>
            <a:lvl4pPr eaLnBrk="1" latinLnBrk="0" hangingPunct="1">
              <a:defRPr kumimoji="1" lang="ja-JP" sz="1600"/>
            </a:lvl4pPr>
            <a:lvl5pPr eaLnBrk="1" latinLnBrk="0" hangingPunct="1">
              <a:defRPr kumimoji="1" lang="ja-JP"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a:p>
        </p:txBody>
      </p:sp>
      <p:sp>
        <p:nvSpPr>
          <p:cNvPr id="7" name="Date Placeholder 6"/>
          <p:cNvSpPr>
            <a:spLocks noGrp="1"/>
          </p:cNvSpPr>
          <p:nvPr>
            <p:ph type="dt" sz="half" idx="10"/>
          </p:nvPr>
        </p:nvSpPr>
        <p:spPr/>
        <p:txBody>
          <a:bodyPr/>
          <a:lstStyle>
            <a:extLst/>
          </a:lstStyle>
          <a:p>
            <a:pPr algn="l" rtl="0"/>
            <a:fld id="{63085435-8225-4333-BFFA-0096413F0D76}"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8" name="Footer Placeholder 7"/>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9" name="Slide Number Placeholder 8"/>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1" lang="ja-JP" sz="4000" cap="none" baseline="0"/>
            </a:lvl1pPr>
            <a:extLst/>
          </a:lstStyle>
          <a:p>
            <a:pPr eaLnBrk="1" latinLnBrk="0" hangingPunct="1"/>
            <a:r>
              <a:rPr lang="ja-JP" altLang="en-US" smtClean="0"/>
              <a:t>マスタ タイトルの書式設定</a:t>
            </a:r>
            <a:endParaRPr/>
          </a:p>
        </p:txBody>
      </p:sp>
      <p:sp>
        <p:nvSpPr>
          <p:cNvPr id="3" name="Date Placeholder 2"/>
          <p:cNvSpPr>
            <a:spLocks noGrp="1"/>
          </p:cNvSpPr>
          <p:nvPr>
            <p:ph type="dt" sz="half" idx="10"/>
          </p:nvPr>
        </p:nvSpPr>
        <p:spPr/>
        <p:txBody>
          <a:bodyPr/>
          <a:lstStyle>
            <a:extLst/>
          </a:lstStyle>
          <a:p>
            <a:pPr algn="l" rtl="0"/>
            <a:fld id="{0783C494-2A87-468C-A21B-CB14FB9ABB00}"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4" name="Footer Placeholder 3"/>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5" name="Slide Number Placeholder 4"/>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lgn="l" rtl="0"/>
            <a:fld id="{9A180FA0-5B31-4864-A2BB-719EA5A679C6}"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3" name="Footer Placeholder 2"/>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4" name="Slide Number Placeholder 3"/>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タイトルとコンテンツ">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1" lang="ja-JP" sz="3600" b="0"/>
            </a:lvl1pPr>
            <a:extLst/>
          </a:lstStyle>
          <a:p>
            <a:pPr eaLnBrk="1" latinLnBrk="0" hangingPunct="1"/>
            <a:r>
              <a:rPr lang="ja-JP" altLang="en-US" smtClean="0"/>
              <a:t>マスタ タイトルの書式設定</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1" lang="ja-JP" sz="1800"/>
            </a:lvl1pPr>
            <a:lvl2pPr eaLnBrk="1" latinLnBrk="0" hangingPunct="1">
              <a:buNone/>
              <a:defRPr kumimoji="1" lang="ja-JP" sz="1200"/>
            </a:lvl2pPr>
            <a:lvl3pPr eaLnBrk="1" latinLnBrk="0" hangingPunct="1">
              <a:buNone/>
              <a:defRPr kumimoji="1" lang="ja-JP" sz="1000"/>
            </a:lvl3pPr>
            <a:lvl4pPr eaLnBrk="1" latinLnBrk="0" hangingPunct="1">
              <a:buNone/>
              <a:defRPr kumimoji="1" lang="ja-JP" sz="900"/>
            </a:lvl4pPr>
            <a:lvl5pPr eaLnBrk="1" latinLnBrk="0" hangingPunct="1">
              <a:buNone/>
              <a:defRPr kumimoji="1" lang="ja-JP" sz="900"/>
            </a:lvl5pPr>
            <a:extLst/>
          </a:lstStyle>
          <a:p>
            <a:pPr lvl="0" eaLnBrk="1" latinLnBrk="0" hangingPunct="1"/>
            <a:r>
              <a:rPr lang="ja-JP" altLang="en-US" smtClean="0"/>
              <a:t>マスタ テキストの書式設定</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1" lang="ja-JP" sz="3200"/>
            </a:lvl1pPr>
            <a:lvl2pPr eaLnBrk="1" latinLnBrk="0" hangingPunct="1">
              <a:defRPr kumimoji="1" lang="ja-JP" sz="2800"/>
            </a:lvl2pPr>
            <a:lvl3pPr eaLnBrk="1" latinLnBrk="0" hangingPunct="1">
              <a:defRPr kumimoji="1" lang="ja-JP" sz="2400"/>
            </a:lvl3pPr>
            <a:lvl4pPr eaLnBrk="1" latinLnBrk="0" hangingPunct="1">
              <a:defRPr kumimoji="1" lang="ja-JP" sz="2000"/>
            </a:lvl4pPr>
            <a:lvl5pPr eaLnBrk="1" latinLnBrk="0" hangingPunct="1">
              <a:defRPr kumimoji="1" lang="ja-JP" sz="20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a:p>
        </p:txBody>
      </p:sp>
      <p:sp>
        <p:nvSpPr>
          <p:cNvPr id="5" name="Date Placeholder 4"/>
          <p:cNvSpPr>
            <a:spLocks noGrp="1"/>
          </p:cNvSpPr>
          <p:nvPr>
            <p:ph type="dt" sz="half" idx="10"/>
          </p:nvPr>
        </p:nvSpPr>
        <p:spPr/>
        <p:txBody>
          <a:bodyPr/>
          <a:lstStyle>
            <a:extLst/>
          </a:lstStyle>
          <a:p>
            <a:pPr algn="l" rtl="0"/>
            <a:fld id="{4BECC0C8-36B8-442A-833D-B6AACE86BB77}"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6" name="Footer Placeholder 5"/>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7" name="Slide Number Placeholder 6"/>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と図">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1" lang="ja-JP" sz="2100" b="0"/>
            </a:lvl1pPr>
            <a:extLst/>
          </a:lstStyle>
          <a:p>
            <a:pPr eaLnBrk="1" latinLnBrk="0" hangingPunct="1"/>
            <a:r>
              <a:rPr lang="ja-JP" altLang="en-US" smtClean="0"/>
              <a:t>マスタ タイトルの書式設定</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1" lang="ja-JP" sz="3200"/>
            </a:lvl1pPr>
            <a:extLst/>
          </a:lstStyle>
          <a:p>
            <a:r>
              <a:rPr kumimoji="1" lang="ja-JP" altLang="en-US" smtClean="0"/>
              <a:t>アイコンをクリックして図を追加</a:t>
            </a:r>
            <a:endParaRPr kumimoji="1" lang="ja-JP"/>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1" lang="ja-JP" sz="1400">
                <a:solidFill>
                  <a:srgbClr val="FFFFFF"/>
                </a:solidFill>
              </a:defRPr>
            </a:lvl1pPr>
            <a:lvl2pPr eaLnBrk="1" latinLnBrk="0" hangingPunct="1">
              <a:defRPr kumimoji="1" lang="ja-JP" sz="1200"/>
            </a:lvl2pPr>
            <a:lvl3pPr eaLnBrk="1" latinLnBrk="0" hangingPunct="1">
              <a:defRPr kumimoji="1" lang="ja-JP" sz="1000"/>
            </a:lvl3pPr>
            <a:lvl4pPr eaLnBrk="1" latinLnBrk="0" hangingPunct="1">
              <a:defRPr kumimoji="1" lang="ja-JP" sz="900"/>
            </a:lvl4pPr>
            <a:lvl5pPr eaLnBrk="1" latinLnBrk="0" hangingPunct="1">
              <a:defRPr kumimoji="1" lang="ja-JP" sz="900"/>
            </a:lvl5pPr>
            <a:extLst/>
          </a:lstStyle>
          <a:p>
            <a:pPr lvl="0" eaLnBrk="1" latinLnBrk="0" hangingPunct="1"/>
            <a:r>
              <a:rPr lang="ja-JP" altLang="en-US" smtClean="0"/>
              <a:t>マスタ テキストの書式設定</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pPr algn="l" rtl="0"/>
            <a:fld id="{51E20EC5-AC53-4169-941E-EDF10CD23748}" type="datetimeFigureOut">
              <a:rPr kumimoji="1" lang="en-US" altLang="ja-JP" sz="1100" kern="1200">
                <a:solidFill>
                  <a:srgbClr val="E9E5DC"/>
                </a:solidFill>
                <a:latin typeface="Corbel"/>
                <a:ea typeface="HGｺﾞｼｯｸM"/>
                <a:cs typeface="+mn-cs"/>
              </a:rPr>
              <a:pPr algn="l" rtl="0"/>
              <a:t>8/24/2009</a:t>
            </a:fld>
            <a:endParaRPr kumimoji="1" lang="ja-JP" altLang="en-US" sz="1100" kern="1200">
              <a:solidFill>
                <a:srgbClr val="E9E5DC"/>
              </a:solidFill>
              <a:latin typeface="Corbel"/>
              <a:ea typeface="HGｺﾞｼｯｸM"/>
              <a:cs typeface="+mn-cs"/>
            </a:endParaRPr>
          </a:p>
        </p:txBody>
      </p:sp>
      <p:sp>
        <p:nvSpPr>
          <p:cNvPr id="6" name="Footer Placeholder 5"/>
          <p:cNvSpPr>
            <a:spLocks noGrp="1"/>
          </p:cNvSpPr>
          <p:nvPr>
            <p:ph type="ftr" sz="quarter" idx="11"/>
          </p:nvPr>
        </p:nvSpPr>
        <p:spPr/>
        <p:txBody>
          <a:bodyPr/>
          <a:lstStyle>
            <a:extLst/>
          </a:lstStyle>
          <a:p>
            <a:pPr algn="r" rtl="0"/>
            <a:endParaRPr kumimoji="1" lang="ja-JP" altLang="en-US" sz="1100" kern="1200">
              <a:solidFill>
                <a:srgbClr val="E9E5DC"/>
              </a:solidFill>
              <a:latin typeface="Corbel"/>
              <a:ea typeface="HGｺﾞｼｯｸM"/>
              <a:cs typeface="+mn-cs"/>
            </a:endParaRPr>
          </a:p>
        </p:txBody>
      </p:sp>
      <p:sp>
        <p:nvSpPr>
          <p:cNvPr id="7" name="Slide Number Placeholder 6"/>
          <p:cNvSpPr>
            <a:spLocks noGrp="1"/>
          </p:cNvSpPr>
          <p:nvPr>
            <p:ph type="sldNum" sz="quarter" idx="12"/>
          </p:nvPr>
        </p:nvSpPr>
        <p:spPr/>
        <p:txBody>
          <a:bodyPr/>
          <a:lstStyle>
            <a:extLst/>
          </a:lstStyle>
          <a:p>
            <a:pPr algn="l" rtl="0"/>
            <a:fld id="{1AD93096-5B34-4342-9326-69289CEAE4C2}" type="slidenum">
              <a:rPr kumimoji="1" lang="en-US" altLang="ja-JP" sz="1200" kern="1200">
                <a:solidFill>
                  <a:srgbClr val="E9E5DC"/>
                </a:solidFill>
                <a:latin typeface="Corbel"/>
                <a:ea typeface="HGｺﾞｼｯｸM"/>
                <a:cs typeface="+mn-cs"/>
              </a:rPr>
              <a:pPr algn="l" rtl="0"/>
              <a:t>&lt;#&gt;</a:t>
            </a:fld>
            <a:endParaRPr kumimoji="1" lang="ja-JP" altLang="en-US" sz="1200" kern="1200">
              <a:solidFill>
                <a:srgbClr val="E9E5DC"/>
              </a:solidFill>
              <a:latin typeface="Corbel"/>
              <a:ea typeface="HGｺﾞｼｯｸM"/>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35D99DC-7159-4777-8046-6FDFE7E3D72E}"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2544960-2DC6-40AC-83B6-549AD510379D}"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3E5B92-5545-4ED8-AFB2-EDEE246CCFE8}"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B21E4C9-AD84-44B7-BFC7-58DD613237CB}"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50CBA35-9A27-4DB0-ACD6-A68032B508B9}"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4B24725-D6A7-45CB-8BCC-672F351CEE68}" type="slidenum">
              <a:rPr lang="en-US" altLang="ja-JP"/>
              <a:pPr>
                <a:defRPr/>
              </a:pPr>
              <a:t>&lt;#&gt;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17C2327-C9FD-43AF-9E5A-840C3DA1B1DF}"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539381-43E3-4B2D-BD97-8D56195CB6A9}"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7B254B-4D50-4593-8D3A-2E5138AD5BBD}"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650079C-802C-4638-8738-B10215E4A202}"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C382F8-5DA3-486B-988C-83F66C0EC696}"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DBDF51-40B5-4D0C-812A-017C488A75C7}"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&lt;#&gt;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537BAB1-F1C5-4FA7-B88C-8DB5E3972494}" type="slidenum">
              <a:rPr lang="en-US" altLang="ja-JP"/>
              <a:pPr>
                <a:defRPr/>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4D037AD-C510-4794-8917-50D1D3B2708F}" type="slidenum">
              <a:rPr lang="en-US" altLang="ja-JP"/>
              <a:pPr>
                <a:defRPr/>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FAE30FA-2665-4C3A-BA07-7F0E037C2BFC}" type="slidenum">
              <a:rPr lang="en-US" altLang="ja-JP"/>
              <a:pPr>
                <a:defRPr/>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CF49129-5282-4435-A419-6640341FBA5E}"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A0C6449-01F4-4358-BC2D-DAAA480CE9B8}" type="slidenum">
              <a:rPr lang="en-US" altLang="ja-JP"/>
              <a:pPr>
                <a:defRPr/>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E69B2DE-D6BB-4C9F-AB6C-C02FB3C67AE7}"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5570" name="Freeform 2"/>
          <p:cNvSpPr>
            <a:spLocks/>
          </p:cNvSpPr>
          <p:nvPr/>
        </p:nvSpPr>
        <p:spPr bwMode="ltGray">
          <a:xfrm>
            <a:off x="0" y="0"/>
            <a:ext cx="9144000" cy="1052513"/>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gradFill rotWithShape="1">
            <a:gsLst>
              <a:gs pos="0">
                <a:schemeClr val="bg1">
                  <a:alpha val="86000"/>
                </a:schemeClr>
              </a:gs>
              <a:gs pos="100000">
                <a:srgbClr val="0000FF">
                  <a:alpha val="48000"/>
                </a:srgbClr>
              </a:gs>
            </a:gsLst>
            <a:lin ang="0" scaled="1"/>
          </a:gradFill>
          <a:ln w="9525">
            <a:noFill/>
            <a:round/>
            <a:headEnd/>
            <a:tailEnd/>
          </a:ln>
          <a:effectLst/>
        </p:spPr>
        <p:txBody>
          <a:bodyPr wrap="none" anchor="ctr"/>
          <a:lstStyle/>
          <a:p>
            <a:pPr>
              <a:defRPr/>
            </a:pPr>
            <a:endParaRPr lang="ja-JP" altLang="en-US">
              <a:latin typeface="Arial" charset="0"/>
            </a:endParaRP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65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ja-JP"/>
          </a:p>
        </p:txBody>
      </p:sp>
      <p:sp>
        <p:nvSpPr>
          <p:cNvPr id="365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ja-JP"/>
          </a:p>
        </p:txBody>
      </p:sp>
      <p:sp>
        <p:nvSpPr>
          <p:cNvPr id="365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9AFCF4C-B7D0-469E-AE76-AF706201A8EF}" type="slidenum">
              <a:rPr lang="en-US" altLang="ja-JP"/>
              <a:pPr>
                <a:defRPr/>
              </a:pPr>
              <a:t>&lt;#&gt;</a:t>
            </a:fld>
            <a:endParaRPr lang="en-US" altLang="ja-JP"/>
          </a:p>
        </p:txBody>
      </p:sp>
      <p:grpSp>
        <p:nvGrpSpPr>
          <p:cNvPr id="6151" name="Group 7"/>
          <p:cNvGrpSpPr>
            <a:grpSpLocks/>
          </p:cNvGrpSpPr>
          <p:nvPr/>
        </p:nvGrpSpPr>
        <p:grpSpPr bwMode="auto">
          <a:xfrm>
            <a:off x="892175" y="-26988"/>
            <a:ext cx="7351713" cy="1079501"/>
            <a:chOff x="333" y="-9"/>
            <a:chExt cx="5176" cy="1044"/>
          </a:xfrm>
        </p:grpSpPr>
        <p:sp>
          <p:nvSpPr>
            <p:cNvPr id="365576" name="Freeform 8"/>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77" name="Freeform 9"/>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78" name="Freeform 10"/>
            <p:cNvSpPr>
              <a:spLocks/>
            </p:cNvSpPr>
            <p:nvPr userDrawn="1"/>
          </p:nvSpPr>
          <p:spPr bwMode="ltGray">
            <a:xfrm>
              <a:off x="2909" y="908"/>
              <a:ext cx="30"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79" name="Freeform 11"/>
            <p:cNvSpPr>
              <a:spLocks/>
            </p:cNvSpPr>
            <p:nvPr userDrawn="1"/>
          </p:nvSpPr>
          <p:spPr bwMode="ltGray">
            <a:xfrm>
              <a:off x="2550" y="940"/>
              <a:ext cx="26"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80" name="Freeform 12"/>
            <p:cNvSpPr>
              <a:spLocks/>
            </p:cNvSpPr>
            <p:nvPr userDrawn="1"/>
          </p:nvSpPr>
          <p:spPr bwMode="ltGray">
            <a:xfrm>
              <a:off x="2443" y="954"/>
              <a:ext cx="65" cy="40"/>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1" name="Freeform 13"/>
            <p:cNvSpPr>
              <a:spLocks/>
            </p:cNvSpPr>
            <p:nvPr userDrawn="1"/>
          </p:nvSpPr>
          <p:spPr bwMode="ltGray">
            <a:xfrm>
              <a:off x="2375" y="952"/>
              <a:ext cx="68" cy="38"/>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2" name="Freeform 14"/>
            <p:cNvSpPr>
              <a:spLocks/>
            </p:cNvSpPr>
            <p:nvPr userDrawn="1"/>
          </p:nvSpPr>
          <p:spPr bwMode="ltGray">
            <a:xfrm>
              <a:off x="2007" y="739"/>
              <a:ext cx="353" cy="229"/>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3" name="Freeform 15"/>
            <p:cNvSpPr>
              <a:spLocks/>
            </p:cNvSpPr>
            <p:nvPr userDrawn="1"/>
          </p:nvSpPr>
          <p:spPr bwMode="ltGray">
            <a:xfrm>
              <a:off x="2222" y="723"/>
              <a:ext cx="158"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4" name="Freeform 16"/>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5" name="Freeform 17"/>
            <p:cNvSpPr>
              <a:spLocks/>
            </p:cNvSpPr>
            <p:nvPr userDrawn="1"/>
          </p:nvSpPr>
          <p:spPr bwMode="ltGray">
            <a:xfrm>
              <a:off x="2371" y="838"/>
              <a:ext cx="76" cy="83"/>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6" name="Freeform 18"/>
            <p:cNvSpPr>
              <a:spLocks/>
            </p:cNvSpPr>
            <p:nvPr userDrawn="1"/>
          </p:nvSpPr>
          <p:spPr bwMode="ltGray">
            <a:xfrm>
              <a:off x="2497" y="792"/>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7" name="Freeform 19"/>
            <p:cNvSpPr>
              <a:spLocks/>
            </p:cNvSpPr>
            <p:nvPr userDrawn="1"/>
          </p:nvSpPr>
          <p:spPr bwMode="ltGray">
            <a:xfrm>
              <a:off x="2506" y="869"/>
              <a:ext cx="47" cy="25"/>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8" name="Freeform 20"/>
            <p:cNvSpPr>
              <a:spLocks/>
            </p:cNvSpPr>
            <p:nvPr userDrawn="1"/>
          </p:nvSpPr>
          <p:spPr bwMode="ltGray">
            <a:xfrm>
              <a:off x="2555" y="832"/>
              <a:ext cx="61" cy="40"/>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89" name="Freeform 21"/>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0" name="Freeform 22"/>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1" name="Freeform 23"/>
            <p:cNvSpPr>
              <a:spLocks/>
            </p:cNvSpPr>
            <p:nvPr userDrawn="1"/>
          </p:nvSpPr>
          <p:spPr bwMode="ltGray">
            <a:xfrm>
              <a:off x="2984" y="733"/>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92" name="Freeform 24"/>
            <p:cNvSpPr>
              <a:spLocks/>
            </p:cNvSpPr>
            <p:nvPr userDrawn="1"/>
          </p:nvSpPr>
          <p:spPr bwMode="ltGray">
            <a:xfrm>
              <a:off x="3083" y="829"/>
              <a:ext cx="28" cy="20"/>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93" name="Freeform 25"/>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94" name="Freeform 26"/>
            <p:cNvSpPr>
              <a:spLocks/>
            </p:cNvSpPr>
            <p:nvPr userDrawn="1"/>
          </p:nvSpPr>
          <p:spPr bwMode="ltGray">
            <a:xfrm>
              <a:off x="2600" y="713"/>
              <a:ext cx="19" cy="11"/>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595" name="Freeform 27"/>
            <p:cNvSpPr>
              <a:spLocks/>
            </p:cNvSpPr>
            <p:nvPr userDrawn="1"/>
          </p:nvSpPr>
          <p:spPr bwMode="ltGray">
            <a:xfrm>
              <a:off x="2417" y="680"/>
              <a:ext cx="76"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6" name="Freeform 28"/>
            <p:cNvSpPr>
              <a:spLocks/>
            </p:cNvSpPr>
            <p:nvPr userDrawn="1"/>
          </p:nvSpPr>
          <p:spPr bwMode="ltGray">
            <a:xfrm>
              <a:off x="2391" y="541"/>
              <a:ext cx="94" cy="143"/>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7" name="Freeform 29"/>
            <p:cNvSpPr>
              <a:spLocks/>
            </p:cNvSpPr>
            <p:nvPr userDrawn="1"/>
          </p:nvSpPr>
          <p:spPr bwMode="ltGray">
            <a:xfrm>
              <a:off x="2415" y="643"/>
              <a:ext cx="31" cy="40"/>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8" name="Freeform 30"/>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599" name="Freeform 31"/>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0" name="Freeform 32"/>
            <p:cNvSpPr>
              <a:spLocks/>
            </p:cNvSpPr>
            <p:nvPr userDrawn="1"/>
          </p:nvSpPr>
          <p:spPr bwMode="ltGray">
            <a:xfrm>
              <a:off x="3881" y="-7"/>
              <a:ext cx="987"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1" name="Freeform 33"/>
            <p:cNvSpPr>
              <a:spLocks/>
            </p:cNvSpPr>
            <p:nvPr userDrawn="1"/>
          </p:nvSpPr>
          <p:spPr bwMode="ltGray">
            <a:xfrm>
              <a:off x="3577" y="490"/>
              <a:ext cx="38" cy="38"/>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2" name="Freeform 34"/>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3" name="Freeform 35"/>
            <p:cNvSpPr>
              <a:spLocks/>
            </p:cNvSpPr>
            <p:nvPr userDrawn="1"/>
          </p:nvSpPr>
          <p:spPr bwMode="ltGray">
            <a:xfrm>
              <a:off x="4686" y="393"/>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4" name="Freeform 36"/>
            <p:cNvSpPr>
              <a:spLocks/>
            </p:cNvSpPr>
            <p:nvPr userDrawn="1"/>
          </p:nvSpPr>
          <p:spPr bwMode="ltGray">
            <a:xfrm>
              <a:off x="4867" y="459"/>
              <a:ext cx="133" cy="38"/>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5" name="Freeform 37"/>
            <p:cNvSpPr>
              <a:spLocks/>
            </p:cNvSpPr>
            <p:nvPr userDrawn="1"/>
          </p:nvSpPr>
          <p:spPr bwMode="ltGray">
            <a:xfrm>
              <a:off x="4794" y="481"/>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6" name="Freeform 38"/>
            <p:cNvSpPr>
              <a:spLocks/>
            </p:cNvSpPr>
            <p:nvPr userDrawn="1"/>
          </p:nvSpPr>
          <p:spPr bwMode="ltGray">
            <a:xfrm>
              <a:off x="4757" y="375"/>
              <a:ext cx="37" cy="45"/>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07" name="Freeform 39"/>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8" name="Freeform 40"/>
            <p:cNvSpPr>
              <a:spLocks/>
            </p:cNvSpPr>
            <p:nvPr userDrawn="1"/>
          </p:nvSpPr>
          <p:spPr bwMode="ltGray">
            <a:xfrm>
              <a:off x="4261" y="6"/>
              <a:ext cx="479"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09" name="Freeform 41"/>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0" name="Freeform 42"/>
            <p:cNvSpPr>
              <a:spLocks/>
            </p:cNvSpPr>
            <p:nvPr userDrawn="1"/>
          </p:nvSpPr>
          <p:spPr bwMode="ltGray">
            <a:xfrm>
              <a:off x="2853" y="74"/>
              <a:ext cx="39"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11" name="Freeform 43"/>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2" name="Freeform 44"/>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3" name="Freeform 45"/>
            <p:cNvSpPr>
              <a:spLocks/>
            </p:cNvSpPr>
            <p:nvPr userDrawn="1"/>
          </p:nvSpPr>
          <p:spPr bwMode="ltGray">
            <a:xfrm>
              <a:off x="2701" y="103"/>
              <a:ext cx="134"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4" name="Freeform 46"/>
            <p:cNvSpPr>
              <a:spLocks/>
            </p:cNvSpPr>
            <p:nvPr userDrawn="1"/>
          </p:nvSpPr>
          <p:spPr bwMode="ltGray">
            <a:xfrm>
              <a:off x="2553" y="181"/>
              <a:ext cx="188" cy="177"/>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5" name="Freeform 47"/>
            <p:cNvSpPr>
              <a:spLocks/>
            </p:cNvSpPr>
            <p:nvPr userDrawn="1"/>
          </p:nvSpPr>
          <p:spPr bwMode="ltGray">
            <a:xfrm>
              <a:off x="2677" y="234"/>
              <a:ext cx="17" cy="9"/>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16" name="Freeform 48"/>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7" name="Freeform 49"/>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8" name="Freeform 50"/>
            <p:cNvSpPr>
              <a:spLocks/>
            </p:cNvSpPr>
            <p:nvPr userDrawn="1"/>
          </p:nvSpPr>
          <p:spPr bwMode="ltGray">
            <a:xfrm>
              <a:off x="2394" y="432"/>
              <a:ext cx="42" cy="58"/>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19" name="Freeform 51"/>
            <p:cNvSpPr>
              <a:spLocks/>
            </p:cNvSpPr>
            <p:nvPr userDrawn="1"/>
          </p:nvSpPr>
          <p:spPr bwMode="ltGray">
            <a:xfrm>
              <a:off x="2512" y="402"/>
              <a:ext cx="19" cy="23"/>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0" name="Freeform 52"/>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21" name="Freeform 53"/>
            <p:cNvSpPr>
              <a:spLocks/>
            </p:cNvSpPr>
            <p:nvPr userDrawn="1"/>
          </p:nvSpPr>
          <p:spPr bwMode="ltGray">
            <a:xfrm>
              <a:off x="728" y="495"/>
              <a:ext cx="381"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22" name="Freeform 54"/>
            <p:cNvSpPr>
              <a:spLocks/>
            </p:cNvSpPr>
            <p:nvPr userDrawn="1"/>
          </p:nvSpPr>
          <p:spPr bwMode="ltGray">
            <a:xfrm>
              <a:off x="1400" y="895"/>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3" name="Freeform 55"/>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4" name="Freeform 56"/>
            <p:cNvSpPr>
              <a:spLocks/>
            </p:cNvSpPr>
            <p:nvPr userDrawn="1"/>
          </p:nvSpPr>
          <p:spPr bwMode="ltGray">
            <a:xfrm>
              <a:off x="453" y="275"/>
              <a:ext cx="58" cy="25"/>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5" name="Freeform 57"/>
            <p:cNvSpPr>
              <a:spLocks/>
            </p:cNvSpPr>
            <p:nvPr userDrawn="1"/>
          </p:nvSpPr>
          <p:spPr bwMode="ltGray">
            <a:xfrm>
              <a:off x="1161" y="49"/>
              <a:ext cx="691" cy="570"/>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26" name="Freeform 58"/>
            <p:cNvSpPr>
              <a:spLocks/>
            </p:cNvSpPr>
            <p:nvPr userDrawn="1"/>
          </p:nvSpPr>
          <p:spPr bwMode="ltGray">
            <a:xfrm>
              <a:off x="690"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27" name="Freeform 59"/>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8" name="Freeform 60"/>
            <p:cNvSpPr>
              <a:spLocks/>
            </p:cNvSpPr>
            <p:nvPr userDrawn="1"/>
          </p:nvSpPr>
          <p:spPr bwMode="ltGray">
            <a:xfrm>
              <a:off x="935" y="125"/>
              <a:ext cx="45" cy="29"/>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29" name="Freeform 61"/>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30" name="Freeform 62"/>
            <p:cNvSpPr>
              <a:spLocks/>
            </p:cNvSpPr>
            <p:nvPr userDrawn="1"/>
          </p:nvSpPr>
          <p:spPr bwMode="ltGray">
            <a:xfrm>
              <a:off x="1210" y="223"/>
              <a:ext cx="39"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31" name="Freeform 63"/>
            <p:cNvSpPr>
              <a:spLocks/>
            </p:cNvSpPr>
            <p:nvPr userDrawn="1"/>
          </p:nvSpPr>
          <p:spPr bwMode="ltGray">
            <a:xfrm>
              <a:off x="865" y="123"/>
              <a:ext cx="34" cy="25"/>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grpSp>
      <p:sp>
        <p:nvSpPr>
          <p:cNvPr id="6152" name="Rectangle 64"/>
          <p:cNvSpPr>
            <a:spLocks noGrp="1" noChangeArrowheads="1"/>
          </p:cNvSpPr>
          <p:nvPr>
            <p:ph type="title"/>
          </p:nvPr>
        </p:nvSpPr>
        <p:spPr bwMode="auto">
          <a:xfrm>
            <a:off x="457200" y="274638"/>
            <a:ext cx="8229600"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6153" name="Picture 65"/>
          <p:cNvPicPr>
            <a:picLocks noChangeAspect="1" noChangeArrowheads="1"/>
          </p:cNvPicPr>
          <p:nvPr/>
        </p:nvPicPr>
        <p:blipFill>
          <a:blip r:embed="rId14"/>
          <a:srcRect/>
          <a:stretch>
            <a:fillRect/>
          </a:stretch>
        </p:blipFill>
        <p:spPr bwMode="auto">
          <a:xfrm>
            <a:off x="7092950" y="6300788"/>
            <a:ext cx="719138" cy="557212"/>
          </a:xfrm>
          <a:prstGeom prst="rect">
            <a:avLst/>
          </a:prstGeom>
          <a:noFill/>
          <a:ln w="9525">
            <a:noFill/>
            <a:miter lim="800000"/>
            <a:headEnd/>
            <a:tailEnd/>
          </a:ln>
        </p:spPr>
      </p:pic>
      <p:pic>
        <p:nvPicPr>
          <p:cNvPr id="6154" name="Picture 66"/>
          <p:cNvPicPr>
            <a:picLocks noChangeAspect="1" noChangeArrowheads="1"/>
          </p:cNvPicPr>
          <p:nvPr/>
        </p:nvPicPr>
        <p:blipFill>
          <a:blip r:embed="rId15"/>
          <a:srcRect t="-10210" r="62796"/>
          <a:stretch>
            <a:fillRect/>
          </a:stretch>
        </p:blipFill>
        <p:spPr bwMode="auto">
          <a:xfrm>
            <a:off x="8594725" y="6275388"/>
            <a:ext cx="549275" cy="582612"/>
          </a:xfrm>
          <a:prstGeom prst="rect">
            <a:avLst/>
          </a:prstGeom>
          <a:noFill/>
          <a:ln w="9525">
            <a:noFill/>
            <a:miter lim="800000"/>
            <a:headEnd/>
            <a:tailEnd/>
          </a:ln>
        </p:spPr>
      </p:pic>
      <p:pic>
        <p:nvPicPr>
          <p:cNvPr id="6155" name="Picture 67"/>
          <p:cNvPicPr>
            <a:picLocks noChangeAspect="1" noChangeArrowheads="1"/>
          </p:cNvPicPr>
          <p:nvPr/>
        </p:nvPicPr>
        <p:blipFill>
          <a:blip r:embed="rId16"/>
          <a:srcRect/>
          <a:stretch>
            <a:fillRect/>
          </a:stretch>
        </p:blipFill>
        <p:spPr bwMode="auto">
          <a:xfrm>
            <a:off x="7823200" y="6319838"/>
            <a:ext cx="752475" cy="530225"/>
          </a:xfrm>
          <a:prstGeom prst="rect">
            <a:avLst/>
          </a:prstGeom>
          <a:noFill/>
          <a:ln w="9525">
            <a:noFill/>
            <a:miter lim="800000"/>
            <a:headEnd/>
            <a:tailEnd/>
          </a:ln>
        </p:spPr>
      </p:pic>
      <p:sp>
        <p:nvSpPr>
          <p:cNvPr id="365636" name="Rectangle 68"/>
          <p:cNvSpPr>
            <a:spLocks noChangeArrowheads="1"/>
          </p:cNvSpPr>
          <p:nvPr/>
        </p:nvSpPr>
        <p:spPr bwMode="auto">
          <a:xfrm>
            <a:off x="-36513" y="981075"/>
            <a:ext cx="9144001" cy="73025"/>
          </a:xfrm>
          <a:prstGeom prst="rect">
            <a:avLst/>
          </a:prstGeom>
          <a:solidFill>
            <a:schemeClr val="accent1"/>
          </a:solidFill>
          <a:ln w="9525" algn="ctr">
            <a:noFill/>
            <a:miter lim="800000"/>
            <a:headEnd/>
            <a:tailEnd/>
          </a:ln>
          <a:effectLst>
            <a:outerShdw dist="35921" dir="2700000" algn="ctr" rotWithShape="0">
              <a:srgbClr val="000066"/>
            </a:outerShdw>
          </a:effectLst>
        </p:spPr>
        <p:txBody>
          <a:bodyPr wrap="none" anchor="ctr"/>
          <a:lstStyle/>
          <a:p>
            <a:pPr>
              <a:defRPr/>
            </a:pPr>
            <a:endParaRPr lang="ja-JP" altLang="en-US">
              <a:latin typeface="Arial" charset="0"/>
            </a:endParaRPr>
          </a:p>
        </p:txBody>
      </p:sp>
      <p:sp>
        <p:nvSpPr>
          <p:cNvPr id="365637" name="Freeform 69"/>
          <p:cNvSpPr>
            <a:spLocks/>
          </p:cNvSpPr>
          <p:nvPr userDrawn="1"/>
        </p:nvSpPr>
        <p:spPr bwMode="ltGray">
          <a:xfrm>
            <a:off x="0" y="0"/>
            <a:ext cx="9144000" cy="1052513"/>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gradFill rotWithShape="1">
            <a:gsLst>
              <a:gs pos="0">
                <a:schemeClr val="bg1">
                  <a:alpha val="86000"/>
                </a:schemeClr>
              </a:gs>
              <a:gs pos="100000">
                <a:srgbClr val="0000FF">
                  <a:alpha val="48000"/>
                </a:srgbClr>
              </a:gs>
            </a:gsLst>
            <a:lin ang="0" scaled="1"/>
          </a:gradFill>
          <a:ln w="9525">
            <a:noFill/>
            <a:round/>
            <a:headEnd/>
            <a:tailEnd/>
          </a:ln>
          <a:effectLst/>
        </p:spPr>
        <p:txBody>
          <a:bodyPr wrap="none" anchor="ctr"/>
          <a:lstStyle/>
          <a:p>
            <a:pPr>
              <a:defRPr/>
            </a:pPr>
            <a:endParaRPr lang="ja-JP" altLang="en-US">
              <a:latin typeface="Arial" charset="0"/>
            </a:endParaRPr>
          </a:p>
        </p:txBody>
      </p:sp>
      <p:grpSp>
        <p:nvGrpSpPr>
          <p:cNvPr id="6158" name="Group 70"/>
          <p:cNvGrpSpPr>
            <a:grpSpLocks/>
          </p:cNvGrpSpPr>
          <p:nvPr userDrawn="1"/>
        </p:nvGrpSpPr>
        <p:grpSpPr bwMode="auto">
          <a:xfrm>
            <a:off x="892175" y="-26988"/>
            <a:ext cx="7351713" cy="1079501"/>
            <a:chOff x="333" y="-9"/>
            <a:chExt cx="5176" cy="1044"/>
          </a:xfrm>
        </p:grpSpPr>
        <p:sp>
          <p:nvSpPr>
            <p:cNvPr id="365639" name="Freeform 71"/>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40" name="Freeform 72"/>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41" name="Freeform 73"/>
            <p:cNvSpPr>
              <a:spLocks/>
            </p:cNvSpPr>
            <p:nvPr userDrawn="1"/>
          </p:nvSpPr>
          <p:spPr bwMode="ltGray">
            <a:xfrm>
              <a:off x="2909" y="908"/>
              <a:ext cx="30"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42" name="Freeform 74"/>
            <p:cNvSpPr>
              <a:spLocks/>
            </p:cNvSpPr>
            <p:nvPr userDrawn="1"/>
          </p:nvSpPr>
          <p:spPr bwMode="ltGray">
            <a:xfrm>
              <a:off x="2550" y="940"/>
              <a:ext cx="26"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43" name="Freeform 75"/>
            <p:cNvSpPr>
              <a:spLocks/>
            </p:cNvSpPr>
            <p:nvPr userDrawn="1"/>
          </p:nvSpPr>
          <p:spPr bwMode="ltGray">
            <a:xfrm>
              <a:off x="2443" y="954"/>
              <a:ext cx="65" cy="40"/>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4" name="Freeform 76"/>
            <p:cNvSpPr>
              <a:spLocks/>
            </p:cNvSpPr>
            <p:nvPr userDrawn="1"/>
          </p:nvSpPr>
          <p:spPr bwMode="ltGray">
            <a:xfrm>
              <a:off x="2375" y="952"/>
              <a:ext cx="68" cy="38"/>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5" name="Freeform 77"/>
            <p:cNvSpPr>
              <a:spLocks/>
            </p:cNvSpPr>
            <p:nvPr userDrawn="1"/>
          </p:nvSpPr>
          <p:spPr bwMode="ltGray">
            <a:xfrm>
              <a:off x="2007" y="739"/>
              <a:ext cx="353" cy="229"/>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6" name="Freeform 78"/>
            <p:cNvSpPr>
              <a:spLocks/>
            </p:cNvSpPr>
            <p:nvPr userDrawn="1"/>
          </p:nvSpPr>
          <p:spPr bwMode="ltGray">
            <a:xfrm>
              <a:off x="2222" y="723"/>
              <a:ext cx="158"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7" name="Freeform 79"/>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8" name="Freeform 80"/>
            <p:cNvSpPr>
              <a:spLocks/>
            </p:cNvSpPr>
            <p:nvPr userDrawn="1"/>
          </p:nvSpPr>
          <p:spPr bwMode="ltGray">
            <a:xfrm>
              <a:off x="2371" y="838"/>
              <a:ext cx="76" cy="83"/>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49" name="Freeform 81"/>
            <p:cNvSpPr>
              <a:spLocks/>
            </p:cNvSpPr>
            <p:nvPr userDrawn="1"/>
          </p:nvSpPr>
          <p:spPr bwMode="ltGray">
            <a:xfrm>
              <a:off x="2497" y="792"/>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0" name="Freeform 82"/>
            <p:cNvSpPr>
              <a:spLocks/>
            </p:cNvSpPr>
            <p:nvPr userDrawn="1"/>
          </p:nvSpPr>
          <p:spPr bwMode="ltGray">
            <a:xfrm>
              <a:off x="2506" y="869"/>
              <a:ext cx="47" cy="25"/>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1" name="Freeform 83"/>
            <p:cNvSpPr>
              <a:spLocks/>
            </p:cNvSpPr>
            <p:nvPr userDrawn="1"/>
          </p:nvSpPr>
          <p:spPr bwMode="ltGray">
            <a:xfrm>
              <a:off x="2555" y="832"/>
              <a:ext cx="61" cy="40"/>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2" name="Freeform 84"/>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3" name="Freeform 85"/>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4" name="Freeform 86"/>
            <p:cNvSpPr>
              <a:spLocks/>
            </p:cNvSpPr>
            <p:nvPr userDrawn="1"/>
          </p:nvSpPr>
          <p:spPr bwMode="ltGray">
            <a:xfrm>
              <a:off x="2984" y="733"/>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55" name="Freeform 87"/>
            <p:cNvSpPr>
              <a:spLocks/>
            </p:cNvSpPr>
            <p:nvPr userDrawn="1"/>
          </p:nvSpPr>
          <p:spPr bwMode="ltGray">
            <a:xfrm>
              <a:off x="3083" y="829"/>
              <a:ext cx="28" cy="20"/>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56" name="Freeform 88"/>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57" name="Freeform 89"/>
            <p:cNvSpPr>
              <a:spLocks/>
            </p:cNvSpPr>
            <p:nvPr userDrawn="1"/>
          </p:nvSpPr>
          <p:spPr bwMode="ltGray">
            <a:xfrm>
              <a:off x="2600" y="713"/>
              <a:ext cx="19" cy="11"/>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58" name="Freeform 90"/>
            <p:cNvSpPr>
              <a:spLocks/>
            </p:cNvSpPr>
            <p:nvPr userDrawn="1"/>
          </p:nvSpPr>
          <p:spPr bwMode="ltGray">
            <a:xfrm>
              <a:off x="2417" y="680"/>
              <a:ext cx="76"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59" name="Freeform 91"/>
            <p:cNvSpPr>
              <a:spLocks/>
            </p:cNvSpPr>
            <p:nvPr userDrawn="1"/>
          </p:nvSpPr>
          <p:spPr bwMode="ltGray">
            <a:xfrm>
              <a:off x="2391" y="541"/>
              <a:ext cx="94" cy="143"/>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0" name="Freeform 92"/>
            <p:cNvSpPr>
              <a:spLocks/>
            </p:cNvSpPr>
            <p:nvPr userDrawn="1"/>
          </p:nvSpPr>
          <p:spPr bwMode="ltGray">
            <a:xfrm>
              <a:off x="2415" y="643"/>
              <a:ext cx="31" cy="40"/>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1" name="Freeform 93"/>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2" name="Freeform 94"/>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3" name="Freeform 95"/>
            <p:cNvSpPr>
              <a:spLocks/>
            </p:cNvSpPr>
            <p:nvPr userDrawn="1"/>
          </p:nvSpPr>
          <p:spPr bwMode="ltGray">
            <a:xfrm>
              <a:off x="3881" y="-7"/>
              <a:ext cx="987"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4" name="Freeform 96"/>
            <p:cNvSpPr>
              <a:spLocks/>
            </p:cNvSpPr>
            <p:nvPr userDrawn="1"/>
          </p:nvSpPr>
          <p:spPr bwMode="ltGray">
            <a:xfrm>
              <a:off x="3577" y="490"/>
              <a:ext cx="38" cy="38"/>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5" name="Freeform 97"/>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6" name="Freeform 98"/>
            <p:cNvSpPr>
              <a:spLocks/>
            </p:cNvSpPr>
            <p:nvPr userDrawn="1"/>
          </p:nvSpPr>
          <p:spPr bwMode="ltGray">
            <a:xfrm>
              <a:off x="4686" y="393"/>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7" name="Freeform 99"/>
            <p:cNvSpPr>
              <a:spLocks/>
            </p:cNvSpPr>
            <p:nvPr userDrawn="1"/>
          </p:nvSpPr>
          <p:spPr bwMode="ltGray">
            <a:xfrm>
              <a:off x="4867" y="459"/>
              <a:ext cx="133" cy="38"/>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8" name="Freeform 100"/>
            <p:cNvSpPr>
              <a:spLocks/>
            </p:cNvSpPr>
            <p:nvPr userDrawn="1"/>
          </p:nvSpPr>
          <p:spPr bwMode="ltGray">
            <a:xfrm>
              <a:off x="4794" y="481"/>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69" name="Freeform 101"/>
            <p:cNvSpPr>
              <a:spLocks/>
            </p:cNvSpPr>
            <p:nvPr userDrawn="1"/>
          </p:nvSpPr>
          <p:spPr bwMode="ltGray">
            <a:xfrm>
              <a:off x="4757" y="375"/>
              <a:ext cx="37" cy="45"/>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70" name="Freeform 102"/>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1" name="Freeform 103"/>
            <p:cNvSpPr>
              <a:spLocks/>
            </p:cNvSpPr>
            <p:nvPr userDrawn="1"/>
          </p:nvSpPr>
          <p:spPr bwMode="ltGray">
            <a:xfrm>
              <a:off x="4261" y="6"/>
              <a:ext cx="479"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2" name="Freeform 104"/>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3" name="Freeform 105"/>
            <p:cNvSpPr>
              <a:spLocks/>
            </p:cNvSpPr>
            <p:nvPr userDrawn="1"/>
          </p:nvSpPr>
          <p:spPr bwMode="ltGray">
            <a:xfrm>
              <a:off x="2853" y="74"/>
              <a:ext cx="39"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74" name="Freeform 106"/>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5" name="Freeform 107"/>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6" name="Freeform 108"/>
            <p:cNvSpPr>
              <a:spLocks/>
            </p:cNvSpPr>
            <p:nvPr userDrawn="1"/>
          </p:nvSpPr>
          <p:spPr bwMode="ltGray">
            <a:xfrm>
              <a:off x="2701" y="103"/>
              <a:ext cx="134"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7" name="Freeform 109"/>
            <p:cNvSpPr>
              <a:spLocks/>
            </p:cNvSpPr>
            <p:nvPr userDrawn="1"/>
          </p:nvSpPr>
          <p:spPr bwMode="ltGray">
            <a:xfrm>
              <a:off x="2553" y="181"/>
              <a:ext cx="188" cy="177"/>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78" name="Freeform 110"/>
            <p:cNvSpPr>
              <a:spLocks/>
            </p:cNvSpPr>
            <p:nvPr userDrawn="1"/>
          </p:nvSpPr>
          <p:spPr bwMode="ltGray">
            <a:xfrm>
              <a:off x="2677" y="234"/>
              <a:ext cx="17" cy="9"/>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79" name="Freeform 111"/>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0" name="Freeform 112"/>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1" name="Freeform 113"/>
            <p:cNvSpPr>
              <a:spLocks/>
            </p:cNvSpPr>
            <p:nvPr userDrawn="1"/>
          </p:nvSpPr>
          <p:spPr bwMode="ltGray">
            <a:xfrm>
              <a:off x="2394" y="432"/>
              <a:ext cx="42" cy="58"/>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2" name="Freeform 114"/>
            <p:cNvSpPr>
              <a:spLocks/>
            </p:cNvSpPr>
            <p:nvPr userDrawn="1"/>
          </p:nvSpPr>
          <p:spPr bwMode="ltGray">
            <a:xfrm>
              <a:off x="2512" y="402"/>
              <a:ext cx="19" cy="23"/>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83" name="Freeform 115"/>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4" name="Freeform 116"/>
            <p:cNvSpPr>
              <a:spLocks/>
            </p:cNvSpPr>
            <p:nvPr userDrawn="1"/>
          </p:nvSpPr>
          <p:spPr bwMode="ltGray">
            <a:xfrm>
              <a:off x="728" y="495"/>
              <a:ext cx="381"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5" name="Freeform 117"/>
            <p:cNvSpPr>
              <a:spLocks/>
            </p:cNvSpPr>
            <p:nvPr userDrawn="1"/>
          </p:nvSpPr>
          <p:spPr bwMode="ltGray">
            <a:xfrm>
              <a:off x="1400" y="895"/>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86" name="Freeform 118"/>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87" name="Freeform 119"/>
            <p:cNvSpPr>
              <a:spLocks/>
            </p:cNvSpPr>
            <p:nvPr userDrawn="1"/>
          </p:nvSpPr>
          <p:spPr bwMode="ltGray">
            <a:xfrm>
              <a:off x="453" y="275"/>
              <a:ext cx="58" cy="25"/>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88" name="Freeform 120"/>
            <p:cNvSpPr>
              <a:spLocks/>
            </p:cNvSpPr>
            <p:nvPr userDrawn="1"/>
          </p:nvSpPr>
          <p:spPr bwMode="ltGray">
            <a:xfrm>
              <a:off x="1161" y="49"/>
              <a:ext cx="691" cy="570"/>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89" name="Freeform 121"/>
            <p:cNvSpPr>
              <a:spLocks/>
            </p:cNvSpPr>
            <p:nvPr userDrawn="1"/>
          </p:nvSpPr>
          <p:spPr bwMode="ltGray">
            <a:xfrm>
              <a:off x="690"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rgbClr val="008000"/>
            </a:solidFill>
            <a:ln w="9525">
              <a:noFill/>
              <a:round/>
              <a:headEnd/>
              <a:tailEnd/>
            </a:ln>
            <a:effectLst/>
          </p:spPr>
          <p:txBody>
            <a:bodyPr wrap="none" anchor="ctr"/>
            <a:lstStyle/>
            <a:p>
              <a:pPr>
                <a:defRPr/>
              </a:pPr>
              <a:endParaRPr lang="ja-JP" altLang="en-US">
                <a:latin typeface="Arial" charset="0"/>
              </a:endParaRPr>
            </a:p>
          </p:txBody>
        </p:sp>
        <p:sp>
          <p:nvSpPr>
            <p:cNvPr id="365690" name="Freeform 122"/>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91" name="Freeform 123"/>
            <p:cNvSpPr>
              <a:spLocks/>
            </p:cNvSpPr>
            <p:nvPr userDrawn="1"/>
          </p:nvSpPr>
          <p:spPr bwMode="ltGray">
            <a:xfrm>
              <a:off x="935" y="125"/>
              <a:ext cx="45" cy="29"/>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92" name="Freeform 124"/>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93" name="Freeform 125"/>
            <p:cNvSpPr>
              <a:spLocks/>
            </p:cNvSpPr>
            <p:nvPr userDrawn="1"/>
          </p:nvSpPr>
          <p:spPr bwMode="ltGray">
            <a:xfrm>
              <a:off x="1210" y="223"/>
              <a:ext cx="39"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sp>
          <p:nvSpPr>
            <p:cNvPr id="365694" name="Freeform 126"/>
            <p:cNvSpPr>
              <a:spLocks/>
            </p:cNvSpPr>
            <p:nvPr userDrawn="1"/>
          </p:nvSpPr>
          <p:spPr bwMode="ltGray">
            <a:xfrm>
              <a:off x="865" y="123"/>
              <a:ext cx="34" cy="25"/>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defRPr/>
              </a:pPr>
              <a:endParaRPr lang="ja-JP" altLang="en-US">
                <a:latin typeface="Arial" charset="0"/>
              </a:endParaRPr>
            </a:p>
          </p:txBody>
        </p:sp>
      </p:grpSp>
      <p:pic>
        <p:nvPicPr>
          <p:cNvPr id="6159" name="Picture 127"/>
          <p:cNvPicPr>
            <a:picLocks noChangeAspect="1" noChangeArrowheads="1"/>
          </p:cNvPicPr>
          <p:nvPr userDrawn="1"/>
        </p:nvPicPr>
        <p:blipFill>
          <a:blip r:embed="rId14"/>
          <a:srcRect/>
          <a:stretch>
            <a:fillRect/>
          </a:stretch>
        </p:blipFill>
        <p:spPr bwMode="auto">
          <a:xfrm>
            <a:off x="7092950" y="6300788"/>
            <a:ext cx="719138" cy="557212"/>
          </a:xfrm>
          <a:prstGeom prst="rect">
            <a:avLst/>
          </a:prstGeom>
          <a:noFill/>
          <a:ln w="9525">
            <a:noFill/>
            <a:miter lim="800000"/>
            <a:headEnd/>
            <a:tailEnd/>
          </a:ln>
        </p:spPr>
      </p:pic>
      <p:pic>
        <p:nvPicPr>
          <p:cNvPr id="6160" name="Picture 128"/>
          <p:cNvPicPr>
            <a:picLocks noChangeAspect="1" noChangeArrowheads="1"/>
          </p:cNvPicPr>
          <p:nvPr userDrawn="1"/>
        </p:nvPicPr>
        <p:blipFill>
          <a:blip r:embed="rId15"/>
          <a:srcRect t="-10210" r="62796"/>
          <a:stretch>
            <a:fillRect/>
          </a:stretch>
        </p:blipFill>
        <p:spPr bwMode="auto">
          <a:xfrm>
            <a:off x="8594725" y="6275388"/>
            <a:ext cx="549275" cy="582612"/>
          </a:xfrm>
          <a:prstGeom prst="rect">
            <a:avLst/>
          </a:prstGeom>
          <a:noFill/>
          <a:ln w="9525">
            <a:noFill/>
            <a:miter lim="800000"/>
            <a:headEnd/>
            <a:tailEnd/>
          </a:ln>
        </p:spPr>
      </p:pic>
      <p:pic>
        <p:nvPicPr>
          <p:cNvPr id="6161" name="Picture 129"/>
          <p:cNvPicPr>
            <a:picLocks noChangeAspect="1" noChangeArrowheads="1"/>
          </p:cNvPicPr>
          <p:nvPr userDrawn="1"/>
        </p:nvPicPr>
        <p:blipFill>
          <a:blip r:embed="rId16"/>
          <a:srcRect/>
          <a:stretch>
            <a:fillRect/>
          </a:stretch>
        </p:blipFill>
        <p:spPr bwMode="auto">
          <a:xfrm>
            <a:off x="7823200" y="6319838"/>
            <a:ext cx="752475" cy="530225"/>
          </a:xfrm>
          <a:prstGeom prst="rect">
            <a:avLst/>
          </a:prstGeom>
          <a:noFill/>
          <a:ln w="9525">
            <a:noFill/>
            <a:miter lim="800000"/>
            <a:headEnd/>
            <a:tailEnd/>
          </a:ln>
        </p:spPr>
      </p:pic>
      <p:sp>
        <p:nvSpPr>
          <p:cNvPr id="365698" name="Rectangle 130"/>
          <p:cNvSpPr>
            <a:spLocks noChangeArrowheads="1"/>
          </p:cNvSpPr>
          <p:nvPr userDrawn="1"/>
        </p:nvSpPr>
        <p:spPr bwMode="auto">
          <a:xfrm>
            <a:off x="-36513" y="981075"/>
            <a:ext cx="9144001" cy="73025"/>
          </a:xfrm>
          <a:prstGeom prst="rect">
            <a:avLst/>
          </a:prstGeom>
          <a:solidFill>
            <a:schemeClr val="accent1"/>
          </a:solidFill>
          <a:ln w="9525" algn="ctr">
            <a:noFill/>
            <a:miter lim="800000"/>
            <a:headEnd/>
            <a:tailEnd/>
          </a:ln>
          <a:effectLst>
            <a:outerShdw dist="35921" dir="2700000" algn="ctr" rotWithShape="0">
              <a:srgbClr val="000066"/>
            </a:outerShdw>
          </a:effectLst>
        </p:spPr>
        <p:txBody>
          <a:bodyPr wrap="none" anchor="ctr"/>
          <a:lstStyle/>
          <a:p>
            <a:pPr>
              <a:defRPr/>
            </a:pPr>
            <a:endParaRPr lang="ja-JP" altLang="en-US">
              <a:latin typeface="Arial" charset="0"/>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kumimoji="1" sz="3200">
          <a:solidFill>
            <a:schemeClr val="tx2"/>
          </a:solidFill>
          <a:latin typeface="+mj-lt"/>
          <a:ea typeface="+mj-ea"/>
          <a:cs typeface="+mj-cs"/>
        </a:defRPr>
      </a:lvl1pPr>
      <a:lvl2pPr algn="ctr" rtl="0" eaLnBrk="0" fontAlgn="base" hangingPunct="0">
        <a:spcBef>
          <a:spcPct val="0"/>
        </a:spcBef>
        <a:spcAft>
          <a:spcPct val="0"/>
        </a:spcAft>
        <a:defRPr kumimoji="1" sz="32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2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2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Font typeface="Wingdings" pitchFamily="2" charset="2"/>
        <a:buChar char="Ø"/>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kumimoji="1" sz="24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Ø"/>
        <a:defRPr kumimoji="1" sz="20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Ø"/>
        <a:defRPr kumimoji="1">
          <a:solidFill>
            <a:schemeClr val="tx1"/>
          </a:solidFill>
          <a:latin typeface="+mn-lt"/>
          <a:ea typeface="+mn-ea"/>
        </a:defRPr>
      </a:lvl4pPr>
      <a:lvl5pPr marL="2057400" indent="-228600" algn="l" rtl="0" eaLnBrk="0" fontAlgn="base" hangingPunct="0">
        <a:spcBef>
          <a:spcPct val="20000"/>
        </a:spcBef>
        <a:spcAft>
          <a:spcPct val="0"/>
        </a:spcAft>
        <a:buFont typeface="Wingdings" pitchFamily="2" charset="2"/>
        <a:buChar char="Ø"/>
        <a:defRPr kumimoji="1" sz="1600">
          <a:solidFill>
            <a:schemeClr val="tx1"/>
          </a:solidFill>
          <a:latin typeface="+mn-lt"/>
          <a:ea typeface="+mn-ea"/>
        </a:defRPr>
      </a:lvl5pPr>
      <a:lvl6pPr marL="2514600" indent="-228600" algn="l" rtl="0" fontAlgn="base">
        <a:spcBef>
          <a:spcPct val="20000"/>
        </a:spcBef>
        <a:spcAft>
          <a:spcPct val="0"/>
        </a:spcAft>
        <a:buFont typeface="Wingdings" pitchFamily="2" charset="2"/>
        <a:buChar char="Ø"/>
        <a:defRPr kumimoji="1" sz="1600">
          <a:solidFill>
            <a:schemeClr val="tx1"/>
          </a:solidFill>
          <a:latin typeface="+mn-lt"/>
          <a:ea typeface="+mn-ea"/>
        </a:defRPr>
      </a:lvl6pPr>
      <a:lvl7pPr marL="2971800" indent="-228600" algn="l" rtl="0" fontAlgn="base">
        <a:spcBef>
          <a:spcPct val="20000"/>
        </a:spcBef>
        <a:spcAft>
          <a:spcPct val="0"/>
        </a:spcAft>
        <a:buFont typeface="Wingdings" pitchFamily="2" charset="2"/>
        <a:buChar char="Ø"/>
        <a:defRPr kumimoji="1" sz="1600">
          <a:solidFill>
            <a:schemeClr val="tx1"/>
          </a:solidFill>
          <a:latin typeface="+mn-lt"/>
          <a:ea typeface="+mn-ea"/>
        </a:defRPr>
      </a:lvl7pPr>
      <a:lvl8pPr marL="3429000" indent="-228600" algn="l" rtl="0" fontAlgn="base">
        <a:spcBef>
          <a:spcPct val="20000"/>
        </a:spcBef>
        <a:spcAft>
          <a:spcPct val="0"/>
        </a:spcAft>
        <a:buFont typeface="Wingdings" pitchFamily="2" charset="2"/>
        <a:buChar char="Ø"/>
        <a:defRPr kumimoji="1" sz="1600">
          <a:solidFill>
            <a:schemeClr val="tx1"/>
          </a:solidFill>
          <a:latin typeface="+mn-lt"/>
          <a:ea typeface="+mn-ea"/>
        </a:defRPr>
      </a:lvl8pPr>
      <a:lvl9pPr marL="3886200" indent="-228600" algn="l" rtl="0" fontAlgn="base">
        <a:spcBef>
          <a:spcPct val="20000"/>
        </a:spcBef>
        <a:spcAft>
          <a:spcPct val="0"/>
        </a:spcAft>
        <a:buFont typeface="Wingdings" pitchFamily="2" charset="2"/>
        <a:buChar char="Ø"/>
        <a:defRPr kumimoji="1" sz="16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a:endParaRPr kumimoji="1" lang="ja-JP" altLang="en-US" kern="1200">
              <a:solidFill>
                <a:prstClr val="white"/>
              </a:solidFill>
              <a:latin typeface="Corbel"/>
              <a:ea typeface="HGｺﾞｼｯｸM"/>
              <a:cs typeface="+mn-cs"/>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1" lang="ja-JP" altLang="en-US" smtClean="0"/>
              <a:t>マスタ タイトルの書式設定</a:t>
            </a:r>
            <a:endParaRPr kumimoji="1"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1" lang="ja-JP" altLang="en-US" smtClean="0"/>
              <a:t>マスタ テキストの書式設定</a:t>
            </a:r>
          </a:p>
          <a:p>
            <a:pPr lvl="1" eaLnBrk="1" latinLnBrk="0" hangingPunct="1"/>
            <a:r>
              <a:rPr kumimoji="1" lang="ja-JP" altLang="en-US" smtClean="0"/>
              <a:t>第 </a:t>
            </a:r>
            <a:r>
              <a:rPr kumimoji="1" lang="en-US" altLang="ja-JP" smtClean="0"/>
              <a:t>2 </a:t>
            </a:r>
            <a:r>
              <a:rPr kumimoji="1" lang="ja-JP" altLang="en-US" smtClean="0"/>
              <a:t>レベル</a:t>
            </a:r>
          </a:p>
          <a:p>
            <a:pPr lvl="2" eaLnBrk="1" latinLnBrk="0" hangingPunct="1"/>
            <a:r>
              <a:rPr kumimoji="1" lang="ja-JP" altLang="en-US" smtClean="0"/>
              <a:t>第 </a:t>
            </a:r>
            <a:r>
              <a:rPr kumimoji="1" lang="en-US" altLang="ja-JP" smtClean="0"/>
              <a:t>3 </a:t>
            </a:r>
            <a:r>
              <a:rPr kumimoji="1" lang="ja-JP" altLang="en-US" smtClean="0"/>
              <a:t>レベル</a:t>
            </a:r>
          </a:p>
          <a:p>
            <a:pPr lvl="3" eaLnBrk="1" latinLnBrk="0" hangingPunct="1"/>
            <a:r>
              <a:rPr kumimoji="1" lang="ja-JP" altLang="en-US" smtClean="0"/>
              <a:t>第 </a:t>
            </a:r>
            <a:r>
              <a:rPr kumimoji="1" lang="en-US" altLang="ja-JP" smtClean="0"/>
              <a:t>4 </a:t>
            </a:r>
            <a:r>
              <a:rPr kumimoji="1" lang="ja-JP" altLang="en-US" smtClean="0"/>
              <a:t>レベル</a:t>
            </a:r>
          </a:p>
          <a:p>
            <a:pPr lvl="4" eaLnBrk="1" latinLnBrk="0" hangingPunct="1"/>
            <a:r>
              <a:rPr kumimoji="1" lang="ja-JP" altLang="en-US" smtClean="0"/>
              <a:t>第 </a:t>
            </a:r>
            <a:r>
              <a:rPr kumimoji="1" lang="en-US" altLang="ja-JP" smtClean="0"/>
              <a:t>5 </a:t>
            </a:r>
            <a:r>
              <a:rPr kumimoji="1" lang="ja-JP" altLang="en-US" smtClean="0"/>
              <a:t>レベル</a:t>
            </a:r>
            <a:endParaRPr kumimoji="1"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1" lang="ja-JP" sz="1100">
                <a:solidFill>
                  <a:schemeClr val="tx2"/>
                </a:solidFill>
              </a:defRPr>
            </a:lvl1pPr>
            <a:extLst/>
          </a:lstStyle>
          <a:p>
            <a:pPr rtl="0"/>
            <a:fld id="{8D3816DF-213E-421B-92D3-C068DBB023D6}" type="datetimeFigureOut">
              <a:rPr lang="en-US" altLang="ja-JP" kern="1200">
                <a:solidFill>
                  <a:srgbClr val="E9E5DC"/>
                </a:solidFill>
                <a:latin typeface="Corbel"/>
                <a:ea typeface="HGｺﾞｼｯｸM"/>
                <a:cs typeface="+mn-cs"/>
              </a:rPr>
              <a:pPr rtl="0"/>
              <a:t>8/24/2009</a:t>
            </a:fld>
            <a:endParaRPr altLang="en-US" kern="1200">
              <a:solidFill>
                <a:srgbClr val="E9E5DC"/>
              </a:solidFill>
              <a:latin typeface="Corbel"/>
              <a:ea typeface="HGｺﾞｼｯｸM"/>
              <a:cs typeface="+mn-cs"/>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1" lang="ja-JP" sz="1100">
                <a:solidFill>
                  <a:schemeClr val="tx2"/>
                </a:solidFill>
              </a:defRPr>
            </a:lvl1pPr>
            <a:extLst/>
          </a:lstStyle>
          <a:p>
            <a:pPr rtl="0"/>
            <a:endParaRPr altLang="en-US" kern="1200">
              <a:solidFill>
                <a:srgbClr val="E9E5DC"/>
              </a:solidFill>
              <a:latin typeface="Corbel"/>
              <a:ea typeface="HGｺﾞｼｯｸM"/>
              <a:cs typeface="+mn-cs"/>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1" lang="ja-JP" sz="1200">
                <a:solidFill>
                  <a:schemeClr val="tx2"/>
                </a:solidFill>
              </a:defRPr>
            </a:lvl1pPr>
            <a:extLst/>
          </a:lstStyle>
          <a:p>
            <a:pPr rtl="0"/>
            <a:fld id="{72AC53DF-4216-466D-99A7-94400E6C2A25}" type="slidenum">
              <a:rPr lang="en-US" altLang="ja-JP" kern="1200">
                <a:solidFill>
                  <a:srgbClr val="E9E5DC"/>
                </a:solidFill>
                <a:latin typeface="Corbel"/>
                <a:ea typeface="HGｺﾞｼｯｸM"/>
                <a:cs typeface="+mn-cs"/>
              </a:rPr>
              <a:pPr rtl="0"/>
              <a:t>&lt;#&gt;</a:t>
            </a:fld>
            <a:endParaRPr altLang="en-US" kern="1200">
              <a:solidFill>
                <a:srgbClr val="E9E5DC"/>
              </a:solidFill>
              <a:latin typeface="Corbel"/>
              <a:ea typeface="HGｺﾞｼｯｸM"/>
              <a:cs typeface="+mn-cs"/>
            </a:endParaRPr>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rtl="0" eaLnBrk="1" latinLnBrk="0" hangingPunct="1">
        <a:spcBef>
          <a:spcPct val="0"/>
        </a:spcBef>
        <a:buNone/>
        <a:defRPr kumimoji="1" lang="ja-JP"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1" lang="ja-JP"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1" lang="ja-JP"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1" lang="ja-JP"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1" lang="ja-JP"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1" lang="ja-JP"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lang="ja-JP"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lang="ja-JP"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lang="ja-JP"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lang="ja-JP" sz="1600" kern="1200">
          <a:solidFill>
            <a:schemeClr val="tx1"/>
          </a:solidFill>
          <a:latin typeface="+mn-lt"/>
          <a:ea typeface="+mn-ea"/>
          <a:cs typeface="+mn-cs"/>
        </a:defRPr>
      </a:lvl9pPr>
      <a:extLst/>
    </p:bodyStyle>
    <p:otherStyle>
      <a:lvl1pPr marL="0" algn="l" rtl="0" eaLnBrk="1" latinLnBrk="0" hangingPunct="1">
        <a:defRPr kumimoji="1" lang="ja-JP" kern="1200">
          <a:solidFill>
            <a:schemeClr val="tx1"/>
          </a:solidFill>
          <a:latin typeface="+mn-lt"/>
          <a:ea typeface="+mn-ea"/>
          <a:cs typeface="+mn-cs"/>
        </a:defRPr>
      </a:lvl1pPr>
      <a:lvl2pPr marL="457200" algn="l" rtl="0" eaLnBrk="1" latinLnBrk="0" hangingPunct="1">
        <a:defRPr kumimoji="1" lang="ja-JP" kern="1200">
          <a:solidFill>
            <a:schemeClr val="tx1"/>
          </a:solidFill>
          <a:latin typeface="+mn-lt"/>
          <a:ea typeface="+mn-ea"/>
          <a:cs typeface="+mn-cs"/>
        </a:defRPr>
      </a:lvl2pPr>
      <a:lvl3pPr marL="914400" algn="l" rtl="0" eaLnBrk="1" latinLnBrk="0" hangingPunct="1">
        <a:defRPr kumimoji="1" lang="ja-JP" kern="1200">
          <a:solidFill>
            <a:schemeClr val="tx1"/>
          </a:solidFill>
          <a:latin typeface="+mn-lt"/>
          <a:ea typeface="+mn-ea"/>
          <a:cs typeface="+mn-cs"/>
        </a:defRPr>
      </a:lvl3pPr>
      <a:lvl4pPr marL="1371600" algn="l" rtl="0" eaLnBrk="1" latinLnBrk="0" hangingPunct="1">
        <a:defRPr kumimoji="1" lang="ja-JP" kern="1200">
          <a:solidFill>
            <a:schemeClr val="tx1"/>
          </a:solidFill>
          <a:latin typeface="+mn-lt"/>
          <a:ea typeface="+mn-ea"/>
          <a:cs typeface="+mn-cs"/>
        </a:defRPr>
      </a:lvl4pPr>
      <a:lvl5pPr marL="1828800" algn="l" rtl="0" eaLnBrk="1" latinLnBrk="0" hangingPunct="1">
        <a:defRPr kumimoji="1" lang="ja-JP" kern="1200">
          <a:solidFill>
            <a:schemeClr val="tx1"/>
          </a:solidFill>
          <a:latin typeface="+mn-lt"/>
          <a:ea typeface="+mn-ea"/>
          <a:cs typeface="+mn-cs"/>
        </a:defRPr>
      </a:lvl5pPr>
      <a:lvl6pPr marL="2286000" algn="l" rtl="0" eaLnBrk="1" latinLnBrk="0" hangingPunct="1">
        <a:defRPr kumimoji="1" lang="ja-JP" kern="1200">
          <a:solidFill>
            <a:schemeClr val="tx1"/>
          </a:solidFill>
          <a:latin typeface="+mn-lt"/>
          <a:ea typeface="+mn-ea"/>
          <a:cs typeface="+mn-cs"/>
        </a:defRPr>
      </a:lvl6pPr>
      <a:lvl7pPr marL="2743200" algn="l" rtl="0" eaLnBrk="1" latinLnBrk="0" hangingPunct="1">
        <a:defRPr kumimoji="1" lang="ja-JP" kern="1200">
          <a:solidFill>
            <a:schemeClr val="tx1"/>
          </a:solidFill>
          <a:latin typeface="+mn-lt"/>
          <a:ea typeface="+mn-ea"/>
          <a:cs typeface="+mn-cs"/>
        </a:defRPr>
      </a:lvl7pPr>
      <a:lvl8pPr marL="3200400" algn="l" rtl="0" eaLnBrk="1" latinLnBrk="0" hangingPunct="1">
        <a:defRPr kumimoji="1" lang="ja-JP" kern="1200">
          <a:solidFill>
            <a:schemeClr val="tx1"/>
          </a:solidFill>
          <a:latin typeface="+mn-lt"/>
          <a:ea typeface="+mn-ea"/>
          <a:cs typeface="+mn-cs"/>
        </a:defRPr>
      </a:lvl8pPr>
      <a:lvl9pPr marL="3657600" algn="l" rtl="0" eaLnBrk="1" latinLnBrk="0" hangingPunct="1">
        <a:defRPr kumimoji="1" lang="ja-JP"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ea typeface="ＭＳ Ｐゴシック" pitchFamily="50" charset="-128"/>
              </a:defRPr>
            </a:lvl1pPr>
          </a:lstStyle>
          <a:p>
            <a:pPr algn="l" rtl="0" fontAlgn="base">
              <a:spcBef>
                <a:spcPct val="0"/>
              </a:spcBef>
              <a:spcAft>
                <a:spcPct val="0"/>
              </a:spcAft>
              <a:defRPr/>
            </a:pPr>
            <a:endParaRPr kumimoji="1" lang="en-US" altLang="ja-JP" kern="1200">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ea typeface="ＭＳ Ｐゴシック" pitchFamily="50" charset="-128"/>
              </a:defRPr>
            </a:lvl1pPr>
          </a:lstStyle>
          <a:p>
            <a:pPr rtl="0" fontAlgn="base">
              <a:spcBef>
                <a:spcPct val="0"/>
              </a:spcBef>
              <a:spcAft>
                <a:spcPct val="0"/>
              </a:spcAft>
              <a:defRPr/>
            </a:pPr>
            <a:endParaRPr kumimoji="1" lang="en-US" altLang="ja-JP" kern="1200">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ＭＳ Ｐゴシック" pitchFamily="50" charset="-128"/>
              </a:defRPr>
            </a:lvl1pPr>
          </a:lstStyle>
          <a:p>
            <a:pPr rtl="0" fontAlgn="base">
              <a:spcBef>
                <a:spcPct val="0"/>
              </a:spcBef>
              <a:spcAft>
                <a:spcPct val="0"/>
              </a:spcAft>
              <a:defRPr/>
            </a:pPr>
            <a:fld id="{A5D96E42-2313-4563-BE8C-831CF9CCD04A}" type="slidenum">
              <a:rPr kumimoji="1" lang="en-US" altLang="ja-JP" kern="1200">
                <a:solidFill>
                  <a:srgbClr val="000000"/>
                </a:solidFill>
                <a:cs typeface="+mn-cs"/>
              </a:rPr>
              <a:pPr rtl="0" fontAlgn="base">
                <a:spcBef>
                  <a:spcPct val="0"/>
                </a:spcBef>
                <a:spcAft>
                  <a:spcPct val="0"/>
                </a:spcAft>
                <a:defRPr/>
              </a:pPr>
              <a:t>&lt;#&gt;</a:t>
            </a:fld>
            <a:endParaRPr kumimoji="1" lang="en-US" altLang="ja-JP" kern="120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7.xml"/><Relationship Id="rId5" Type="http://schemas.openxmlformats.org/officeDocument/2006/relationships/image" Target="../media/image22.tiff"/><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8.wmf"/><Relationship Id="rId4" Type="http://schemas.openxmlformats.org/officeDocument/2006/relationships/image" Target="../media/image37.wmf"/></Relationships>
</file>

<file path=ppt/slides/_rels/slide2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15.tif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1.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1.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3.tif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14348" y="2500306"/>
            <a:ext cx="7176965" cy="1384995"/>
          </a:xfrm>
          <a:prstGeom prst="rect">
            <a:avLst/>
          </a:prstGeom>
          <a:noFill/>
        </p:spPr>
        <p:txBody>
          <a:bodyPr wrap="none" rtlCol="0">
            <a:spAutoFit/>
          </a:bodyPr>
          <a:lstStyle/>
          <a:p>
            <a:r>
              <a:rPr kumimoji="1" lang="ja-JP" altLang="en-US" sz="2800" b="1" dirty="0" smtClean="0">
                <a:latin typeface="HG丸ｺﾞｼｯｸM-PRO" pitchFamily="50" charset="-128"/>
                <a:ea typeface="HG丸ｺﾞｼｯｸM-PRO" pitchFamily="50" charset="-128"/>
              </a:rPr>
              <a:t>日時：　</a:t>
            </a:r>
            <a:r>
              <a:rPr kumimoji="1" lang="en-US" altLang="ja-JP" sz="2800" b="1" dirty="0" smtClean="0">
                <a:latin typeface="HG丸ｺﾞｼｯｸM-PRO" pitchFamily="50" charset="-128"/>
                <a:ea typeface="HG丸ｺﾞｼｯｸM-PRO" pitchFamily="50" charset="-128"/>
              </a:rPr>
              <a:t>2009</a:t>
            </a:r>
            <a:r>
              <a:rPr kumimoji="1" lang="ja-JP" altLang="en-US" sz="2800" b="1" dirty="0" smtClean="0">
                <a:latin typeface="HG丸ｺﾞｼｯｸM-PRO" pitchFamily="50" charset="-128"/>
                <a:ea typeface="HG丸ｺﾞｼｯｸM-PRO" pitchFamily="50" charset="-128"/>
              </a:rPr>
              <a:t>年</a:t>
            </a:r>
            <a:r>
              <a:rPr kumimoji="1" lang="en-US" altLang="ja-JP" sz="2800" b="1" dirty="0" smtClean="0">
                <a:latin typeface="HG丸ｺﾞｼｯｸM-PRO" pitchFamily="50" charset="-128"/>
                <a:ea typeface="HG丸ｺﾞｼｯｸM-PRO" pitchFamily="50" charset="-128"/>
              </a:rPr>
              <a:t>8</a:t>
            </a:r>
            <a:r>
              <a:rPr kumimoji="1" lang="ja-JP" altLang="en-US" sz="2800" b="1" dirty="0" smtClean="0">
                <a:latin typeface="HG丸ｺﾞｼｯｸM-PRO" pitchFamily="50" charset="-128"/>
                <a:ea typeface="HG丸ｺﾞｼｯｸM-PRO" pitchFamily="50" charset="-128"/>
              </a:rPr>
              <a:t>月</a:t>
            </a:r>
            <a:r>
              <a:rPr kumimoji="1" lang="en-US" altLang="ja-JP" sz="2800" b="1" dirty="0" smtClean="0">
                <a:latin typeface="HG丸ｺﾞｼｯｸM-PRO" pitchFamily="50" charset="-128"/>
                <a:ea typeface="HG丸ｺﾞｼｯｸM-PRO" pitchFamily="50" charset="-128"/>
              </a:rPr>
              <a:t>24</a:t>
            </a:r>
            <a:r>
              <a:rPr kumimoji="1" lang="ja-JP" altLang="en-US" sz="2800" b="1" dirty="0" smtClean="0">
                <a:latin typeface="HG丸ｺﾞｼｯｸM-PRO" pitchFamily="50" charset="-128"/>
                <a:ea typeface="HG丸ｺﾞｼｯｸM-PRO" pitchFamily="50" charset="-128"/>
              </a:rPr>
              <a:t>日 </a:t>
            </a:r>
            <a:r>
              <a:rPr kumimoji="1" lang="en-US" altLang="ja-JP" sz="2800" b="1" dirty="0" smtClean="0">
                <a:latin typeface="HG丸ｺﾞｼｯｸM-PRO" pitchFamily="50" charset="-128"/>
                <a:ea typeface="HG丸ｺﾞｼｯｸM-PRO" pitchFamily="50" charset="-128"/>
              </a:rPr>
              <a:t>13:00-18:00</a:t>
            </a:r>
          </a:p>
          <a:p>
            <a:r>
              <a:rPr lang="ja-JP" altLang="en-US" sz="2800" b="1" dirty="0" smtClean="0">
                <a:latin typeface="HG丸ｺﾞｼｯｸM-PRO" pitchFamily="50" charset="-128"/>
                <a:ea typeface="HG丸ｺﾞｼｯｸM-PRO" pitchFamily="50" charset="-128"/>
              </a:rPr>
              <a:t>場所：　東大柏キャンパス総合研究棟</a:t>
            </a:r>
            <a:r>
              <a:rPr lang="en-US" altLang="ja-JP" sz="2800" b="1" dirty="0" smtClean="0">
                <a:latin typeface="HG丸ｺﾞｼｯｸM-PRO" pitchFamily="50" charset="-128"/>
                <a:ea typeface="HG丸ｺﾞｼｯｸM-PRO" pitchFamily="50" charset="-128"/>
              </a:rPr>
              <a:t>270</a:t>
            </a:r>
            <a:endParaRPr kumimoji="1" lang="en-US" altLang="ja-JP" sz="2800" b="1" dirty="0" smtClean="0">
              <a:latin typeface="HG丸ｺﾞｼｯｸM-PRO" pitchFamily="50" charset="-128"/>
              <a:ea typeface="HG丸ｺﾞｼｯｸM-PRO" pitchFamily="50" charset="-128"/>
            </a:endParaRPr>
          </a:p>
          <a:p>
            <a:r>
              <a:rPr kumimoji="1" lang="ja-JP" altLang="en-US" sz="2800" b="1" dirty="0" smtClean="0">
                <a:latin typeface="HG丸ｺﾞｼｯｸM-PRO" pitchFamily="50" charset="-128"/>
                <a:ea typeface="HG丸ｺﾞｼｯｸM-PRO" pitchFamily="50" charset="-128"/>
              </a:rPr>
              <a:t>目的：　情報交換</a:t>
            </a:r>
            <a:endParaRPr kumimoji="1" lang="ja-JP" altLang="en-US" sz="2800" b="1" dirty="0">
              <a:latin typeface="HG丸ｺﾞｼｯｸM-PRO" pitchFamily="50" charset="-128"/>
              <a:ea typeface="HG丸ｺﾞｼｯｸM-PRO" pitchFamily="50" charset="-128"/>
            </a:endParaRPr>
          </a:p>
        </p:txBody>
      </p:sp>
      <p:sp>
        <p:nvSpPr>
          <p:cNvPr id="3" name="タイトル 2"/>
          <p:cNvSpPr>
            <a:spLocks noGrp="1"/>
          </p:cNvSpPr>
          <p:nvPr>
            <p:ph type="title"/>
          </p:nvPr>
        </p:nvSpPr>
        <p:spPr>
          <a:xfrm>
            <a:off x="357158" y="571480"/>
            <a:ext cx="8229600" cy="1143000"/>
          </a:xfrm>
          <a:effectLst>
            <a:outerShdw blurRad="50800" dist="38100" dir="2700000" algn="tl" rotWithShape="0">
              <a:prstClr val="black">
                <a:alpha val="40000"/>
              </a:prstClr>
            </a:outerShdw>
          </a:effectLst>
        </p:spPr>
        <p:txBody>
          <a:bodyPr/>
          <a:lstStyle/>
          <a:p>
            <a:r>
              <a:rPr kumimoji="1" lang="en-US" altLang="ja-JP" sz="3600" b="1" dirty="0" smtClean="0">
                <a:latin typeface="HG丸ｺﾞｼｯｸM-PRO" pitchFamily="50" charset="-128"/>
                <a:ea typeface="HG丸ｺﾞｼｯｸM-PRO" pitchFamily="50" charset="-128"/>
              </a:rPr>
              <a:t>AR5</a:t>
            </a:r>
            <a:r>
              <a:rPr kumimoji="1" lang="ja-JP" altLang="en-US" sz="3600" b="1" dirty="0" smtClean="0">
                <a:latin typeface="HG丸ｺﾞｼｯｸM-PRO" pitchFamily="50" charset="-128"/>
                <a:ea typeface="HG丸ｺﾞｼｯｸM-PRO" pitchFamily="50" charset="-128"/>
              </a:rPr>
              <a:t>に向けたモデル開発に関する</a:t>
            </a:r>
            <a:r>
              <a:rPr kumimoji="1" lang="en-US" altLang="ja-JP" sz="3600" b="1" dirty="0" smtClean="0">
                <a:latin typeface="HG丸ｺﾞｼｯｸM-PRO" pitchFamily="50" charset="-128"/>
                <a:ea typeface="HG丸ｺﾞｼｯｸM-PRO" pitchFamily="50" charset="-128"/>
              </a:rPr>
              <a:t/>
            </a:r>
            <a:br>
              <a:rPr kumimoji="1" lang="en-US" altLang="ja-JP" sz="3600" b="1" dirty="0" smtClean="0">
                <a:latin typeface="HG丸ｺﾞｼｯｸM-PRO" pitchFamily="50" charset="-128"/>
                <a:ea typeface="HG丸ｺﾞｼｯｸM-PRO" pitchFamily="50" charset="-128"/>
              </a:rPr>
            </a:br>
            <a:r>
              <a:rPr kumimoji="1" lang="en-US" altLang="ja-JP" sz="3600" b="1" dirty="0" smtClean="0">
                <a:latin typeface="HG丸ｺﾞｼｯｸM-PRO" pitchFamily="50" charset="-128"/>
                <a:ea typeface="HG丸ｺﾞｼｯｸM-PRO" pitchFamily="50" charset="-128"/>
              </a:rPr>
              <a:t>MRI-MIROC</a:t>
            </a:r>
            <a:r>
              <a:rPr kumimoji="1" lang="ja-JP" altLang="en-US" sz="3600" b="1" dirty="0" smtClean="0">
                <a:latin typeface="HG丸ｺﾞｼｯｸM-PRO" pitchFamily="50" charset="-128"/>
                <a:ea typeface="HG丸ｺﾞｼｯｸM-PRO" pitchFamily="50" charset="-128"/>
              </a:rPr>
              <a:t>合同ミーティング</a:t>
            </a:r>
            <a:endParaRPr kumimoji="1" lang="ja-JP" altLang="en-US" sz="3600" b="1" dirty="0">
              <a:latin typeface="HG丸ｺﾞｼｯｸM-PRO" pitchFamily="50" charset="-128"/>
              <a:ea typeface="HG丸ｺﾞｼｯｸM-PRO" pitchFamily="50" charset="-128"/>
            </a:endParaRPr>
          </a:p>
        </p:txBody>
      </p:sp>
      <p:sp>
        <p:nvSpPr>
          <p:cNvPr id="5" name="テキスト ボックス 4"/>
          <p:cNvSpPr txBox="1"/>
          <p:nvPr/>
        </p:nvSpPr>
        <p:spPr>
          <a:xfrm>
            <a:off x="3500430" y="3373580"/>
            <a:ext cx="4152099" cy="523220"/>
          </a:xfrm>
          <a:prstGeom prst="rect">
            <a:avLst/>
          </a:prstGeom>
          <a:noFill/>
        </p:spPr>
        <p:txBody>
          <a:bodyPr wrap="none" rtlCol="0">
            <a:spAutoFit/>
          </a:bodyPr>
          <a:lstStyle/>
          <a:p>
            <a:r>
              <a:rPr kumimoji="1" lang="ja-JP" altLang="en-US" sz="2800" b="1" dirty="0" smtClean="0">
                <a:solidFill>
                  <a:srgbClr val="C00000"/>
                </a:solidFill>
                <a:latin typeface="HGS行書体" pitchFamily="66" charset="-128"/>
                <a:ea typeface="HGS行書体" pitchFamily="66" charset="-128"/>
              </a:rPr>
              <a:t>（自慢する会にアラズ）</a:t>
            </a:r>
            <a:endParaRPr kumimoji="1" lang="ja-JP" altLang="en-US" sz="2800" b="1" dirty="0">
              <a:solidFill>
                <a:srgbClr val="C00000"/>
              </a:solidFill>
              <a:latin typeface="HGS行書体" pitchFamily="66" charset="-128"/>
              <a:ea typeface="HGS行書体" pitchFamily="66"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002060"/>
            </a:gs>
            <a:gs pos="100000">
              <a:srgbClr val="575CC1"/>
            </a:gs>
          </a:gsLst>
          <a:lin ang="5400000" scaled="0"/>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4"/>
            <a:ext cx="8229600" cy="639763"/>
          </a:xfrm>
        </p:spPr>
        <p:txBody>
          <a:bodyPr/>
          <a:lstStyle/>
          <a:p>
            <a:pPr algn="ctr"/>
            <a:r>
              <a:rPr lang="en-US" altLang="ja-JP" sz="4000" dirty="0" smtClean="0"/>
              <a:t>Climate sensitivity</a:t>
            </a:r>
            <a:endParaRPr lang="en-US" altLang="ja-JP" sz="3200" dirty="0"/>
          </a:p>
        </p:txBody>
      </p:sp>
      <p:sp>
        <p:nvSpPr>
          <p:cNvPr id="6151" name="Text Box 7"/>
          <p:cNvSpPr txBox="1">
            <a:spLocks noChangeArrowheads="1"/>
          </p:cNvSpPr>
          <p:nvPr/>
        </p:nvSpPr>
        <p:spPr bwMode="auto">
          <a:xfrm>
            <a:off x="428596" y="1142984"/>
            <a:ext cx="3048000" cy="519113"/>
          </a:xfrm>
          <a:prstGeom prst="rect">
            <a:avLst/>
          </a:prstGeom>
          <a:noFill/>
          <a:ln w="9525">
            <a:noFill/>
            <a:miter lim="800000"/>
            <a:headEnd/>
            <a:tailEnd/>
          </a:ln>
          <a:effectLst/>
        </p:spPr>
        <p:txBody>
          <a:bodyPr>
            <a:spAutoFit/>
          </a:bodyPr>
          <a:lstStyle/>
          <a:p>
            <a:r>
              <a:rPr lang="en-US" altLang="ja-JP" sz="2800" dirty="0"/>
              <a:t>N = F </a:t>
            </a:r>
            <a:r>
              <a:rPr lang="en-US" altLang="ja-JP" sz="2800" dirty="0">
                <a:cs typeface="Arial" pitchFamily="34" charset="0"/>
              </a:rPr>
              <a:t>− </a:t>
            </a:r>
            <a:r>
              <a:rPr lang="el-GR" altLang="ja-JP" sz="2800" dirty="0"/>
              <a:t>α</a:t>
            </a:r>
            <a:r>
              <a:rPr lang="en-US" altLang="ja-JP" sz="2800" dirty="0"/>
              <a:t> </a:t>
            </a:r>
            <a:r>
              <a:rPr lang="en-US" altLang="ja-JP" sz="2800" dirty="0">
                <a:cs typeface="Arial" pitchFamily="34" charset="0"/>
              </a:rPr>
              <a:t>∆T</a:t>
            </a:r>
            <a:r>
              <a:rPr lang="ja-JP" altLang="en-US" sz="2800" dirty="0">
                <a:cs typeface="Arial" pitchFamily="34" charset="0"/>
              </a:rPr>
              <a:t>　　　</a:t>
            </a:r>
            <a:endParaRPr lang="ja-JP" altLang="el-GR" sz="2800" dirty="0">
              <a:cs typeface="Arial" pitchFamily="34" charset="0"/>
            </a:endParaRPr>
          </a:p>
        </p:txBody>
      </p:sp>
      <p:sp>
        <p:nvSpPr>
          <p:cNvPr id="6" name="テキスト ボックス 5"/>
          <p:cNvSpPr txBox="1"/>
          <p:nvPr/>
        </p:nvSpPr>
        <p:spPr>
          <a:xfrm>
            <a:off x="6653342" y="4019140"/>
            <a:ext cx="2419252" cy="338554"/>
          </a:xfrm>
          <a:prstGeom prst="rect">
            <a:avLst/>
          </a:prstGeom>
          <a:noFill/>
        </p:spPr>
        <p:txBody>
          <a:bodyPr wrap="none" rtlCol="0">
            <a:spAutoFit/>
          </a:bodyPr>
          <a:lstStyle/>
          <a:p>
            <a:r>
              <a:rPr kumimoji="1" lang="en-US" altLang="ja-JP" sz="1600" dirty="0" smtClean="0"/>
              <a:t>Courtesy of H </a:t>
            </a:r>
            <a:r>
              <a:rPr kumimoji="1" lang="en-US" altLang="ja-JP" sz="1600" dirty="0" err="1" smtClean="0"/>
              <a:t>Shiogama</a:t>
            </a:r>
            <a:endParaRPr kumimoji="1" lang="ja-JP" altLang="en-US" sz="1600" dirty="0"/>
          </a:p>
        </p:txBody>
      </p:sp>
      <p:sp>
        <p:nvSpPr>
          <p:cNvPr id="7" name="Rectangle 2"/>
          <p:cNvSpPr txBox="1">
            <a:spLocks noChangeArrowheads="1"/>
          </p:cNvSpPr>
          <p:nvPr/>
        </p:nvSpPr>
        <p:spPr bwMode="auto">
          <a:xfrm>
            <a:off x="428596" y="642918"/>
            <a:ext cx="4071966"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0" cap="none" spc="0" normalizeH="0" baseline="0" noProof="0" dirty="0" smtClean="0">
                <a:ln>
                  <a:noFill/>
                </a:ln>
                <a:solidFill>
                  <a:schemeClr val="tx2"/>
                </a:solidFill>
                <a:effectLst/>
                <a:uLnTx/>
                <a:uFillTx/>
                <a:latin typeface="+mj-lt"/>
                <a:ea typeface="+mj-ea"/>
                <a:cs typeface="+mj-cs"/>
              </a:rPr>
              <a:t>Gregory plots for 2xCO2</a:t>
            </a:r>
            <a:endParaRPr kumimoji="1" lang="en-US" altLang="ja-JP" sz="2400" b="0" i="0" u="none" strike="noStrike" kern="0" cap="none" spc="0" normalizeH="0" baseline="0" noProof="0" dirty="0">
              <a:ln>
                <a:noFill/>
              </a:ln>
              <a:solidFill>
                <a:schemeClr val="tx2"/>
              </a:solidFill>
              <a:effectLst/>
              <a:uLnTx/>
              <a:uFillTx/>
              <a:latin typeface="+mj-lt"/>
              <a:ea typeface="+mj-ea"/>
              <a:cs typeface="+mj-cs"/>
            </a:endParaRPr>
          </a:p>
        </p:txBody>
      </p:sp>
      <p:grpSp>
        <p:nvGrpSpPr>
          <p:cNvPr id="20" name="グループ化 19"/>
          <p:cNvGrpSpPr/>
          <p:nvPr/>
        </p:nvGrpSpPr>
        <p:grpSpPr>
          <a:xfrm>
            <a:off x="1285852" y="928670"/>
            <a:ext cx="8215370" cy="3143272"/>
            <a:chOff x="928662" y="1285860"/>
            <a:chExt cx="8215370" cy="3143272"/>
          </a:xfrm>
        </p:grpSpPr>
        <p:sp>
          <p:nvSpPr>
            <p:cNvPr id="17" name="正方形/長方形 16"/>
            <p:cNvSpPr/>
            <p:nvPr/>
          </p:nvSpPr>
          <p:spPr>
            <a:xfrm>
              <a:off x="2357422" y="1643050"/>
              <a:ext cx="6357982" cy="27860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9" descr="cfp"/>
            <p:cNvPicPr>
              <a:picLocks noChangeAspect="1" noChangeArrowheads="1"/>
            </p:cNvPicPr>
            <p:nvPr/>
          </p:nvPicPr>
          <p:blipFill>
            <a:blip r:embed="rId2"/>
            <a:srcRect/>
            <a:stretch>
              <a:fillRect/>
            </a:stretch>
          </p:blipFill>
          <p:spPr bwMode="auto">
            <a:xfrm>
              <a:off x="2500298" y="1714488"/>
              <a:ext cx="6136732" cy="2572220"/>
            </a:xfrm>
            <a:prstGeom prst="rect">
              <a:avLst/>
            </a:prstGeom>
            <a:noFill/>
          </p:spPr>
        </p:pic>
        <p:sp>
          <p:nvSpPr>
            <p:cNvPr id="6149" name="Text Box 5"/>
            <p:cNvSpPr txBox="1">
              <a:spLocks noChangeArrowheads="1"/>
            </p:cNvSpPr>
            <p:nvPr/>
          </p:nvSpPr>
          <p:spPr bwMode="auto">
            <a:xfrm>
              <a:off x="928662" y="2143116"/>
              <a:ext cx="1276824" cy="1477328"/>
            </a:xfrm>
            <a:prstGeom prst="rect">
              <a:avLst/>
            </a:prstGeom>
            <a:noFill/>
            <a:ln w="9525">
              <a:noFill/>
              <a:miter lim="800000"/>
              <a:headEnd/>
              <a:tailEnd/>
            </a:ln>
            <a:effectLst/>
          </p:spPr>
          <p:txBody>
            <a:bodyPr wrap="none">
              <a:spAutoFit/>
            </a:bodyPr>
            <a:lstStyle/>
            <a:p>
              <a:r>
                <a:rPr lang="en-US" altLang="ja-JP" dirty="0">
                  <a:effectLst>
                    <a:outerShdw blurRad="50800" dist="38100" dir="2700000" algn="tl" rotWithShape="0">
                      <a:schemeClr val="tx1"/>
                    </a:outerShdw>
                  </a:effectLst>
                </a:rPr>
                <a:t>LW+SW    </a:t>
              </a:r>
              <a:endParaRPr lang="en-US" altLang="ja-JP" dirty="0" smtClean="0">
                <a:effectLst>
                  <a:outerShdw blurRad="50800" dist="38100" dir="2700000" algn="tl" rotWithShape="0">
                    <a:schemeClr val="tx1"/>
                  </a:outerShdw>
                </a:effectLst>
              </a:endParaRPr>
            </a:p>
            <a:p>
              <a:r>
                <a:rPr lang="en-US" altLang="ja-JP" dirty="0" err="1" smtClean="0">
                  <a:solidFill>
                    <a:srgbClr val="00FFFF"/>
                  </a:solidFill>
                  <a:effectLst>
                    <a:outerShdw blurRad="50800" dist="38100" dir="2700000" algn="tl" rotWithShape="0">
                      <a:schemeClr val="tx1"/>
                    </a:outerShdw>
                  </a:effectLst>
                </a:rPr>
                <a:t>LWclr</a:t>
              </a:r>
              <a:r>
                <a:rPr lang="en-US" altLang="ja-JP" dirty="0" smtClean="0">
                  <a:effectLst>
                    <a:outerShdw blurRad="50800" dist="38100" dir="2700000" algn="tl" rotWithShape="0">
                      <a:schemeClr val="tx1"/>
                    </a:outerShdw>
                  </a:effectLst>
                </a:rPr>
                <a:t>   </a:t>
              </a:r>
            </a:p>
            <a:p>
              <a:r>
                <a:rPr lang="en-US" altLang="ja-JP" dirty="0" err="1" smtClean="0">
                  <a:solidFill>
                    <a:srgbClr val="00FF00"/>
                  </a:solidFill>
                  <a:effectLst>
                    <a:outerShdw blurRad="50800" dist="38100" dir="2700000" algn="tl" rotWithShape="0">
                      <a:schemeClr val="tx1"/>
                    </a:outerShdw>
                  </a:effectLst>
                </a:rPr>
                <a:t>SWclr</a:t>
              </a:r>
              <a:r>
                <a:rPr lang="en-US" altLang="ja-JP" dirty="0" smtClean="0">
                  <a:effectLst>
                    <a:outerShdw blurRad="50800" dist="38100" dir="2700000" algn="tl" rotWithShape="0">
                      <a:schemeClr val="tx1"/>
                    </a:outerShdw>
                  </a:effectLst>
                </a:rPr>
                <a:t>  </a:t>
              </a:r>
              <a:r>
                <a:rPr lang="en-US" altLang="ja-JP" dirty="0" smtClean="0">
                  <a:solidFill>
                    <a:srgbClr val="CC0099"/>
                  </a:solidFill>
                  <a:effectLst>
                    <a:outerShdw blurRad="50800" dist="38100" dir="2700000" algn="tl" rotWithShape="0">
                      <a:schemeClr val="tx1"/>
                    </a:outerShdw>
                  </a:effectLst>
                </a:rPr>
                <a:t> </a:t>
              </a:r>
            </a:p>
            <a:p>
              <a:r>
                <a:rPr lang="en-US" altLang="ja-JP" dirty="0" err="1" smtClean="0">
                  <a:solidFill>
                    <a:srgbClr val="CC00CC"/>
                  </a:solidFill>
                  <a:effectLst>
                    <a:outerShdw blurRad="50800" dist="38100" dir="2700000" algn="tl" rotWithShape="0">
                      <a:schemeClr val="tx1"/>
                    </a:outerShdw>
                  </a:effectLst>
                </a:rPr>
                <a:t>LWcloud</a:t>
              </a:r>
              <a:r>
                <a:rPr lang="en-US" altLang="ja-JP" dirty="0" smtClean="0">
                  <a:solidFill>
                    <a:srgbClr val="CC0099"/>
                  </a:solidFill>
                  <a:effectLst>
                    <a:outerShdw blurRad="50800" dist="38100" dir="2700000" algn="tl" rotWithShape="0">
                      <a:schemeClr val="tx1"/>
                    </a:outerShdw>
                  </a:effectLst>
                </a:rPr>
                <a:t> </a:t>
              </a:r>
              <a:r>
                <a:rPr lang="en-US" altLang="ja-JP" dirty="0" smtClean="0">
                  <a:effectLst>
                    <a:outerShdw blurRad="50800" dist="38100" dir="2700000" algn="tl" rotWithShape="0">
                      <a:schemeClr val="tx1"/>
                    </a:outerShdw>
                  </a:effectLst>
                </a:rPr>
                <a:t>  </a:t>
              </a:r>
            </a:p>
            <a:p>
              <a:r>
                <a:rPr lang="en-US" altLang="ja-JP" dirty="0" err="1" smtClean="0">
                  <a:solidFill>
                    <a:srgbClr val="FF0000"/>
                  </a:solidFill>
                  <a:effectLst>
                    <a:outerShdw blurRad="50800" dist="38100" dir="2700000" algn="tl" rotWithShape="0">
                      <a:schemeClr val="tx1"/>
                    </a:outerShdw>
                  </a:effectLst>
                </a:rPr>
                <a:t>SWcloud</a:t>
              </a:r>
              <a:r>
                <a:rPr lang="en-US" altLang="ja-JP" dirty="0" smtClean="0">
                  <a:solidFill>
                    <a:srgbClr val="FF0000"/>
                  </a:solidFill>
                  <a:effectLst>
                    <a:outerShdw blurRad="50800" dist="38100" dir="2700000" algn="tl" rotWithShape="0">
                      <a:schemeClr val="tx1"/>
                    </a:outerShdw>
                  </a:effectLst>
                </a:rPr>
                <a:t> </a:t>
              </a:r>
              <a:endParaRPr lang="en-US" altLang="ja-JP" dirty="0">
                <a:solidFill>
                  <a:srgbClr val="FF0000"/>
                </a:solidFill>
                <a:effectLst>
                  <a:outerShdw blurRad="50800" dist="38100" dir="2700000" algn="tl" rotWithShape="0">
                    <a:schemeClr val="tx1"/>
                  </a:outerShdw>
                </a:effectLst>
              </a:endParaRPr>
            </a:p>
          </p:txBody>
        </p:sp>
        <p:sp>
          <p:nvSpPr>
            <p:cNvPr id="8" name="Rectangle 2"/>
            <p:cNvSpPr txBox="1">
              <a:spLocks noChangeArrowheads="1"/>
            </p:cNvSpPr>
            <p:nvPr/>
          </p:nvSpPr>
          <p:spPr bwMode="auto">
            <a:xfrm>
              <a:off x="3786182" y="1931981"/>
              <a:ext cx="178595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0" cap="none" spc="0" normalizeH="0" baseline="0" noProof="0" dirty="0" smtClean="0">
                  <a:ln>
                    <a:noFill/>
                  </a:ln>
                  <a:solidFill>
                    <a:srgbClr val="FF0000"/>
                  </a:solidFill>
                  <a:effectLst/>
                  <a:uLnTx/>
                  <a:uFillTx/>
                  <a:latin typeface="Symbol" pitchFamily="18" charset="2"/>
                  <a:ea typeface="+mj-ea"/>
                  <a:cs typeface="+mj-cs"/>
                </a:rPr>
                <a:t>a</a:t>
              </a:r>
              <a:r>
                <a:rPr kumimoji="1" lang="en-US" altLang="ja-JP" sz="2400" b="0" i="0" u="none" strike="noStrike" kern="0" cap="none" spc="0" normalizeH="0" baseline="0" noProof="0" dirty="0" smtClean="0">
                  <a:ln>
                    <a:noFill/>
                  </a:ln>
                  <a:solidFill>
                    <a:srgbClr val="FF0000"/>
                  </a:solidFill>
                  <a:effectLst/>
                  <a:uLnTx/>
                  <a:uFillTx/>
                  <a:latin typeface="+mj-lt"/>
                  <a:ea typeface="+mj-ea"/>
                  <a:cs typeface="+mj-cs"/>
                </a:rPr>
                <a:t>=3.6K</a:t>
              </a:r>
              <a:endParaRPr kumimoji="1" lang="en-US" altLang="ja-JP" sz="2400" b="0" i="0" u="none" strike="noStrike" kern="0" cap="none" spc="0" normalizeH="0" baseline="0" noProof="0" dirty="0">
                <a:ln>
                  <a:noFill/>
                </a:ln>
                <a:solidFill>
                  <a:srgbClr val="FF0000"/>
                </a:solidFill>
                <a:effectLst/>
                <a:uLnTx/>
                <a:uFillTx/>
                <a:latin typeface="+mj-lt"/>
                <a:ea typeface="+mj-ea"/>
                <a:cs typeface="+mj-cs"/>
              </a:endParaRPr>
            </a:p>
          </p:txBody>
        </p:sp>
        <p:sp>
          <p:nvSpPr>
            <p:cNvPr id="9" name="Rectangle 2"/>
            <p:cNvSpPr txBox="1">
              <a:spLocks noChangeArrowheads="1"/>
            </p:cNvSpPr>
            <p:nvPr/>
          </p:nvSpPr>
          <p:spPr bwMode="auto">
            <a:xfrm>
              <a:off x="7358082" y="1931981"/>
              <a:ext cx="178595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altLang="ja-JP" sz="2400" kern="0" dirty="0" smtClean="0">
                  <a:solidFill>
                    <a:srgbClr val="FF0000"/>
                  </a:solidFill>
                  <a:latin typeface="Symbol" pitchFamily="18" charset="2"/>
                </a:rPr>
                <a:t>a</a:t>
              </a:r>
              <a:r>
                <a:rPr lang="en-US" altLang="ja-JP" sz="2400" kern="0" dirty="0" smtClean="0">
                  <a:solidFill>
                    <a:srgbClr val="FF0000"/>
                  </a:solidFill>
                </a:rPr>
                <a:t>=</a:t>
              </a:r>
              <a:r>
                <a:rPr lang="en-US" altLang="ja-JP" sz="2400" kern="0" dirty="0" smtClean="0">
                  <a:solidFill>
                    <a:srgbClr val="FF0000"/>
                  </a:solidFill>
                  <a:latin typeface="+mj-lt"/>
                  <a:ea typeface="+mj-ea"/>
                  <a:cs typeface="+mj-cs"/>
                </a:rPr>
                <a:t>2</a:t>
              </a:r>
              <a:r>
                <a:rPr kumimoji="1" lang="en-US" altLang="ja-JP" sz="2400" b="0" i="0" u="none" strike="noStrike" kern="0" cap="none" spc="0" normalizeH="0" baseline="0" noProof="0" dirty="0" smtClean="0">
                  <a:ln>
                    <a:noFill/>
                  </a:ln>
                  <a:solidFill>
                    <a:srgbClr val="FF0000"/>
                  </a:solidFill>
                  <a:effectLst/>
                  <a:uLnTx/>
                  <a:uFillTx/>
                  <a:latin typeface="+mj-lt"/>
                  <a:ea typeface="+mj-ea"/>
                  <a:cs typeface="+mj-cs"/>
                </a:rPr>
                <a:t>.6K</a:t>
              </a:r>
              <a:endParaRPr kumimoji="1" lang="en-US" altLang="ja-JP" sz="2400" b="0" i="0" u="none" strike="noStrike" kern="0" cap="none" spc="0" normalizeH="0" baseline="0" noProof="0" dirty="0">
                <a:ln>
                  <a:noFill/>
                </a:ln>
                <a:solidFill>
                  <a:srgbClr val="FF0000"/>
                </a:solidFill>
                <a:effectLst/>
                <a:uLnTx/>
                <a:uFillTx/>
                <a:latin typeface="+mj-lt"/>
                <a:ea typeface="+mj-ea"/>
                <a:cs typeface="+mj-cs"/>
              </a:endParaRPr>
            </a:p>
          </p:txBody>
        </p:sp>
        <p:sp>
          <p:nvSpPr>
            <p:cNvPr id="10" name="テキスト ボックス 9"/>
            <p:cNvSpPr txBox="1"/>
            <p:nvPr/>
          </p:nvSpPr>
          <p:spPr>
            <a:xfrm>
              <a:off x="2945702" y="1643050"/>
              <a:ext cx="1563248" cy="369332"/>
            </a:xfrm>
            <a:prstGeom prst="rect">
              <a:avLst/>
            </a:prstGeom>
            <a:noFill/>
          </p:spPr>
          <p:txBody>
            <a:bodyPr wrap="none" rtlCol="0">
              <a:spAutoFit/>
            </a:bodyPr>
            <a:lstStyle/>
            <a:p>
              <a:r>
                <a:rPr kumimoji="1" lang="en-US" altLang="ja-JP" b="1" dirty="0" err="1" smtClean="0">
                  <a:solidFill>
                    <a:srgbClr val="EA4242"/>
                  </a:solidFill>
                </a:rPr>
                <a:t>SWcloud</a:t>
              </a:r>
              <a:r>
                <a:rPr kumimoji="1" lang="en-US" altLang="ja-JP" b="1" dirty="0" smtClean="0">
                  <a:solidFill>
                    <a:srgbClr val="EA4242"/>
                  </a:solidFill>
                </a:rPr>
                <a:t> &gt; 0</a:t>
              </a:r>
              <a:endParaRPr kumimoji="1" lang="ja-JP" altLang="en-US" b="1" dirty="0">
                <a:solidFill>
                  <a:srgbClr val="EA4242"/>
                </a:solidFill>
              </a:endParaRPr>
            </a:p>
          </p:txBody>
        </p:sp>
        <p:sp>
          <p:nvSpPr>
            <p:cNvPr id="11" name="テキスト ボックス 10"/>
            <p:cNvSpPr txBox="1"/>
            <p:nvPr/>
          </p:nvSpPr>
          <p:spPr>
            <a:xfrm>
              <a:off x="6215074" y="1643050"/>
              <a:ext cx="1563248" cy="369332"/>
            </a:xfrm>
            <a:prstGeom prst="rect">
              <a:avLst/>
            </a:prstGeom>
            <a:noFill/>
          </p:spPr>
          <p:txBody>
            <a:bodyPr wrap="none" rtlCol="0">
              <a:spAutoFit/>
            </a:bodyPr>
            <a:lstStyle/>
            <a:p>
              <a:r>
                <a:rPr kumimoji="1" lang="en-US" altLang="ja-JP" b="1" dirty="0" err="1" smtClean="0">
                  <a:solidFill>
                    <a:srgbClr val="EA4242"/>
                  </a:solidFill>
                </a:rPr>
                <a:t>SWcloud</a:t>
              </a:r>
              <a:r>
                <a:rPr kumimoji="1" lang="en-US" altLang="ja-JP" b="1" dirty="0" smtClean="0">
                  <a:solidFill>
                    <a:srgbClr val="EA4242"/>
                  </a:solidFill>
                </a:rPr>
                <a:t> &lt; 0</a:t>
              </a:r>
              <a:endParaRPr kumimoji="1" lang="ja-JP" altLang="en-US" b="1" dirty="0">
                <a:solidFill>
                  <a:srgbClr val="EA4242"/>
                </a:solidFill>
              </a:endParaRPr>
            </a:p>
          </p:txBody>
        </p:sp>
        <p:sp>
          <p:nvSpPr>
            <p:cNvPr id="13" name="Text Box 10"/>
            <p:cNvSpPr txBox="1">
              <a:spLocks noChangeArrowheads="1"/>
            </p:cNvSpPr>
            <p:nvPr/>
          </p:nvSpPr>
          <p:spPr bwMode="auto">
            <a:xfrm>
              <a:off x="3349006" y="1285860"/>
              <a:ext cx="1508746" cy="400110"/>
            </a:xfrm>
            <a:prstGeom prst="rect">
              <a:avLst/>
            </a:prstGeom>
            <a:noFill/>
            <a:ln w="9525">
              <a:noFill/>
              <a:miter lim="800000"/>
              <a:headEnd/>
              <a:tailEnd/>
            </a:ln>
            <a:effectLst/>
          </p:spPr>
          <p:txBody>
            <a:bodyPr wrap="none">
              <a:spAutoFit/>
            </a:bodyPr>
            <a:lstStyle/>
            <a:p>
              <a:r>
                <a:rPr lang="en-US" altLang="ja-JP" sz="2000" dirty="0" smtClean="0"/>
                <a:t>Old MIROC</a:t>
              </a:r>
              <a:endParaRPr lang="en-US" altLang="ja-JP" sz="2000" dirty="0">
                <a:cs typeface="Arial" pitchFamily="34" charset="0"/>
              </a:endParaRPr>
            </a:p>
          </p:txBody>
        </p:sp>
        <p:sp>
          <p:nvSpPr>
            <p:cNvPr id="14" name="Text Box 11"/>
            <p:cNvSpPr txBox="1">
              <a:spLocks noChangeArrowheads="1"/>
            </p:cNvSpPr>
            <p:nvPr/>
          </p:nvSpPr>
          <p:spPr bwMode="auto">
            <a:xfrm>
              <a:off x="6591175" y="1285860"/>
              <a:ext cx="1624163" cy="400110"/>
            </a:xfrm>
            <a:prstGeom prst="rect">
              <a:avLst/>
            </a:prstGeom>
            <a:noFill/>
            <a:ln w="9525">
              <a:noFill/>
              <a:miter lim="800000"/>
              <a:headEnd/>
              <a:tailEnd/>
            </a:ln>
            <a:effectLst/>
          </p:spPr>
          <p:txBody>
            <a:bodyPr wrap="none">
              <a:spAutoFit/>
            </a:bodyPr>
            <a:lstStyle/>
            <a:p>
              <a:r>
                <a:rPr lang="en-US" altLang="ja-JP" sz="2000" dirty="0" smtClean="0"/>
                <a:t>New MIROC</a:t>
              </a:r>
              <a:endParaRPr lang="en-US" altLang="ja-JP" sz="2000" dirty="0">
                <a:cs typeface="Arial" pitchFamily="34" charset="0"/>
              </a:endParaRPr>
            </a:p>
          </p:txBody>
        </p:sp>
        <p:sp>
          <p:nvSpPr>
            <p:cNvPr id="15" name="テキスト ボックス 14"/>
            <p:cNvSpPr txBox="1"/>
            <p:nvPr/>
          </p:nvSpPr>
          <p:spPr>
            <a:xfrm>
              <a:off x="4000496" y="4059800"/>
              <a:ext cx="466794" cy="369332"/>
            </a:xfrm>
            <a:prstGeom prst="rect">
              <a:avLst/>
            </a:prstGeom>
            <a:solidFill>
              <a:schemeClr val="tx1"/>
            </a:solidFill>
          </p:spPr>
          <p:txBody>
            <a:bodyPr wrap="none" rtlCol="0">
              <a:spAutoFit/>
            </a:bodyPr>
            <a:lstStyle/>
            <a:p>
              <a:r>
                <a:rPr kumimoji="1" lang="en-US" altLang="ja-JP" b="1" dirty="0" smtClean="0">
                  <a:solidFill>
                    <a:schemeClr val="bg1"/>
                  </a:solidFill>
                  <a:latin typeface="Symbol" pitchFamily="18" charset="2"/>
                </a:rPr>
                <a:t>D</a:t>
              </a:r>
              <a:r>
                <a:rPr kumimoji="1" lang="en-US" altLang="ja-JP" b="1" dirty="0" smtClean="0">
                  <a:solidFill>
                    <a:schemeClr val="bg1"/>
                  </a:solidFill>
                </a:rPr>
                <a:t>T</a:t>
              </a:r>
              <a:endParaRPr kumimoji="1" lang="ja-JP" altLang="en-US" b="1" dirty="0">
                <a:solidFill>
                  <a:schemeClr val="bg1"/>
                </a:solidFill>
              </a:endParaRPr>
            </a:p>
          </p:txBody>
        </p:sp>
        <p:sp>
          <p:nvSpPr>
            <p:cNvPr id="16" name="テキスト ボックス 15"/>
            <p:cNvSpPr txBox="1"/>
            <p:nvPr/>
          </p:nvSpPr>
          <p:spPr>
            <a:xfrm>
              <a:off x="7215206" y="4059800"/>
              <a:ext cx="466794" cy="369332"/>
            </a:xfrm>
            <a:prstGeom prst="rect">
              <a:avLst/>
            </a:prstGeom>
            <a:solidFill>
              <a:schemeClr val="tx1"/>
            </a:solidFill>
          </p:spPr>
          <p:txBody>
            <a:bodyPr wrap="none" rtlCol="0">
              <a:spAutoFit/>
            </a:bodyPr>
            <a:lstStyle/>
            <a:p>
              <a:r>
                <a:rPr kumimoji="1" lang="en-US" altLang="ja-JP" b="1" dirty="0" smtClean="0">
                  <a:solidFill>
                    <a:schemeClr val="bg1"/>
                  </a:solidFill>
                  <a:latin typeface="Symbol" pitchFamily="18" charset="2"/>
                </a:rPr>
                <a:t>D</a:t>
              </a:r>
              <a:r>
                <a:rPr kumimoji="1" lang="en-US" altLang="ja-JP" b="1" dirty="0" smtClean="0">
                  <a:solidFill>
                    <a:schemeClr val="bg1"/>
                  </a:solidFill>
                </a:rPr>
                <a:t>T</a:t>
              </a:r>
              <a:endParaRPr kumimoji="1" lang="ja-JP" altLang="en-US" b="1" dirty="0">
                <a:solidFill>
                  <a:schemeClr val="bg1"/>
                </a:solidFill>
              </a:endParaRPr>
            </a:p>
          </p:txBody>
        </p:sp>
      </p:grpSp>
      <p:grpSp>
        <p:nvGrpSpPr>
          <p:cNvPr id="29" name="グループ化 28"/>
          <p:cNvGrpSpPr/>
          <p:nvPr/>
        </p:nvGrpSpPr>
        <p:grpSpPr>
          <a:xfrm>
            <a:off x="428596" y="4071942"/>
            <a:ext cx="8715436" cy="2740964"/>
            <a:chOff x="428596" y="4071942"/>
            <a:chExt cx="8715436" cy="2740964"/>
          </a:xfrm>
        </p:grpSpPr>
        <p:pic>
          <p:nvPicPr>
            <p:cNvPr id="18" name="図 17" descr="NCAR-GFDL.tiff"/>
            <p:cNvPicPr>
              <a:picLocks noChangeAspect="1"/>
            </p:cNvPicPr>
            <p:nvPr/>
          </p:nvPicPr>
          <p:blipFill>
            <a:blip r:embed="rId3"/>
            <a:srcRect l="6267" t="30173" r="49083" b="16607"/>
            <a:stretch>
              <a:fillRect/>
            </a:stretch>
          </p:blipFill>
          <p:spPr>
            <a:xfrm>
              <a:off x="428596" y="4071942"/>
              <a:ext cx="3063430" cy="2740964"/>
            </a:xfrm>
            <a:prstGeom prst="rect">
              <a:avLst/>
            </a:prstGeom>
          </p:spPr>
        </p:pic>
        <p:sp>
          <p:nvSpPr>
            <p:cNvPr id="21" name="正方形/長方形 20"/>
            <p:cNvSpPr/>
            <p:nvPr/>
          </p:nvSpPr>
          <p:spPr>
            <a:xfrm>
              <a:off x="1476000" y="5634000"/>
              <a:ext cx="71438" cy="90000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214546" y="5274000"/>
              <a:ext cx="71438" cy="126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928794" y="4929198"/>
              <a:ext cx="543739" cy="369332"/>
            </a:xfrm>
            <a:prstGeom prst="rect">
              <a:avLst/>
            </a:prstGeom>
            <a:noFill/>
          </p:spPr>
          <p:txBody>
            <a:bodyPr wrap="none" rtlCol="0">
              <a:spAutoFit/>
            </a:bodyPr>
            <a:lstStyle/>
            <a:p>
              <a:r>
                <a:rPr kumimoji="1" lang="en-US" altLang="ja-JP" dirty="0" smtClean="0">
                  <a:solidFill>
                    <a:schemeClr val="bg1"/>
                  </a:solidFill>
                </a:rPr>
                <a:t>Old</a:t>
              </a:r>
              <a:endParaRPr kumimoji="1" lang="ja-JP" altLang="en-US" dirty="0">
                <a:solidFill>
                  <a:schemeClr val="bg1"/>
                </a:solidFill>
              </a:endParaRPr>
            </a:p>
          </p:txBody>
        </p:sp>
        <p:sp>
          <p:nvSpPr>
            <p:cNvPr id="24" name="テキスト ボックス 23"/>
            <p:cNvSpPr txBox="1"/>
            <p:nvPr/>
          </p:nvSpPr>
          <p:spPr>
            <a:xfrm>
              <a:off x="1214414" y="5274246"/>
              <a:ext cx="646331" cy="369332"/>
            </a:xfrm>
            <a:prstGeom prst="rect">
              <a:avLst/>
            </a:prstGeom>
            <a:noFill/>
          </p:spPr>
          <p:txBody>
            <a:bodyPr wrap="none" rtlCol="0">
              <a:spAutoFit/>
            </a:bodyPr>
            <a:lstStyle/>
            <a:p>
              <a:r>
                <a:rPr kumimoji="1" lang="en-US" altLang="ja-JP" dirty="0" smtClean="0">
                  <a:solidFill>
                    <a:schemeClr val="bg1"/>
                  </a:solidFill>
                </a:rPr>
                <a:t>New</a:t>
              </a:r>
              <a:endParaRPr kumimoji="1" lang="ja-JP" altLang="en-US" dirty="0">
                <a:solidFill>
                  <a:schemeClr val="bg1"/>
                </a:solidFill>
              </a:endParaRPr>
            </a:p>
          </p:txBody>
        </p:sp>
        <p:sp>
          <p:nvSpPr>
            <p:cNvPr id="25" name="テキスト ボックス 24"/>
            <p:cNvSpPr txBox="1"/>
            <p:nvPr/>
          </p:nvSpPr>
          <p:spPr>
            <a:xfrm>
              <a:off x="785786" y="5621553"/>
              <a:ext cx="694421" cy="307777"/>
            </a:xfrm>
            <a:prstGeom prst="rect">
              <a:avLst/>
            </a:prstGeom>
            <a:noFill/>
          </p:spPr>
          <p:txBody>
            <a:bodyPr wrap="none" rtlCol="0">
              <a:spAutoFit/>
            </a:bodyPr>
            <a:lstStyle/>
            <a:p>
              <a:r>
                <a:rPr kumimoji="1" lang="en-US" altLang="ja-JP" sz="1400" dirty="0" smtClean="0">
                  <a:solidFill>
                    <a:schemeClr val="bg1"/>
                  </a:solidFill>
                </a:rPr>
                <a:t>NCAR</a:t>
              </a:r>
              <a:endParaRPr kumimoji="1" lang="ja-JP" altLang="en-US" sz="1400" dirty="0">
                <a:solidFill>
                  <a:schemeClr val="bg1"/>
                </a:solidFill>
              </a:endParaRPr>
            </a:p>
          </p:txBody>
        </p:sp>
        <p:sp>
          <p:nvSpPr>
            <p:cNvPr id="26" name="テキスト ボックス 25"/>
            <p:cNvSpPr txBox="1"/>
            <p:nvPr/>
          </p:nvSpPr>
          <p:spPr>
            <a:xfrm>
              <a:off x="2663133" y="4692859"/>
              <a:ext cx="662361" cy="307777"/>
            </a:xfrm>
            <a:prstGeom prst="rect">
              <a:avLst/>
            </a:prstGeom>
            <a:noFill/>
          </p:spPr>
          <p:txBody>
            <a:bodyPr wrap="none" rtlCol="0">
              <a:spAutoFit/>
            </a:bodyPr>
            <a:lstStyle/>
            <a:p>
              <a:r>
                <a:rPr kumimoji="1" lang="en-US" altLang="ja-JP" sz="1400" dirty="0" smtClean="0">
                  <a:solidFill>
                    <a:schemeClr val="bg1"/>
                  </a:solidFill>
                </a:rPr>
                <a:t>GFDL</a:t>
              </a:r>
              <a:endParaRPr kumimoji="1" lang="ja-JP" altLang="en-US" sz="1400" dirty="0">
                <a:solidFill>
                  <a:schemeClr val="bg1"/>
                </a:solidFill>
              </a:endParaRPr>
            </a:p>
          </p:txBody>
        </p:sp>
        <p:pic>
          <p:nvPicPr>
            <p:cNvPr id="27" name="図 26" descr="4.2_lowcld_diff.tif"/>
            <p:cNvPicPr>
              <a:picLocks noChangeAspect="1"/>
            </p:cNvPicPr>
            <p:nvPr/>
          </p:nvPicPr>
          <p:blipFill>
            <a:blip r:embed="rId4" cstate="print"/>
            <a:stretch>
              <a:fillRect/>
            </a:stretch>
          </p:blipFill>
          <p:spPr>
            <a:xfrm>
              <a:off x="3561185" y="4857760"/>
              <a:ext cx="5582847" cy="1857388"/>
            </a:xfrm>
            <a:prstGeom prst="rect">
              <a:avLst/>
            </a:prstGeom>
          </p:spPr>
        </p:pic>
        <p:sp>
          <p:nvSpPr>
            <p:cNvPr id="28" name="テキスト ボックス 27"/>
            <p:cNvSpPr txBox="1"/>
            <p:nvPr/>
          </p:nvSpPr>
          <p:spPr>
            <a:xfrm>
              <a:off x="4225561" y="4416990"/>
              <a:ext cx="4211409" cy="369332"/>
            </a:xfrm>
            <a:prstGeom prst="rect">
              <a:avLst/>
            </a:prstGeom>
            <a:noFill/>
          </p:spPr>
          <p:txBody>
            <a:bodyPr wrap="none" rtlCol="0">
              <a:spAutoFit/>
            </a:bodyPr>
            <a:lstStyle/>
            <a:p>
              <a:r>
                <a:rPr kumimoji="1" lang="en-US" altLang="ja-JP" dirty="0" smtClean="0">
                  <a:latin typeface="+mn-lt"/>
                </a:rPr>
                <a:t>Low-cloud increase </a:t>
              </a:r>
              <a:r>
                <a:rPr kumimoji="1" lang="ja-JP" altLang="en-US" dirty="0" smtClean="0">
                  <a:latin typeface="+mn-lt"/>
                </a:rPr>
                <a:t>⇒　</a:t>
              </a:r>
              <a:r>
                <a:rPr kumimoji="1" lang="en-US" altLang="ja-JP" dirty="0" smtClean="0">
                  <a:latin typeface="+mn-lt"/>
                </a:rPr>
                <a:t>negative feedback</a:t>
              </a:r>
              <a:endParaRPr kumimoji="1" lang="ja-JP" altLang="en-US"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0" y="2857500"/>
            <a:ext cx="8839200" cy="609600"/>
          </a:xfrm>
          <a:prstGeom prst="rect">
            <a:avLst/>
          </a:prstGeom>
          <a:noFill/>
          <a:ln w="9525">
            <a:noFill/>
            <a:miter lim="800000"/>
            <a:headEnd/>
            <a:tailEnd/>
          </a:ln>
        </p:spPr>
        <p:txBody>
          <a:bodyPr anchor="ctr"/>
          <a:lstStyle/>
          <a:p>
            <a:pPr algn="ctr"/>
            <a:r>
              <a:rPr lang="en-US" altLang="ja-JP" sz="4000">
                <a:solidFill>
                  <a:schemeClr val="accent2"/>
                </a:solidFill>
                <a:latin typeface="Calibri" pitchFamily="34" charset="0"/>
              </a:rPr>
              <a:t>backup</a:t>
            </a:r>
            <a:endParaRPr lang="en-US" altLang="ja-JP" sz="4000">
              <a:solidFill>
                <a:schemeClr val="tx2"/>
              </a:solidFill>
            </a:endParaRPr>
          </a:p>
        </p:txBody>
      </p:sp>
    </p:spTree>
  </p:cSld>
  <p:clrMapOvr>
    <a:masterClrMapping/>
  </p:clrMapOvr>
  <p:transition advTm="875">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30" name="正方形/長方形 29"/>
          <p:cNvSpPr/>
          <p:nvPr/>
        </p:nvSpPr>
        <p:spPr>
          <a:xfrm>
            <a:off x="2071670" y="785818"/>
            <a:ext cx="6786610" cy="614364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kumimoji="1" lang="ja-JP" altLang="en-US" kern="1200">
              <a:solidFill>
                <a:prstClr val="white"/>
              </a:solidFill>
              <a:latin typeface="Corbel"/>
              <a:ea typeface="HGｺﾞｼｯｸM"/>
              <a:cs typeface="+mn-cs"/>
            </a:endParaRPr>
          </a:p>
        </p:txBody>
      </p:sp>
      <p:sp>
        <p:nvSpPr>
          <p:cNvPr id="11" name="正方形/長方形 10"/>
          <p:cNvSpPr/>
          <p:nvPr/>
        </p:nvSpPr>
        <p:spPr>
          <a:xfrm>
            <a:off x="571472" y="201019"/>
            <a:ext cx="4000528" cy="584775"/>
          </a:xfrm>
          <a:prstGeom prst="rect">
            <a:avLst/>
          </a:prstGeom>
          <a:effectLst>
            <a:outerShdw blurRad="50800" dist="38100" dir="2700000" algn="tl" rotWithShape="0">
              <a:prstClr val="black">
                <a:alpha val="40000"/>
              </a:prstClr>
            </a:outerShdw>
          </a:effectLst>
        </p:spPr>
        <p:txBody>
          <a:bodyPr wrap="square">
            <a:spAutoFit/>
          </a:bodyPr>
          <a:lstStyle/>
          <a:p>
            <a:pPr algn="l" rtl="0" fontAlgn="base">
              <a:spcBef>
                <a:spcPct val="0"/>
              </a:spcBef>
              <a:spcAft>
                <a:spcPct val="0"/>
              </a:spcAft>
            </a:pPr>
            <a:r>
              <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Property of MIROC4.5</a:t>
            </a:r>
          </a:p>
        </p:txBody>
      </p:sp>
      <p:pic>
        <p:nvPicPr>
          <p:cNvPr id="13" name="図 2" descr="4.1_precp_clm.tif"/>
          <p:cNvPicPr>
            <a:picLocks noChangeAspect="1"/>
          </p:cNvPicPr>
          <p:nvPr/>
        </p:nvPicPr>
        <p:blipFill>
          <a:blip r:embed="rId3"/>
          <a:srcRect l="50425" b="52652"/>
          <a:stretch>
            <a:fillRect/>
          </a:stretch>
        </p:blipFill>
        <p:spPr bwMode="auto">
          <a:xfrm>
            <a:off x="2391973" y="3059022"/>
            <a:ext cx="2927378" cy="1798762"/>
          </a:xfrm>
          <a:prstGeom prst="rect">
            <a:avLst/>
          </a:prstGeom>
          <a:noFill/>
          <a:ln w="9525">
            <a:noFill/>
            <a:miter lim="800000"/>
            <a:headEnd/>
            <a:tailEnd/>
          </a:ln>
        </p:spPr>
      </p:pic>
      <p:sp>
        <p:nvSpPr>
          <p:cNvPr id="14" name="Text Box 4"/>
          <p:cNvSpPr txBox="1">
            <a:spLocks noChangeArrowheads="1"/>
          </p:cNvSpPr>
          <p:nvPr/>
        </p:nvSpPr>
        <p:spPr bwMode="auto">
          <a:xfrm>
            <a:off x="578954" y="5429288"/>
            <a:ext cx="1492716"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white"/>
                </a:solidFill>
                <a:latin typeface="Arial" pitchFamily="34" charset="0"/>
                <a:ea typeface="ＭＳ Ｐゴシック" pitchFamily="50" charset="-128"/>
                <a:cs typeface="+mn-cs"/>
              </a:rPr>
              <a:t>New MIROC</a:t>
            </a:r>
          </a:p>
        </p:txBody>
      </p:sp>
      <p:sp>
        <p:nvSpPr>
          <p:cNvPr id="15" name="Text Box 5"/>
          <p:cNvSpPr txBox="1">
            <a:spLocks noChangeArrowheads="1"/>
          </p:cNvSpPr>
          <p:nvPr/>
        </p:nvSpPr>
        <p:spPr bwMode="auto">
          <a:xfrm>
            <a:off x="560460" y="3643338"/>
            <a:ext cx="1402948"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white"/>
                </a:solidFill>
                <a:latin typeface="Arial" pitchFamily="34" charset="0"/>
                <a:ea typeface="ＭＳ Ｐゴシック" pitchFamily="50" charset="-128"/>
                <a:cs typeface="+mn-cs"/>
              </a:rPr>
              <a:t>Old MIROC</a:t>
            </a:r>
          </a:p>
        </p:txBody>
      </p:sp>
      <p:sp>
        <p:nvSpPr>
          <p:cNvPr id="26" name="Text Box 6"/>
          <p:cNvSpPr txBox="1">
            <a:spLocks noChangeArrowheads="1"/>
          </p:cNvSpPr>
          <p:nvPr/>
        </p:nvSpPr>
        <p:spPr bwMode="auto">
          <a:xfrm>
            <a:off x="516787" y="1714512"/>
            <a:ext cx="1531188"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white"/>
                </a:solidFill>
                <a:latin typeface="Arial" pitchFamily="34" charset="0"/>
                <a:ea typeface="ＭＳ Ｐゴシック" pitchFamily="50" charset="-128"/>
                <a:cs typeface="+mn-cs"/>
              </a:rPr>
              <a:t>Observation</a:t>
            </a:r>
          </a:p>
        </p:txBody>
      </p:sp>
      <p:pic>
        <p:nvPicPr>
          <p:cNvPr id="27" name="図 26" descr="4.2_gp.tif"/>
          <p:cNvPicPr>
            <a:picLocks noChangeAspect="1"/>
          </p:cNvPicPr>
          <p:nvPr/>
        </p:nvPicPr>
        <p:blipFill>
          <a:blip r:embed="rId4" cstate="print"/>
          <a:srcRect l="50681"/>
          <a:stretch>
            <a:fillRect/>
          </a:stretch>
        </p:blipFill>
        <p:spPr>
          <a:xfrm>
            <a:off x="5533665" y="1000132"/>
            <a:ext cx="3038863" cy="5643578"/>
          </a:xfrm>
          <a:prstGeom prst="rect">
            <a:avLst/>
          </a:prstGeom>
        </p:spPr>
      </p:pic>
      <p:pic>
        <p:nvPicPr>
          <p:cNvPr id="28" name="図 2" descr="4.1_precp_clm.tif"/>
          <p:cNvPicPr>
            <a:picLocks noChangeAspect="1"/>
          </p:cNvPicPr>
          <p:nvPr/>
        </p:nvPicPr>
        <p:blipFill>
          <a:blip r:embed="rId3"/>
          <a:srcRect t="24144" r="50560" b="21801"/>
          <a:stretch>
            <a:fillRect/>
          </a:stretch>
        </p:blipFill>
        <p:spPr bwMode="auto">
          <a:xfrm>
            <a:off x="2391973" y="1000132"/>
            <a:ext cx="2919434" cy="2053529"/>
          </a:xfrm>
          <a:prstGeom prst="rect">
            <a:avLst/>
          </a:prstGeom>
          <a:noFill/>
          <a:ln w="9525">
            <a:noFill/>
            <a:miter lim="800000"/>
            <a:headEnd/>
            <a:tailEnd/>
          </a:ln>
        </p:spPr>
      </p:pic>
      <p:pic>
        <p:nvPicPr>
          <p:cNvPr id="29" name="図 2" descr="4.1_precp_clm.tif"/>
          <p:cNvPicPr>
            <a:picLocks noChangeAspect="1"/>
          </p:cNvPicPr>
          <p:nvPr/>
        </p:nvPicPr>
        <p:blipFill>
          <a:blip r:embed="rId3"/>
          <a:srcRect l="50425" t="52652"/>
          <a:stretch>
            <a:fillRect/>
          </a:stretch>
        </p:blipFill>
        <p:spPr bwMode="auto">
          <a:xfrm>
            <a:off x="2391973" y="4857784"/>
            <a:ext cx="2927378" cy="1798738"/>
          </a:xfrm>
          <a:prstGeom prst="rect">
            <a:avLst/>
          </a:prstGeom>
          <a:noFill/>
          <a:ln w="9525">
            <a:noFill/>
            <a:miter lim="800000"/>
            <a:headEnd/>
            <a:tailEnd/>
          </a:ln>
        </p:spPr>
      </p:pic>
      <p:sp>
        <p:nvSpPr>
          <p:cNvPr id="12" name="正方形/長方形 11"/>
          <p:cNvSpPr/>
          <p:nvPr/>
        </p:nvSpPr>
        <p:spPr>
          <a:xfrm>
            <a:off x="3714744" y="559338"/>
            <a:ext cx="3854710" cy="400110"/>
          </a:xfrm>
          <a:prstGeom prst="rect">
            <a:avLst/>
          </a:prstGeom>
        </p:spPr>
        <p:txBody>
          <a:bodyPr wrap="none">
            <a:spAutoFit/>
          </a:bodyPr>
          <a:lstStyle/>
          <a:p>
            <a:pPr algn="ctr" rtl="0" fontAlgn="base">
              <a:spcBef>
                <a:spcPct val="0"/>
              </a:spcBef>
              <a:spcAft>
                <a:spcPct val="0"/>
              </a:spcAft>
            </a:pPr>
            <a:r>
              <a:rPr kumimoji="1" lang="en-US" altLang="ja-JP" sz="20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Mean precipitation &amp; TC genesis potential</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002060"/>
            </a:gs>
            <a:gs pos="100000">
              <a:srgbClr val="575CC1"/>
            </a:gs>
          </a:gsLst>
          <a:lin ang="5400000" scaled="0"/>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14314"/>
            <a:ext cx="4714908" cy="857232"/>
          </a:xfrm>
        </p:spPr>
        <p:txBody>
          <a:bodyPr/>
          <a:lstStyle/>
          <a:p>
            <a:r>
              <a:rPr lang="en-US" altLang="ja-JP" sz="3200" b="1" dirty="0" smtClean="0">
                <a:latin typeface="Calibri" pitchFamily="34" charset="0"/>
              </a:rPr>
              <a:t>Convective control of ENSO?</a:t>
            </a:r>
            <a:r>
              <a:rPr kumimoji="1" lang="en-US" altLang="ja-JP" sz="3200" b="1" dirty="0" smtClean="0">
                <a:latin typeface="Calibri" pitchFamily="34" charset="0"/>
              </a:rPr>
              <a:t> </a:t>
            </a:r>
            <a:r>
              <a:rPr lang="en-US" altLang="ja-JP" sz="3200" b="1" dirty="0" smtClean="0">
                <a:latin typeface="Calibri" pitchFamily="34" charset="0"/>
              </a:rPr>
              <a:t> </a:t>
            </a:r>
            <a:endParaRPr kumimoji="1" lang="ja-JP" altLang="en-US" sz="3200" b="1" dirty="0">
              <a:latin typeface="Calibri" pitchFamily="34" charset="0"/>
            </a:endParaRPr>
          </a:p>
        </p:txBody>
      </p:sp>
      <p:grpSp>
        <p:nvGrpSpPr>
          <p:cNvPr id="17" name="グループ化 16"/>
          <p:cNvGrpSpPr/>
          <p:nvPr/>
        </p:nvGrpSpPr>
        <p:grpSpPr>
          <a:xfrm>
            <a:off x="5320866" y="71414"/>
            <a:ext cx="3823166" cy="6786586"/>
            <a:chOff x="5320866" y="71414"/>
            <a:chExt cx="3823166" cy="6786586"/>
          </a:xfrm>
        </p:grpSpPr>
        <p:pic>
          <p:nvPicPr>
            <p:cNvPr id="3" name="図 2" descr="wittenberg_1860_ccsm.jpg"/>
            <p:cNvPicPr>
              <a:picLocks noChangeAspect="1"/>
            </p:cNvPicPr>
            <p:nvPr/>
          </p:nvPicPr>
          <p:blipFill>
            <a:blip r:embed="rId2" cstate="print"/>
            <a:stretch>
              <a:fillRect/>
            </a:stretch>
          </p:blipFill>
          <p:spPr>
            <a:xfrm>
              <a:off x="5410565" y="523196"/>
              <a:ext cx="3590591" cy="2691490"/>
            </a:xfrm>
            <a:prstGeom prst="rect">
              <a:avLst/>
            </a:prstGeom>
          </p:spPr>
        </p:pic>
        <p:sp>
          <p:nvSpPr>
            <p:cNvPr id="4" name="テキスト ボックス 3"/>
            <p:cNvSpPr txBox="1"/>
            <p:nvPr/>
          </p:nvSpPr>
          <p:spPr>
            <a:xfrm>
              <a:off x="7316288" y="3161884"/>
              <a:ext cx="1827744" cy="338554"/>
            </a:xfrm>
            <a:prstGeom prst="rect">
              <a:avLst/>
            </a:prstGeom>
            <a:noFill/>
          </p:spPr>
          <p:txBody>
            <a:bodyPr wrap="none" rtlCol="0">
              <a:spAutoFit/>
            </a:bodyPr>
            <a:lstStyle/>
            <a:p>
              <a:r>
                <a:rPr kumimoji="1" lang="en-US" altLang="ja-JP" sz="1600" dirty="0" smtClean="0"/>
                <a:t>Wittenberg (2008)</a:t>
              </a:r>
              <a:endParaRPr kumimoji="1" lang="ja-JP" altLang="en-US" sz="1600" dirty="0"/>
            </a:p>
          </p:txBody>
        </p:sp>
        <p:sp>
          <p:nvSpPr>
            <p:cNvPr id="5" name="正方形/長方形 4"/>
            <p:cNvSpPr/>
            <p:nvPr/>
          </p:nvSpPr>
          <p:spPr>
            <a:xfrm>
              <a:off x="5320866" y="71414"/>
              <a:ext cx="2108654" cy="523220"/>
            </a:xfrm>
            <a:prstGeom prst="rect">
              <a:avLst/>
            </a:prstGeom>
          </p:spPr>
          <p:txBody>
            <a:bodyPr wrap="none">
              <a:spAutoFit/>
            </a:bodyPr>
            <a:lstStyle/>
            <a:p>
              <a:r>
                <a:rPr lang="en-US" altLang="ja-JP" sz="2800" dirty="0" smtClean="0">
                  <a:latin typeface="+mn-lt"/>
                </a:rPr>
                <a:t>GFDL CM2.1 </a:t>
              </a:r>
              <a:endParaRPr lang="ja-JP" altLang="en-US" sz="2800" dirty="0">
                <a:latin typeface="+mn-lt"/>
              </a:endParaRPr>
            </a:p>
          </p:txBody>
        </p:sp>
        <p:pic>
          <p:nvPicPr>
            <p:cNvPr id="6" name="図 5" descr="Neale_CCSM08-1.jpg"/>
            <p:cNvPicPr>
              <a:picLocks noChangeAspect="1"/>
            </p:cNvPicPr>
            <p:nvPr/>
          </p:nvPicPr>
          <p:blipFill>
            <a:blip r:embed="rId3"/>
            <a:srcRect t="37256" r="37256" b="7352"/>
            <a:stretch>
              <a:fillRect/>
            </a:stretch>
          </p:blipFill>
          <p:spPr>
            <a:xfrm>
              <a:off x="5429256" y="3879937"/>
              <a:ext cx="3571900" cy="2692335"/>
            </a:xfrm>
            <a:prstGeom prst="rect">
              <a:avLst/>
            </a:prstGeom>
          </p:spPr>
        </p:pic>
        <p:sp>
          <p:nvSpPr>
            <p:cNvPr id="7" name="テキスト ボックス 6"/>
            <p:cNvSpPr txBox="1"/>
            <p:nvPr/>
          </p:nvSpPr>
          <p:spPr>
            <a:xfrm>
              <a:off x="7774714" y="6519446"/>
              <a:ext cx="1369286" cy="338554"/>
            </a:xfrm>
            <a:prstGeom prst="rect">
              <a:avLst/>
            </a:prstGeom>
            <a:noFill/>
          </p:spPr>
          <p:txBody>
            <a:bodyPr wrap="none" rtlCol="0">
              <a:spAutoFit/>
            </a:bodyPr>
            <a:lstStyle/>
            <a:p>
              <a:r>
                <a:rPr kumimoji="1" lang="en-US" altLang="ja-JP" sz="1600" dirty="0" smtClean="0"/>
                <a:t>Neale (2008)</a:t>
              </a:r>
              <a:endParaRPr kumimoji="1" lang="ja-JP" altLang="en-US" sz="1600" dirty="0"/>
            </a:p>
          </p:txBody>
        </p:sp>
        <p:sp>
          <p:nvSpPr>
            <p:cNvPr id="9" name="正方形/長方形 8"/>
            <p:cNvSpPr/>
            <p:nvPr/>
          </p:nvSpPr>
          <p:spPr>
            <a:xfrm>
              <a:off x="5357818" y="3429000"/>
              <a:ext cx="2489849" cy="523220"/>
            </a:xfrm>
            <a:prstGeom prst="rect">
              <a:avLst/>
            </a:prstGeom>
          </p:spPr>
          <p:txBody>
            <a:bodyPr wrap="none">
              <a:spAutoFit/>
            </a:bodyPr>
            <a:lstStyle/>
            <a:p>
              <a:r>
                <a:rPr lang="en-US" altLang="ja-JP" sz="2800" dirty="0" smtClean="0">
                  <a:latin typeface="+mn-lt"/>
                </a:rPr>
                <a:t>NCAR CCSM3.5</a:t>
              </a:r>
              <a:endParaRPr lang="ja-JP" altLang="en-US" sz="2800" dirty="0">
                <a:latin typeface="+mn-lt"/>
              </a:endParaRPr>
            </a:p>
          </p:txBody>
        </p:sp>
      </p:grpSp>
      <p:pic>
        <p:nvPicPr>
          <p:cNvPr id="46" name="図 45" descr="4.2_nino3.tif"/>
          <p:cNvPicPr>
            <a:picLocks noChangeAspect="1"/>
          </p:cNvPicPr>
          <p:nvPr/>
        </p:nvPicPr>
        <p:blipFill>
          <a:blip r:embed="rId4"/>
          <a:srcRect t="32490" r="20450"/>
          <a:stretch>
            <a:fillRect/>
          </a:stretch>
        </p:blipFill>
        <p:spPr>
          <a:xfrm>
            <a:off x="571472" y="1285860"/>
            <a:ext cx="4077569" cy="2500330"/>
          </a:xfrm>
          <a:prstGeom prst="rect">
            <a:avLst/>
          </a:prstGeom>
        </p:spPr>
      </p:pic>
      <p:pic>
        <p:nvPicPr>
          <p:cNvPr id="47" name="図 46" descr="4.2_nino3.autocor.tif"/>
          <p:cNvPicPr>
            <a:picLocks noChangeAspect="1"/>
          </p:cNvPicPr>
          <p:nvPr/>
        </p:nvPicPr>
        <p:blipFill>
          <a:blip r:embed="rId5" cstate="print"/>
          <a:srcRect t="49091"/>
          <a:stretch>
            <a:fillRect/>
          </a:stretch>
        </p:blipFill>
        <p:spPr>
          <a:xfrm>
            <a:off x="571472" y="4246092"/>
            <a:ext cx="2928958" cy="2469056"/>
          </a:xfrm>
          <a:prstGeom prst="rect">
            <a:avLst/>
          </a:prstGeom>
        </p:spPr>
      </p:pic>
      <p:sp>
        <p:nvSpPr>
          <p:cNvPr id="48" name="テキスト ボックス 47"/>
          <p:cNvSpPr txBox="1"/>
          <p:nvPr/>
        </p:nvSpPr>
        <p:spPr>
          <a:xfrm>
            <a:off x="2071670" y="4857760"/>
            <a:ext cx="1955985" cy="369332"/>
          </a:xfrm>
          <a:prstGeom prst="rect">
            <a:avLst/>
          </a:prstGeom>
          <a:noFill/>
        </p:spPr>
        <p:txBody>
          <a:bodyPr wrap="none" rtlCol="0">
            <a:spAutoFit/>
          </a:bodyPr>
          <a:lstStyle/>
          <a:p>
            <a:r>
              <a:rPr kumimoji="1" lang="el-GR" altLang="ja-JP" dirty="0" smtClean="0">
                <a:solidFill>
                  <a:srgbClr val="FF0000"/>
                </a:solidFill>
              </a:rPr>
              <a:t>σ</a:t>
            </a:r>
            <a:r>
              <a:rPr kumimoji="1" lang="en-US" altLang="ja-JP" baseline="30000" dirty="0" smtClean="0">
                <a:solidFill>
                  <a:srgbClr val="FF0000"/>
                </a:solidFill>
              </a:rPr>
              <a:t>-1</a:t>
            </a:r>
            <a:r>
              <a:rPr kumimoji="1" lang="ja-JP" altLang="en-US" dirty="0" smtClean="0">
                <a:solidFill>
                  <a:srgbClr val="FF0000"/>
                </a:solidFill>
              </a:rPr>
              <a:t> ∝ </a:t>
            </a:r>
            <a:r>
              <a:rPr lang="en-US" altLang="ja-JP" dirty="0" smtClean="0">
                <a:solidFill>
                  <a:srgbClr val="FF0000"/>
                </a:solidFill>
              </a:rPr>
              <a:t>a</a:t>
            </a:r>
            <a:r>
              <a:rPr kumimoji="1" lang="en-US" altLang="ja-JP" dirty="0" smtClean="0">
                <a:solidFill>
                  <a:srgbClr val="FF0000"/>
                </a:solidFill>
              </a:rPr>
              <a:t>mplitude </a:t>
            </a:r>
            <a:endParaRPr kumimoji="1" lang="ja-JP" altLang="en-US" dirty="0">
              <a:solidFill>
                <a:srgbClr val="FF0000"/>
              </a:solidFill>
            </a:endParaRPr>
          </a:p>
        </p:txBody>
      </p:sp>
      <p:sp>
        <p:nvSpPr>
          <p:cNvPr id="49" name="正方形/長方形 48"/>
          <p:cNvSpPr/>
          <p:nvPr/>
        </p:nvSpPr>
        <p:spPr>
          <a:xfrm>
            <a:off x="500034" y="785794"/>
            <a:ext cx="2036135" cy="523220"/>
          </a:xfrm>
          <a:prstGeom prst="rect">
            <a:avLst/>
          </a:prstGeom>
        </p:spPr>
        <p:txBody>
          <a:bodyPr wrap="none">
            <a:spAutoFit/>
          </a:bodyPr>
          <a:lstStyle/>
          <a:p>
            <a:r>
              <a:rPr lang="ja-JP" altLang="en-US" sz="2800" dirty="0" smtClean="0">
                <a:latin typeface="+mn-lt"/>
              </a:rPr>
              <a:t>Ｎ</a:t>
            </a:r>
            <a:r>
              <a:rPr lang="en-US" altLang="ja-JP" sz="2800" dirty="0" err="1" smtClean="0">
                <a:latin typeface="+mn-lt"/>
              </a:rPr>
              <a:t>ew</a:t>
            </a:r>
            <a:r>
              <a:rPr lang="en-US" altLang="ja-JP" sz="2800" dirty="0" smtClean="0">
                <a:latin typeface="+mn-lt"/>
              </a:rPr>
              <a:t> MIROC</a:t>
            </a:r>
            <a:endParaRPr lang="ja-JP" altLang="en-US" sz="2800" dirty="0">
              <a:latin typeface="+mn-lt"/>
            </a:endParaRPr>
          </a:p>
        </p:txBody>
      </p:sp>
      <p:sp>
        <p:nvSpPr>
          <p:cNvPr id="50" name="テキスト ボックス 49"/>
          <p:cNvSpPr txBox="1"/>
          <p:nvPr/>
        </p:nvSpPr>
        <p:spPr>
          <a:xfrm>
            <a:off x="1857356" y="2071678"/>
            <a:ext cx="659155" cy="369332"/>
          </a:xfrm>
          <a:prstGeom prst="rect">
            <a:avLst/>
          </a:prstGeom>
          <a:noFill/>
        </p:spPr>
        <p:txBody>
          <a:bodyPr wrap="none" rtlCol="0">
            <a:spAutoFit/>
          </a:bodyPr>
          <a:lstStyle/>
          <a:p>
            <a:r>
              <a:rPr kumimoji="1" lang="en-US" altLang="ja-JP" dirty="0" smtClean="0">
                <a:solidFill>
                  <a:schemeClr val="bg1"/>
                </a:solidFill>
              </a:rPr>
              <a:t>2.0K</a:t>
            </a:r>
            <a:endParaRPr kumimoji="1" lang="ja-JP" altLang="en-US" dirty="0">
              <a:solidFill>
                <a:schemeClr val="bg1"/>
              </a:solidFill>
            </a:endParaRPr>
          </a:p>
        </p:txBody>
      </p:sp>
      <p:sp>
        <p:nvSpPr>
          <p:cNvPr id="51" name="テキスト ボックス 50"/>
          <p:cNvSpPr txBox="1"/>
          <p:nvPr/>
        </p:nvSpPr>
        <p:spPr>
          <a:xfrm>
            <a:off x="3929058" y="2071678"/>
            <a:ext cx="659155" cy="369332"/>
          </a:xfrm>
          <a:prstGeom prst="rect">
            <a:avLst/>
          </a:prstGeom>
          <a:noFill/>
        </p:spPr>
        <p:txBody>
          <a:bodyPr wrap="none" rtlCol="0">
            <a:spAutoFit/>
          </a:bodyPr>
          <a:lstStyle/>
          <a:p>
            <a:r>
              <a:rPr kumimoji="1" lang="en-US" altLang="ja-JP" dirty="0" smtClean="0">
                <a:solidFill>
                  <a:schemeClr val="bg1"/>
                </a:solidFill>
              </a:rPr>
              <a:t>1.2K</a:t>
            </a:r>
            <a:endParaRPr kumimoji="1" lang="ja-JP" altLang="en-US" dirty="0">
              <a:solidFill>
                <a:schemeClr val="bg1"/>
              </a:solidFill>
            </a:endParaRPr>
          </a:p>
        </p:txBody>
      </p:sp>
      <p:sp>
        <p:nvSpPr>
          <p:cNvPr id="52" name="テキスト ボックス 51"/>
          <p:cNvSpPr txBox="1"/>
          <p:nvPr/>
        </p:nvSpPr>
        <p:spPr>
          <a:xfrm>
            <a:off x="3929058" y="3416858"/>
            <a:ext cx="659155" cy="369332"/>
          </a:xfrm>
          <a:prstGeom prst="rect">
            <a:avLst/>
          </a:prstGeom>
          <a:noFill/>
        </p:spPr>
        <p:txBody>
          <a:bodyPr wrap="none" rtlCol="0">
            <a:spAutoFit/>
          </a:bodyPr>
          <a:lstStyle/>
          <a:p>
            <a:r>
              <a:rPr kumimoji="1" lang="en-US" altLang="ja-JP" dirty="0" smtClean="0">
                <a:solidFill>
                  <a:schemeClr val="bg1"/>
                </a:solidFill>
              </a:rPr>
              <a:t>0.8K</a:t>
            </a:r>
            <a:endParaRPr kumimoji="1" lang="ja-JP" altLang="en-US" dirty="0">
              <a:solidFill>
                <a:schemeClr val="bg1"/>
              </a:solidFill>
            </a:endParaRPr>
          </a:p>
        </p:txBody>
      </p:sp>
      <p:sp>
        <p:nvSpPr>
          <p:cNvPr id="53" name="テキスト ボックス 52"/>
          <p:cNvSpPr txBox="1"/>
          <p:nvPr/>
        </p:nvSpPr>
        <p:spPr>
          <a:xfrm>
            <a:off x="1857356" y="3416858"/>
            <a:ext cx="659155" cy="369332"/>
          </a:xfrm>
          <a:prstGeom prst="rect">
            <a:avLst/>
          </a:prstGeom>
          <a:noFill/>
        </p:spPr>
        <p:txBody>
          <a:bodyPr wrap="none" rtlCol="0">
            <a:spAutoFit/>
          </a:bodyPr>
          <a:lstStyle/>
          <a:p>
            <a:r>
              <a:rPr lang="en-US" altLang="ja-JP" dirty="0" smtClean="0">
                <a:solidFill>
                  <a:schemeClr val="bg1"/>
                </a:solidFill>
              </a:rPr>
              <a:t>1</a:t>
            </a:r>
            <a:r>
              <a:rPr kumimoji="1" lang="en-US" altLang="ja-JP" dirty="0" smtClean="0">
                <a:solidFill>
                  <a:schemeClr val="bg1"/>
                </a:solidFill>
              </a:rPr>
              <a:t>.3K</a:t>
            </a:r>
            <a:endParaRPr kumimoji="1" lang="ja-JP"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00100" y="642918"/>
            <a:ext cx="6141425" cy="4801314"/>
          </a:xfrm>
          <a:prstGeom prst="rect">
            <a:avLst/>
          </a:prstGeom>
          <a:noFill/>
        </p:spPr>
        <p:txBody>
          <a:bodyPr wrap="none" rtlCol="0">
            <a:spAutoFit/>
          </a:bodyPr>
          <a:lstStyle/>
          <a:p>
            <a:r>
              <a:rPr kumimoji="1" lang="en-US" altLang="ja-JP" dirty="0" smtClean="0"/>
              <a:t>09/07/08</a:t>
            </a:r>
            <a:r>
              <a:rPr lang="ja-JP" altLang="en-US" dirty="0" smtClean="0"/>
              <a:t>時点の課題</a:t>
            </a:r>
            <a:endParaRPr lang="en-US" altLang="ja-JP" dirty="0" smtClean="0"/>
          </a:p>
          <a:p>
            <a:endParaRPr kumimoji="1" lang="en-US" altLang="ja-JP" dirty="0" smtClean="0"/>
          </a:p>
          <a:p>
            <a:r>
              <a:rPr lang="ja-JP" altLang="en-US" dirty="0" smtClean="0"/>
              <a:t>モデル</a:t>
            </a:r>
            <a:endParaRPr kumimoji="1" lang="en-US" altLang="ja-JP" dirty="0" smtClean="0"/>
          </a:p>
          <a:p>
            <a:r>
              <a:rPr lang="ja-JP" altLang="en-US" dirty="0" smtClean="0"/>
              <a:t>・</a:t>
            </a:r>
            <a:r>
              <a:rPr lang="en-US" altLang="ja-JP" dirty="0" err="1" smtClean="0"/>
              <a:t>gridxsp</a:t>
            </a:r>
            <a:r>
              <a:rPr lang="en-US" altLang="ja-JP" dirty="0" smtClean="0"/>
              <a:t> &lt;- </a:t>
            </a:r>
            <a:r>
              <a:rPr lang="ja-JP" altLang="en-US" dirty="0" smtClean="0"/>
              <a:t>大石 </a:t>
            </a:r>
            <a:r>
              <a:rPr lang="en-US" altLang="ja-JP" dirty="0" smtClean="0"/>
              <a:t>done</a:t>
            </a:r>
          </a:p>
          <a:p>
            <a:r>
              <a:rPr lang="ja-JP" altLang="en-US" dirty="0" smtClean="0">
                <a:solidFill>
                  <a:srgbClr val="FF0000"/>
                </a:solidFill>
              </a:rPr>
              <a:t>・</a:t>
            </a:r>
            <a:r>
              <a:rPr lang="en-US" altLang="ja-JP" dirty="0" err="1" smtClean="0">
                <a:solidFill>
                  <a:srgbClr val="FF0000"/>
                </a:solidFill>
              </a:rPr>
              <a:t>glrai</a:t>
            </a:r>
            <a:r>
              <a:rPr lang="en-US" altLang="ja-JP" dirty="0" smtClean="0">
                <a:solidFill>
                  <a:srgbClr val="FF0000"/>
                </a:solidFill>
              </a:rPr>
              <a:t> &lt;- </a:t>
            </a:r>
            <a:r>
              <a:rPr lang="ja-JP" altLang="en-US" dirty="0" smtClean="0">
                <a:solidFill>
                  <a:srgbClr val="FF0000"/>
                </a:solidFill>
              </a:rPr>
              <a:t>大石</a:t>
            </a:r>
            <a:endParaRPr lang="en-US" altLang="ja-JP" dirty="0" smtClean="0">
              <a:solidFill>
                <a:srgbClr val="FF0000"/>
              </a:solidFill>
            </a:endParaRPr>
          </a:p>
          <a:p>
            <a:r>
              <a:rPr kumimoji="1" lang="ja-JP" altLang="en-US" dirty="0" smtClean="0">
                <a:solidFill>
                  <a:srgbClr val="FF0000"/>
                </a:solidFill>
              </a:rPr>
              <a:t>・</a:t>
            </a:r>
            <a:r>
              <a:rPr kumimoji="1" lang="en-US" altLang="ja-JP" dirty="0" smtClean="0">
                <a:solidFill>
                  <a:srgbClr val="FF0000"/>
                </a:solidFill>
              </a:rPr>
              <a:t>emission/CHASER &lt;- </a:t>
            </a:r>
            <a:r>
              <a:rPr kumimoji="1" lang="ja-JP" altLang="en-US" dirty="0" smtClean="0">
                <a:solidFill>
                  <a:srgbClr val="FF0000"/>
                </a:solidFill>
              </a:rPr>
              <a:t>永島</a:t>
            </a:r>
            <a:endParaRPr kumimoji="1" lang="en-US" altLang="ja-JP" dirty="0" smtClean="0">
              <a:solidFill>
                <a:srgbClr val="FF0000"/>
              </a:solidFill>
            </a:endParaRPr>
          </a:p>
          <a:p>
            <a:r>
              <a:rPr lang="ja-JP" altLang="en-US" dirty="0" smtClean="0"/>
              <a:t>・</a:t>
            </a:r>
            <a:r>
              <a:rPr lang="en-US" altLang="ja-JP" dirty="0" err="1" smtClean="0"/>
              <a:t>emissoin</a:t>
            </a:r>
            <a:r>
              <a:rPr lang="en-US" altLang="ja-JP" dirty="0" smtClean="0"/>
              <a:t>/</a:t>
            </a:r>
            <a:r>
              <a:rPr lang="ja-JP" altLang="en-US" dirty="0" smtClean="0"/>
              <a:t>航空機</a:t>
            </a:r>
            <a:r>
              <a:rPr lang="en-US" altLang="ja-JP" dirty="0" smtClean="0"/>
              <a:t>BC &lt;- </a:t>
            </a:r>
            <a:r>
              <a:rPr lang="ja-JP" altLang="en-US" dirty="0" smtClean="0"/>
              <a:t>川瀬  </a:t>
            </a:r>
            <a:r>
              <a:rPr lang="en-US" altLang="ja-JP" dirty="0" smtClean="0"/>
              <a:t>done</a:t>
            </a:r>
          </a:p>
          <a:p>
            <a:r>
              <a:rPr kumimoji="1" lang="ja-JP" altLang="en-US" dirty="0" smtClean="0"/>
              <a:t>・</a:t>
            </a:r>
            <a:r>
              <a:rPr lang="en-US" altLang="ja-JP" dirty="0" smtClean="0"/>
              <a:t>η-&gt;p</a:t>
            </a:r>
            <a:r>
              <a:rPr lang="ja-JP" altLang="en-US" dirty="0" smtClean="0"/>
              <a:t>後処理　</a:t>
            </a:r>
            <a:r>
              <a:rPr lang="en-US" altLang="ja-JP" dirty="0" smtClean="0"/>
              <a:t>&lt;- </a:t>
            </a:r>
            <a:r>
              <a:rPr lang="ja-JP" altLang="en-US" dirty="0" smtClean="0"/>
              <a:t>金井  </a:t>
            </a:r>
            <a:r>
              <a:rPr lang="en-US" altLang="ja-JP" dirty="0" smtClean="0"/>
              <a:t>done</a:t>
            </a:r>
          </a:p>
          <a:p>
            <a:endParaRPr kumimoji="1" lang="en-US" altLang="ja-JP" dirty="0" smtClean="0"/>
          </a:p>
          <a:p>
            <a:r>
              <a:rPr lang="ja-JP" altLang="en-US" dirty="0" smtClean="0"/>
              <a:t>パフォーマンス</a:t>
            </a:r>
            <a:endParaRPr lang="en-US" altLang="ja-JP" dirty="0" smtClean="0"/>
          </a:p>
          <a:p>
            <a:r>
              <a:rPr kumimoji="1" lang="ja-JP" altLang="en-US" dirty="0" smtClean="0"/>
              <a:t>・降水系</a:t>
            </a:r>
            <a:endParaRPr kumimoji="1" lang="en-US" altLang="ja-JP" dirty="0" smtClean="0"/>
          </a:p>
          <a:p>
            <a:r>
              <a:rPr lang="ja-JP" altLang="en-US" dirty="0" smtClean="0"/>
              <a:t>　・</a:t>
            </a:r>
            <a:r>
              <a:rPr kumimoji="1" lang="ja-JP" altLang="en-US" dirty="0" smtClean="0"/>
              <a:t>強すぎる</a:t>
            </a:r>
            <a:r>
              <a:rPr kumimoji="1" lang="en-US" altLang="ja-JP" dirty="0" smtClean="0"/>
              <a:t>ITCZ -&gt; </a:t>
            </a:r>
            <a:r>
              <a:rPr kumimoji="1" lang="en-US" altLang="ja-JP" dirty="0" err="1" smtClean="0"/>
              <a:t>clmd</a:t>
            </a:r>
            <a:r>
              <a:rPr kumimoji="1" lang="en-US" altLang="ja-JP" dirty="0" smtClean="0"/>
              <a:t>=0.52-&gt;0.48 ?, </a:t>
            </a:r>
            <a:r>
              <a:rPr kumimoji="1" lang="en-US" altLang="ja-JP" dirty="0" err="1" smtClean="0"/>
              <a:t>cbmax</a:t>
            </a:r>
            <a:r>
              <a:rPr kumimoji="1" lang="en-US" altLang="ja-JP" dirty="0" smtClean="0"/>
              <a:t>=0.14-&gt;0.2?</a:t>
            </a:r>
          </a:p>
          <a:p>
            <a:r>
              <a:rPr lang="ja-JP" altLang="en-US" dirty="0" smtClean="0"/>
              <a:t>　・フィリピン東西の雨が少ない</a:t>
            </a:r>
            <a:endParaRPr lang="en-US" altLang="ja-JP" dirty="0" smtClean="0"/>
          </a:p>
          <a:p>
            <a:r>
              <a:rPr kumimoji="1" lang="ja-JP" altLang="en-US" dirty="0" smtClean="0"/>
              <a:t>・</a:t>
            </a:r>
            <a:r>
              <a:rPr kumimoji="1" lang="en-US" altLang="ja-JP" dirty="0" smtClean="0"/>
              <a:t>SLP/Z500</a:t>
            </a:r>
            <a:r>
              <a:rPr kumimoji="1" lang="ja-JP" altLang="en-US" dirty="0" smtClean="0"/>
              <a:t>誤差</a:t>
            </a:r>
            <a:r>
              <a:rPr kumimoji="1" lang="en-US" altLang="ja-JP" dirty="0" smtClean="0"/>
              <a:t>-&gt;AO</a:t>
            </a:r>
            <a:r>
              <a:rPr kumimoji="1" lang="ja-JP" altLang="en-US" dirty="0" smtClean="0"/>
              <a:t>が</a:t>
            </a:r>
            <a:r>
              <a:rPr kumimoji="1" lang="en-US" altLang="ja-JP" dirty="0" smtClean="0"/>
              <a:t>EOF1</a:t>
            </a:r>
            <a:r>
              <a:rPr kumimoji="1" lang="ja-JP" altLang="en-US" dirty="0" smtClean="0"/>
              <a:t>に出ない！ </a:t>
            </a:r>
            <a:r>
              <a:rPr kumimoji="1" lang="en-US" altLang="ja-JP" dirty="0" smtClean="0"/>
              <a:t>-&gt; alp</a:t>
            </a:r>
            <a:r>
              <a:rPr kumimoji="1" lang="ja-JP" altLang="en-US" dirty="0" smtClean="0"/>
              <a:t>大きく</a:t>
            </a:r>
            <a:r>
              <a:rPr kumimoji="1" lang="en-US" altLang="ja-JP" dirty="0" smtClean="0"/>
              <a:t>?</a:t>
            </a:r>
          </a:p>
          <a:p>
            <a:r>
              <a:rPr lang="ja-JP" altLang="en-US" dirty="0" smtClean="0"/>
              <a:t>・海氷ＯＫ？　チェック</a:t>
            </a:r>
            <a:endParaRPr lang="en-US" altLang="ja-JP" dirty="0" smtClean="0"/>
          </a:p>
          <a:p>
            <a:r>
              <a:rPr kumimoji="1" lang="ja-JP" altLang="en-US" dirty="0" smtClean="0"/>
              <a:t>・</a:t>
            </a:r>
            <a:r>
              <a:rPr kumimoji="1" lang="en-US" altLang="ja-JP" dirty="0" smtClean="0"/>
              <a:t>SST eq. </a:t>
            </a:r>
            <a:r>
              <a:rPr kumimoji="1" lang="ja-JP" altLang="en-US" dirty="0" smtClean="0"/>
              <a:t>季節サイクル </a:t>
            </a:r>
            <a:r>
              <a:rPr kumimoji="1" lang="en-US" altLang="ja-JP" dirty="0" smtClean="0"/>
              <a:t>&amp; ENSO</a:t>
            </a:r>
            <a:r>
              <a:rPr kumimoji="1" lang="ja-JP" altLang="en-US" dirty="0" smtClean="0"/>
              <a:t>　ＯＫ？　チェック</a:t>
            </a:r>
            <a:endParaRPr kumimoji="1" lang="en-US" altLang="ja-JP" dirty="0" smtClean="0"/>
          </a:p>
          <a:p>
            <a:r>
              <a:rPr lang="ja-JP" altLang="en-US" dirty="0" smtClean="0"/>
              <a:t>・</a:t>
            </a:r>
            <a:r>
              <a:rPr lang="en-US" altLang="ja-JP" dirty="0" smtClean="0"/>
              <a:t>NADW </a:t>
            </a:r>
            <a:r>
              <a:rPr lang="ja-JP" altLang="en-US" dirty="0" smtClean="0"/>
              <a:t>ＯＫ？　チェック</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357166"/>
            <a:ext cx="5057795" cy="6186309"/>
          </a:xfrm>
          <a:prstGeom prst="rect">
            <a:avLst/>
          </a:prstGeom>
          <a:noFill/>
        </p:spPr>
        <p:txBody>
          <a:bodyPr wrap="none" rtlCol="0">
            <a:spAutoFit/>
          </a:bodyPr>
          <a:lstStyle/>
          <a:p>
            <a:r>
              <a:rPr lang="ja-JP" altLang="en-US" dirty="0" smtClean="0"/>
              <a:t>論文まとめかた案</a:t>
            </a:r>
            <a:endParaRPr lang="en-US" altLang="ja-JP" dirty="0" smtClean="0"/>
          </a:p>
          <a:p>
            <a:endParaRPr kumimoji="1" lang="en-US" altLang="ja-JP" dirty="0" smtClean="0"/>
          </a:p>
          <a:p>
            <a:r>
              <a:rPr lang="en-US" altLang="ja-JP" dirty="0" smtClean="0"/>
              <a:t>Improvements in climate simulation by MIROC. </a:t>
            </a:r>
          </a:p>
          <a:p>
            <a:r>
              <a:rPr lang="en-US" altLang="ja-JP" dirty="0" smtClean="0"/>
              <a:t>Part I: Mean states and climate sensitivity</a:t>
            </a:r>
          </a:p>
          <a:p>
            <a:endParaRPr kumimoji="1" lang="en-US" altLang="ja-JP" dirty="0" smtClean="0"/>
          </a:p>
          <a:p>
            <a:r>
              <a:rPr lang="en-US" altLang="ja-JP" dirty="0" smtClean="0"/>
              <a:t>1 .OLR/OSR obs. &amp; 4.5</a:t>
            </a:r>
          </a:p>
          <a:p>
            <a:r>
              <a:rPr lang="en-US" altLang="ja-JP" dirty="0" smtClean="0"/>
              <a:t>2. Pr/SST obs. &amp; 3.2hi &amp; 4.5</a:t>
            </a:r>
          </a:p>
          <a:p>
            <a:r>
              <a:rPr lang="en-US" altLang="ja-JP" dirty="0" smtClean="0"/>
              <a:t>3. Pr JJA Asia</a:t>
            </a:r>
          </a:p>
          <a:p>
            <a:r>
              <a:rPr lang="en-US" altLang="ja-JP" dirty="0" smtClean="0"/>
              <a:t>4. T2, SLP &amp; their biases</a:t>
            </a:r>
          </a:p>
          <a:p>
            <a:r>
              <a:rPr lang="en-US" altLang="ja-JP" dirty="0" smtClean="0"/>
              <a:t>5. Zonal mean bias</a:t>
            </a:r>
          </a:p>
          <a:p>
            <a:r>
              <a:rPr lang="en-US" altLang="ja-JP" dirty="0" smtClean="0"/>
              <a:t>6. eq. TO x-z section</a:t>
            </a:r>
          </a:p>
          <a:p>
            <a:r>
              <a:rPr lang="en-US" altLang="ja-JP" dirty="0" smtClean="0"/>
              <a:t>7. Sea ice</a:t>
            </a:r>
          </a:p>
          <a:p>
            <a:r>
              <a:rPr lang="en-US" altLang="ja-JP" dirty="0" smtClean="0"/>
              <a:t>8. </a:t>
            </a:r>
            <a:r>
              <a:rPr lang="en-US" altLang="ja-JP" dirty="0" err="1" smtClean="0"/>
              <a:t>Wg</a:t>
            </a:r>
            <a:r>
              <a:rPr lang="en-US" altLang="ja-JP" dirty="0" smtClean="0"/>
              <a:t> and </a:t>
            </a:r>
            <a:r>
              <a:rPr lang="en-US" altLang="ja-JP" dirty="0" err="1" smtClean="0"/>
              <a:t>snrat</a:t>
            </a:r>
            <a:endParaRPr lang="en-US" altLang="ja-JP" dirty="0" smtClean="0"/>
          </a:p>
          <a:p>
            <a:r>
              <a:rPr lang="en-US" altLang="ja-JP" dirty="0" smtClean="0"/>
              <a:t>9. Cloud fraction</a:t>
            </a:r>
          </a:p>
          <a:p>
            <a:r>
              <a:rPr lang="en-US" altLang="ja-JP" dirty="0" smtClean="0"/>
              <a:t>10. </a:t>
            </a:r>
            <a:r>
              <a:rPr lang="en-US" altLang="ja-JP" dirty="0" err="1" smtClean="0"/>
              <a:t>Fliq</a:t>
            </a:r>
            <a:endParaRPr lang="en-US" altLang="ja-JP" dirty="0" smtClean="0"/>
          </a:p>
          <a:p>
            <a:r>
              <a:rPr lang="en-US" altLang="ja-JP" dirty="0" smtClean="0"/>
              <a:t>11. </a:t>
            </a:r>
            <a:r>
              <a:rPr lang="en-US" altLang="ja-JP" dirty="0" err="1" smtClean="0"/>
              <a:t>Qi</a:t>
            </a:r>
            <a:r>
              <a:rPr lang="en-US" altLang="ja-JP" dirty="0" smtClean="0"/>
              <a:t> 215hPa</a:t>
            </a:r>
          </a:p>
          <a:p>
            <a:r>
              <a:rPr lang="en-US" altLang="ja-JP" dirty="0" smtClean="0"/>
              <a:t>12. Gregory plot</a:t>
            </a:r>
          </a:p>
          <a:p>
            <a:r>
              <a:rPr lang="en-US" altLang="ja-JP" dirty="0" smtClean="0"/>
              <a:t>13. Low cloud chg</a:t>
            </a:r>
          </a:p>
          <a:p>
            <a:endParaRPr lang="en-US" altLang="ja-JP" dirty="0" smtClean="0"/>
          </a:p>
          <a:p>
            <a:r>
              <a:rPr lang="en-US" altLang="ja-JP" dirty="0" smtClean="0"/>
              <a:t>Table </a:t>
            </a:r>
          </a:p>
          <a:p>
            <a:r>
              <a:rPr lang="en-US" altLang="ja-JP" dirty="0" smtClean="0"/>
              <a:t>1. TOA global mean</a:t>
            </a:r>
          </a:p>
          <a:p>
            <a:r>
              <a:rPr lang="en-US" altLang="ja-JP" dirty="0" smtClean="0"/>
              <a:t>2. P, E, P-E global mean</a:t>
            </a:r>
          </a:p>
        </p:txBody>
      </p:sp>
      <p:sp>
        <p:nvSpPr>
          <p:cNvPr id="3" name="テキスト ボックス 2"/>
          <p:cNvSpPr txBox="1"/>
          <p:nvPr/>
        </p:nvSpPr>
        <p:spPr>
          <a:xfrm>
            <a:off x="3440644" y="2857496"/>
            <a:ext cx="5573642" cy="3416320"/>
          </a:xfrm>
          <a:prstGeom prst="rect">
            <a:avLst/>
          </a:prstGeom>
          <a:noFill/>
        </p:spPr>
        <p:txBody>
          <a:bodyPr wrap="none" rtlCol="0">
            <a:spAutoFit/>
          </a:bodyPr>
          <a:lstStyle/>
          <a:p>
            <a:r>
              <a:rPr lang="en-US" altLang="ja-JP" dirty="0" smtClean="0"/>
              <a:t>Authors</a:t>
            </a:r>
          </a:p>
          <a:p>
            <a:endParaRPr lang="en-US" altLang="ja-JP" dirty="0" smtClean="0"/>
          </a:p>
          <a:p>
            <a:r>
              <a:rPr lang="en-US" altLang="ja-JP" dirty="0" smtClean="0"/>
              <a:t>M. Watanabe</a:t>
            </a:r>
            <a:r>
              <a:rPr lang="en-US" altLang="ja-JP" baseline="30000" dirty="0" smtClean="0"/>
              <a:t>1</a:t>
            </a:r>
            <a:r>
              <a:rPr lang="en-US" altLang="ja-JP" dirty="0" smtClean="0"/>
              <a:t>, T. Suzuki</a:t>
            </a:r>
            <a:r>
              <a:rPr lang="en-US" altLang="ja-JP" baseline="30000" dirty="0" smtClean="0"/>
              <a:t>2</a:t>
            </a:r>
            <a:r>
              <a:rPr lang="en-US" altLang="ja-JP" dirty="0" smtClean="0"/>
              <a:t>, R. O’ishi</a:t>
            </a:r>
            <a:r>
              <a:rPr lang="en-US" altLang="ja-JP" baseline="30000" dirty="0" smtClean="0"/>
              <a:t>1</a:t>
            </a:r>
            <a:r>
              <a:rPr lang="en-US" altLang="ja-JP" dirty="0" smtClean="0"/>
              <a:t>, Y. Komuro</a:t>
            </a:r>
            <a:r>
              <a:rPr lang="en-US" altLang="ja-JP" baseline="30000" dirty="0" smtClean="0"/>
              <a:t>2</a:t>
            </a:r>
            <a:r>
              <a:rPr lang="en-US" altLang="ja-JP" dirty="0" smtClean="0"/>
              <a:t>, </a:t>
            </a:r>
          </a:p>
          <a:p>
            <a:r>
              <a:rPr lang="en-US" altLang="ja-JP" dirty="0" smtClean="0"/>
              <a:t>S. Watanabe</a:t>
            </a:r>
            <a:r>
              <a:rPr lang="en-US" altLang="ja-JP" baseline="30000" dirty="0" smtClean="0"/>
              <a:t>2</a:t>
            </a:r>
            <a:r>
              <a:rPr lang="en-US" altLang="ja-JP" dirty="0" smtClean="0"/>
              <a:t>, S. Emori</a:t>
            </a:r>
            <a:r>
              <a:rPr lang="en-US" altLang="ja-JP" baseline="30000" dirty="0" smtClean="0"/>
              <a:t>3</a:t>
            </a:r>
            <a:r>
              <a:rPr lang="en-US" altLang="ja-JP" dirty="0" smtClean="0"/>
              <a:t>, T. Takemura</a:t>
            </a:r>
            <a:r>
              <a:rPr lang="en-US" altLang="ja-JP" baseline="30000" dirty="0" smtClean="0"/>
              <a:t>4</a:t>
            </a:r>
            <a:r>
              <a:rPr lang="en-US" altLang="ja-JP" dirty="0" smtClean="0"/>
              <a:t>, M. Chikira</a:t>
            </a:r>
            <a:r>
              <a:rPr lang="en-US" altLang="ja-JP" baseline="30000" dirty="0" smtClean="0"/>
              <a:t>2</a:t>
            </a:r>
            <a:r>
              <a:rPr lang="en-US" altLang="ja-JP" dirty="0" smtClean="0"/>
              <a:t>, </a:t>
            </a:r>
          </a:p>
          <a:p>
            <a:r>
              <a:rPr lang="en-US" altLang="ja-JP" dirty="0" smtClean="0"/>
              <a:t>T. Ogura</a:t>
            </a:r>
            <a:r>
              <a:rPr lang="en-US" altLang="ja-JP" baseline="30000" dirty="0" smtClean="0"/>
              <a:t>3</a:t>
            </a:r>
            <a:r>
              <a:rPr lang="en-US" altLang="ja-JP" dirty="0" smtClean="0"/>
              <a:t>, M. Sekiguchi</a:t>
            </a:r>
            <a:r>
              <a:rPr lang="en-US" altLang="ja-JP" baseline="30000" dirty="0" smtClean="0"/>
              <a:t>6</a:t>
            </a:r>
            <a:r>
              <a:rPr lang="en-US" altLang="ja-JP" dirty="0" smtClean="0"/>
              <a:t>, K. Takata</a:t>
            </a:r>
            <a:r>
              <a:rPr lang="en-US" altLang="ja-JP" baseline="30000" dirty="0" smtClean="0"/>
              <a:t>2</a:t>
            </a:r>
            <a:r>
              <a:rPr lang="en-US" altLang="ja-JP" dirty="0" smtClean="0"/>
              <a:t>, T. Sueyoshi</a:t>
            </a:r>
            <a:r>
              <a:rPr lang="en-US" altLang="ja-JP" baseline="30000" dirty="0" smtClean="0"/>
              <a:t>1</a:t>
            </a:r>
            <a:r>
              <a:rPr lang="en-US" altLang="ja-JP" dirty="0" smtClean="0"/>
              <a:t>, </a:t>
            </a:r>
          </a:p>
          <a:p>
            <a:r>
              <a:rPr lang="en-US" altLang="ja-JP" dirty="0" smtClean="0"/>
              <a:t>D. Yamazaki</a:t>
            </a:r>
            <a:r>
              <a:rPr lang="en-US" altLang="ja-JP" baseline="30000" dirty="0" smtClean="0"/>
              <a:t>5</a:t>
            </a:r>
            <a:r>
              <a:rPr lang="en-US" altLang="ja-JP" dirty="0" smtClean="0"/>
              <a:t>, T. Yokohata</a:t>
            </a:r>
            <a:r>
              <a:rPr lang="en-US" altLang="ja-JP" baseline="30000" dirty="0" smtClean="0"/>
              <a:t>2</a:t>
            </a:r>
            <a:r>
              <a:rPr lang="en-US" altLang="ja-JP" dirty="0" smtClean="0"/>
              <a:t>, H. Hasumi</a:t>
            </a:r>
            <a:r>
              <a:rPr lang="en-US" altLang="ja-JP" baseline="30000" dirty="0" smtClean="0"/>
              <a:t>1</a:t>
            </a:r>
            <a:r>
              <a:rPr lang="en-US" altLang="ja-JP" dirty="0" smtClean="0"/>
              <a:t>, H. Tatebe</a:t>
            </a:r>
            <a:r>
              <a:rPr lang="en-US" altLang="ja-JP" baseline="30000" dirty="0" smtClean="0"/>
              <a:t>2</a:t>
            </a:r>
            <a:r>
              <a:rPr lang="en-US" altLang="ja-JP" dirty="0" smtClean="0"/>
              <a:t>, </a:t>
            </a:r>
          </a:p>
          <a:p>
            <a:r>
              <a:rPr lang="en-US" altLang="ja-JP" dirty="0" smtClean="0"/>
              <a:t>(T. Nozawa</a:t>
            </a:r>
            <a:r>
              <a:rPr lang="en-US" altLang="ja-JP" baseline="30000" dirty="0" smtClean="0"/>
              <a:t>3</a:t>
            </a:r>
            <a:r>
              <a:rPr lang="en-US" altLang="ja-JP" dirty="0" smtClean="0"/>
              <a:t>, T. Nagashima</a:t>
            </a:r>
            <a:r>
              <a:rPr lang="en-US" altLang="ja-JP" baseline="30000" dirty="0" smtClean="0"/>
              <a:t>3</a:t>
            </a:r>
            <a:r>
              <a:rPr lang="en-US" altLang="ja-JP" dirty="0" smtClean="0"/>
              <a:t>, M. Abe</a:t>
            </a:r>
            <a:r>
              <a:rPr lang="en-US" altLang="ja-JP" baseline="30000" dirty="0" smtClean="0"/>
              <a:t>3</a:t>
            </a:r>
            <a:r>
              <a:rPr lang="en-US" altLang="ja-JP" dirty="0" smtClean="0"/>
              <a:t>, H. Kawase</a:t>
            </a:r>
            <a:r>
              <a:rPr lang="en-US" altLang="ja-JP" baseline="30000" dirty="0" smtClean="0"/>
              <a:t>3</a:t>
            </a:r>
            <a:r>
              <a:rPr lang="en-US" altLang="ja-JP" dirty="0" smtClean="0"/>
              <a:t>, </a:t>
            </a:r>
          </a:p>
          <a:p>
            <a:r>
              <a:rPr lang="en-US" altLang="ja-JP" dirty="0" smtClean="0"/>
              <a:t>F. Saito</a:t>
            </a:r>
            <a:r>
              <a:rPr lang="en-US" altLang="ja-JP" baseline="30000" dirty="0" smtClean="0"/>
              <a:t>2</a:t>
            </a:r>
            <a:r>
              <a:rPr lang="en-US" altLang="ja-JP" dirty="0" smtClean="0"/>
              <a:t>, K. Ogochi</a:t>
            </a:r>
            <a:r>
              <a:rPr lang="en-US" altLang="ja-JP" baseline="30000" dirty="0" smtClean="0"/>
              <a:t>2</a:t>
            </a:r>
            <a:r>
              <a:rPr lang="en-US" altLang="ja-JP" dirty="0" smtClean="0"/>
              <a:t>, H. Kanai</a:t>
            </a:r>
            <a:r>
              <a:rPr lang="en-US" altLang="ja-JP" baseline="30000" dirty="0" smtClean="0"/>
              <a:t>2</a:t>
            </a:r>
            <a:r>
              <a:rPr lang="en-US" altLang="ja-JP" dirty="0" smtClean="0"/>
              <a:t>), and M. Kimoto</a:t>
            </a:r>
            <a:r>
              <a:rPr lang="en-US" altLang="ja-JP" baseline="30000" dirty="0" smtClean="0"/>
              <a:t>1</a:t>
            </a:r>
          </a:p>
          <a:p>
            <a:pPr marL="342900" indent="-342900"/>
            <a:endParaRPr lang="en-US" altLang="ja-JP" dirty="0" smtClean="0"/>
          </a:p>
          <a:p>
            <a:pPr marL="342900" indent="-342900"/>
            <a:r>
              <a:rPr lang="en-US" altLang="ja-JP" dirty="0" smtClean="0"/>
              <a:t>1. CCSR, 2. JAMSTEC, 3. NIES, 4. Kyushu U</a:t>
            </a:r>
          </a:p>
          <a:p>
            <a:pPr marL="342900" indent="-342900"/>
            <a:r>
              <a:rPr lang="en-US" altLang="ja-JP" dirty="0" smtClean="0"/>
              <a:t>5. TMU, 6. Tokyo Marine U</a:t>
            </a:r>
          </a:p>
          <a:p>
            <a:pPr marL="342900" indent="-342900"/>
            <a:endParaRPr lang="en-US" altLang="ja-JP"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0034" y="357166"/>
            <a:ext cx="5057795" cy="6186309"/>
          </a:xfrm>
          <a:prstGeom prst="rect">
            <a:avLst/>
          </a:prstGeom>
          <a:noFill/>
        </p:spPr>
        <p:txBody>
          <a:bodyPr wrap="none" rtlCol="0">
            <a:spAutoFit/>
          </a:bodyPr>
          <a:lstStyle/>
          <a:p>
            <a:r>
              <a:rPr lang="ja-JP" altLang="en-US" dirty="0" smtClean="0"/>
              <a:t>論文まとめかた案</a:t>
            </a:r>
            <a:endParaRPr lang="en-US" altLang="ja-JP" dirty="0" smtClean="0"/>
          </a:p>
          <a:p>
            <a:endParaRPr kumimoji="1" lang="en-US" altLang="ja-JP" dirty="0" smtClean="0"/>
          </a:p>
          <a:p>
            <a:r>
              <a:rPr lang="en-US" altLang="ja-JP" dirty="0" smtClean="0"/>
              <a:t>Improvements in climate simulation by MIROC. </a:t>
            </a:r>
          </a:p>
          <a:p>
            <a:r>
              <a:rPr lang="en-US" altLang="ja-JP" dirty="0" smtClean="0"/>
              <a:t>Part II: Seasonal cycle and climate variability </a:t>
            </a:r>
          </a:p>
          <a:p>
            <a:endParaRPr kumimoji="1" lang="en-US" altLang="ja-JP" dirty="0" smtClean="0"/>
          </a:p>
          <a:p>
            <a:r>
              <a:rPr lang="en-US" altLang="ja-JP" dirty="0" smtClean="0"/>
              <a:t>1 .SST &amp; Pr. eq. seasonal cycle </a:t>
            </a:r>
          </a:p>
          <a:p>
            <a:r>
              <a:rPr lang="en-US" altLang="ja-JP" dirty="0" smtClean="0"/>
              <a:t>2. Pr. Seasonal diff (ref. BW paper)</a:t>
            </a:r>
          </a:p>
          <a:p>
            <a:r>
              <a:rPr lang="en-US" altLang="ja-JP" dirty="0" smtClean="0"/>
              <a:t>3. ENSO: Nino3 time series</a:t>
            </a:r>
          </a:p>
          <a:p>
            <a:r>
              <a:rPr lang="en-US" altLang="ja-JP" dirty="0" smtClean="0"/>
              <a:t>4. ENSO: regressions (</a:t>
            </a:r>
            <a:r>
              <a:rPr lang="en-US" altLang="ja-JP" dirty="0" err="1" smtClean="0"/>
              <a:t>SST,tau,OLR,SLP</a:t>
            </a:r>
            <a:r>
              <a:rPr lang="en-US" altLang="ja-JP" dirty="0" smtClean="0"/>
              <a:t>)</a:t>
            </a:r>
          </a:p>
          <a:p>
            <a:r>
              <a:rPr lang="en-US" altLang="ja-JP" dirty="0" smtClean="0"/>
              <a:t>5. Feedback diagram (cf. </a:t>
            </a:r>
            <a:r>
              <a:rPr lang="en-US" altLang="ja-JP" dirty="0" err="1" smtClean="0"/>
              <a:t>Guilyardi</a:t>
            </a:r>
            <a:r>
              <a:rPr lang="en-US" altLang="ja-JP" dirty="0" smtClean="0"/>
              <a:t>)</a:t>
            </a:r>
          </a:p>
          <a:p>
            <a:r>
              <a:rPr lang="en-US" altLang="ja-JP" dirty="0" smtClean="0"/>
              <a:t>6. eq. wave spectrum</a:t>
            </a:r>
          </a:p>
          <a:p>
            <a:r>
              <a:rPr lang="en-US" altLang="ja-JP" dirty="0" smtClean="0"/>
              <a:t>7. MJO</a:t>
            </a:r>
          </a:p>
          <a:p>
            <a:r>
              <a:rPr lang="en-US" altLang="ja-JP" dirty="0" smtClean="0"/>
              <a:t>8. GP &amp; Tropical cyclones</a:t>
            </a:r>
          </a:p>
          <a:p>
            <a:r>
              <a:rPr lang="en-US" altLang="ja-JP" dirty="0" smtClean="0"/>
              <a:t>9. Z500 EOF (AO,PNA,NAO)</a:t>
            </a:r>
          </a:p>
          <a:p>
            <a:r>
              <a:rPr lang="en-US" altLang="ja-JP" dirty="0" smtClean="0"/>
              <a:t>10. Storm tracks?</a:t>
            </a:r>
          </a:p>
          <a:p>
            <a:r>
              <a:rPr lang="en-US" altLang="ja-JP" dirty="0" smtClean="0"/>
              <a:t>11. SSH variability w/ TOPEX/POSEIDON</a:t>
            </a:r>
          </a:p>
          <a:p>
            <a:r>
              <a:rPr lang="en-US" altLang="ja-JP" dirty="0" smtClean="0"/>
              <a:t>12. Sea ice extent</a:t>
            </a:r>
          </a:p>
          <a:p>
            <a:r>
              <a:rPr lang="en-US" altLang="ja-JP" dirty="0" smtClean="0"/>
              <a:t>13. MOC &amp; variability</a:t>
            </a:r>
          </a:p>
          <a:p>
            <a:endParaRPr lang="en-US" altLang="ja-JP" dirty="0" smtClean="0"/>
          </a:p>
          <a:p>
            <a:r>
              <a:rPr lang="en-US" altLang="ja-JP" dirty="0" smtClean="0"/>
              <a:t>Table </a:t>
            </a:r>
          </a:p>
          <a:p>
            <a:r>
              <a:rPr lang="en-US" altLang="ja-JP" dirty="0" smtClean="0"/>
              <a:t>Cyclone number</a:t>
            </a:r>
          </a:p>
          <a:p>
            <a:endParaRPr kumimoji="1" lang="ja-JP"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9" name="Rectangle 5"/>
          <p:cNvSpPr>
            <a:spLocks noGrp="1" noChangeArrowheads="1"/>
          </p:cNvSpPr>
          <p:nvPr>
            <p:ph type="title"/>
          </p:nvPr>
        </p:nvSpPr>
        <p:spPr>
          <a:xfrm>
            <a:off x="628680" y="71414"/>
            <a:ext cx="8229600" cy="777875"/>
          </a:xfrm>
          <a:effectLst>
            <a:outerShdw dist="17961" dir="2700000" algn="ctr" rotWithShape="0">
              <a:srgbClr val="FFFF00"/>
            </a:outerShdw>
          </a:effectLst>
        </p:spPr>
        <p:txBody>
          <a:bodyPr/>
          <a:lstStyle/>
          <a:p>
            <a:pPr eaLnBrk="1" hangingPunct="1">
              <a:defRPr/>
            </a:pPr>
            <a:r>
              <a:rPr lang="en-US" altLang="ja-JP" b="1" dirty="0" smtClean="0"/>
              <a:t>Cumulus convection scheme</a:t>
            </a:r>
            <a:r>
              <a:rPr lang="en-US" altLang="ja-JP" dirty="0" smtClean="0"/>
              <a:t> </a:t>
            </a:r>
          </a:p>
        </p:txBody>
      </p:sp>
      <p:sp>
        <p:nvSpPr>
          <p:cNvPr id="17" name="テキスト ボックス 16"/>
          <p:cNvSpPr txBox="1"/>
          <p:nvPr/>
        </p:nvSpPr>
        <p:spPr>
          <a:xfrm>
            <a:off x="214313" y="2338227"/>
            <a:ext cx="4764702" cy="3662541"/>
          </a:xfrm>
          <a:prstGeom prst="rect">
            <a:avLst/>
          </a:prstGeom>
          <a:noFill/>
        </p:spPr>
        <p:txBody>
          <a:bodyPr wrap="none">
            <a:spAutoFit/>
          </a:bodyPr>
          <a:lstStyle/>
          <a:p>
            <a:pPr>
              <a:defRPr/>
            </a:pPr>
            <a:r>
              <a:rPr lang="en-US" altLang="ja-JP" sz="2400" dirty="0">
                <a:latin typeface="Arial" charset="0"/>
              </a:rPr>
              <a:t>Entrainment </a:t>
            </a:r>
            <a:r>
              <a:rPr lang="en-US" altLang="ja-JP" sz="2400" dirty="0" smtClean="0">
                <a:latin typeface="Arial" charset="0"/>
              </a:rPr>
              <a:t>process</a:t>
            </a:r>
            <a:endParaRPr lang="en-US" altLang="ja-JP" sz="2400" dirty="0">
              <a:latin typeface="Arial" charset="0"/>
            </a:endParaRPr>
          </a:p>
          <a:p>
            <a:pPr>
              <a:buFont typeface="Wingdings" pitchFamily="2" charset="2"/>
              <a:buChar char="l"/>
              <a:defRPr/>
            </a:pPr>
            <a:r>
              <a:rPr lang="en-US" altLang="ja-JP" sz="2000" dirty="0">
                <a:solidFill>
                  <a:schemeClr val="accent6"/>
                </a:solidFill>
                <a:latin typeface="Arial" charset="0"/>
              </a:rPr>
              <a:t>Conventional A-S scheme: </a:t>
            </a:r>
            <a:r>
              <a:rPr lang="en-US" altLang="ja-JP" sz="2000" dirty="0">
                <a:latin typeface="Arial" charset="0"/>
              </a:rPr>
              <a:t>pre-defined</a:t>
            </a:r>
          </a:p>
          <a:p>
            <a:pPr>
              <a:buFont typeface="Wingdings" pitchFamily="2" charset="2"/>
              <a:buChar char="l"/>
              <a:defRPr/>
            </a:pPr>
            <a:r>
              <a:rPr lang="en-US" altLang="ja-JP" sz="2000" dirty="0">
                <a:solidFill>
                  <a:srgbClr val="C00000"/>
                </a:solidFill>
                <a:latin typeface="Arial" charset="0"/>
              </a:rPr>
              <a:t>New scheme: </a:t>
            </a:r>
            <a:r>
              <a:rPr lang="en-US" altLang="ja-JP" sz="2000" dirty="0">
                <a:latin typeface="Arial" charset="0"/>
              </a:rPr>
              <a:t>dependent upon</a:t>
            </a:r>
          </a:p>
          <a:p>
            <a:pPr>
              <a:defRPr/>
            </a:pPr>
            <a:r>
              <a:rPr lang="en-US" altLang="ja-JP" sz="2000" dirty="0">
                <a:latin typeface="Arial" charset="0"/>
              </a:rPr>
              <a:t>   buoyancy and cloud-base mass </a:t>
            </a:r>
            <a:r>
              <a:rPr lang="en-US" altLang="ja-JP" sz="2000" dirty="0" smtClean="0">
                <a:latin typeface="Arial" charset="0"/>
              </a:rPr>
              <a:t>flux</a:t>
            </a:r>
            <a:endParaRPr lang="en-US" altLang="ja-JP" sz="2000" dirty="0">
              <a:latin typeface="Arial" charset="0"/>
            </a:endParaRPr>
          </a:p>
          <a:p>
            <a:pPr>
              <a:defRPr/>
            </a:pPr>
            <a:endParaRPr lang="en-US" altLang="ja-JP" sz="2400" dirty="0">
              <a:latin typeface="Arial" charset="0"/>
            </a:endParaRPr>
          </a:p>
          <a:p>
            <a:pPr>
              <a:defRPr/>
            </a:pPr>
            <a:r>
              <a:rPr lang="en-US" altLang="ja-JP" sz="2400" dirty="0" smtClean="0">
                <a:latin typeface="Arial" charset="0"/>
              </a:rPr>
              <a:t>Cloud-type</a:t>
            </a:r>
            <a:endParaRPr lang="en-US" altLang="ja-JP" sz="2000" dirty="0">
              <a:latin typeface="Arial" charset="0"/>
            </a:endParaRPr>
          </a:p>
          <a:p>
            <a:pPr>
              <a:buFont typeface="Wingdings" pitchFamily="2" charset="2"/>
              <a:buChar char="l"/>
              <a:defRPr/>
            </a:pPr>
            <a:r>
              <a:rPr lang="en-US" altLang="ja-JP" sz="2000" dirty="0">
                <a:solidFill>
                  <a:schemeClr val="accent6"/>
                </a:solidFill>
                <a:latin typeface="Arial" charset="0"/>
              </a:rPr>
              <a:t>Conventional A-S scheme: </a:t>
            </a:r>
            <a:r>
              <a:rPr lang="en-US" altLang="ja-JP" sz="2000" dirty="0">
                <a:latin typeface="Arial" charset="0"/>
              </a:rPr>
              <a:t>defined by</a:t>
            </a:r>
          </a:p>
          <a:p>
            <a:pPr>
              <a:defRPr/>
            </a:pPr>
            <a:r>
              <a:rPr lang="en-US" altLang="ja-JP" sz="2000" dirty="0">
                <a:latin typeface="Arial" charset="0"/>
              </a:rPr>
              <a:t>   no. of layers</a:t>
            </a:r>
          </a:p>
          <a:p>
            <a:pPr>
              <a:buFont typeface="Wingdings" pitchFamily="2" charset="2"/>
              <a:buChar char="l"/>
              <a:defRPr/>
            </a:pPr>
            <a:r>
              <a:rPr lang="en-US" altLang="ja-JP" sz="2000" dirty="0">
                <a:solidFill>
                  <a:srgbClr val="C00000"/>
                </a:solidFill>
                <a:latin typeface="Arial" charset="0"/>
              </a:rPr>
              <a:t>New scheme: </a:t>
            </a:r>
            <a:r>
              <a:rPr lang="en-US" altLang="ja-JP" sz="2000" dirty="0">
                <a:latin typeface="Arial" charset="0"/>
              </a:rPr>
              <a:t>spectrum given</a:t>
            </a:r>
          </a:p>
          <a:p>
            <a:pPr>
              <a:defRPr/>
            </a:pPr>
            <a:r>
              <a:rPr lang="en-US" altLang="ja-JP" sz="2000" dirty="0">
                <a:latin typeface="Arial" charset="0"/>
              </a:rPr>
              <a:t>  by the cloud-base mass flux,  </a:t>
            </a:r>
          </a:p>
          <a:p>
            <a:pPr>
              <a:defRPr/>
            </a:pPr>
            <a:r>
              <a:rPr lang="en-US" altLang="ja-JP" sz="2000" dirty="0">
                <a:latin typeface="Arial" charset="0"/>
              </a:rPr>
              <a:t>  no constraint by the no. of layers</a:t>
            </a:r>
            <a:endParaRPr lang="ja-JP" altLang="en-US" sz="2400" dirty="0">
              <a:latin typeface="Arial" charset="0"/>
            </a:endParaRPr>
          </a:p>
        </p:txBody>
      </p:sp>
      <p:sp>
        <p:nvSpPr>
          <p:cNvPr id="24581" name="テキスト ボックス 17"/>
          <p:cNvSpPr txBox="1">
            <a:spLocks noChangeArrowheads="1"/>
          </p:cNvSpPr>
          <p:nvPr/>
        </p:nvSpPr>
        <p:spPr bwMode="auto">
          <a:xfrm>
            <a:off x="285750" y="6215063"/>
            <a:ext cx="4479925" cy="369887"/>
          </a:xfrm>
          <a:prstGeom prst="rect">
            <a:avLst/>
          </a:prstGeom>
          <a:noFill/>
          <a:ln w="9525">
            <a:noFill/>
            <a:miter lim="800000"/>
            <a:headEnd/>
            <a:tailEnd/>
          </a:ln>
        </p:spPr>
        <p:txBody>
          <a:bodyPr wrap="none">
            <a:spAutoFit/>
          </a:bodyPr>
          <a:lstStyle/>
          <a:p>
            <a:r>
              <a:rPr lang="en-US" altLang="ja-JP" b="1">
                <a:solidFill>
                  <a:srgbClr val="C00000"/>
                </a:solidFill>
              </a:rPr>
              <a:t>Not necessary to use empirical RHcrit !</a:t>
            </a:r>
            <a:endParaRPr lang="ja-JP" altLang="en-US" b="1">
              <a:solidFill>
                <a:srgbClr val="C00000"/>
              </a:solidFill>
            </a:endParaRPr>
          </a:p>
        </p:txBody>
      </p:sp>
      <p:sp>
        <p:nvSpPr>
          <p:cNvPr id="11" name="テキスト ボックス 10"/>
          <p:cNvSpPr txBox="1"/>
          <p:nvPr/>
        </p:nvSpPr>
        <p:spPr>
          <a:xfrm>
            <a:off x="296477" y="1285860"/>
            <a:ext cx="3852401" cy="646331"/>
          </a:xfrm>
          <a:prstGeom prst="rect">
            <a:avLst/>
          </a:prstGeom>
          <a:noFill/>
        </p:spPr>
        <p:txBody>
          <a:bodyPr wrap="none" rtlCol="0">
            <a:spAutoFit/>
          </a:bodyPr>
          <a:lstStyle/>
          <a:p>
            <a:r>
              <a:rPr kumimoji="1" lang="en-US" altLang="ja-JP" dirty="0" smtClean="0"/>
              <a:t>Mixture of A-S and Gregory scheme</a:t>
            </a:r>
          </a:p>
          <a:p>
            <a:r>
              <a:rPr kumimoji="1" lang="en-US" altLang="ja-JP" dirty="0" smtClean="0"/>
              <a:t> </a:t>
            </a:r>
            <a:r>
              <a:rPr kumimoji="1" lang="ja-JP" altLang="en-US" dirty="0" smtClean="0"/>
              <a:t>→ </a:t>
            </a:r>
            <a:r>
              <a:rPr kumimoji="1" lang="en-US" altLang="ja-JP" dirty="0" smtClean="0"/>
              <a:t>“Chikira” scheme</a:t>
            </a:r>
            <a:endParaRPr kumimoji="1" lang="ja-JP" altLang="en-US" dirty="0"/>
          </a:p>
        </p:txBody>
      </p:sp>
      <p:sp>
        <p:nvSpPr>
          <p:cNvPr id="12" name="テキスト ボックス 11"/>
          <p:cNvSpPr txBox="1"/>
          <p:nvPr/>
        </p:nvSpPr>
        <p:spPr>
          <a:xfrm>
            <a:off x="6215074" y="714356"/>
            <a:ext cx="2996526" cy="338554"/>
          </a:xfrm>
          <a:prstGeom prst="rect">
            <a:avLst/>
          </a:prstGeom>
          <a:noFill/>
        </p:spPr>
        <p:txBody>
          <a:bodyPr wrap="none" rtlCol="0">
            <a:spAutoFit/>
          </a:bodyPr>
          <a:lstStyle/>
          <a:p>
            <a:r>
              <a:rPr kumimoji="1" lang="en-US" altLang="ja-JP" sz="1600" dirty="0" smtClean="0">
                <a:latin typeface="Calibri" pitchFamily="34" charset="0"/>
              </a:rPr>
              <a:t>work done by M. Chikira (GRCGC)</a:t>
            </a:r>
            <a:endParaRPr kumimoji="1" lang="ja-JP" altLang="en-US" sz="16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557242" y="-24"/>
            <a:ext cx="8229600" cy="777875"/>
          </a:xfrm>
          <a:effectLst>
            <a:outerShdw dist="17961" dir="2700000" algn="ctr" rotWithShape="0">
              <a:srgbClr val="FFFF00"/>
            </a:outerShdw>
          </a:effectLst>
        </p:spPr>
        <p:txBody>
          <a:bodyPr/>
          <a:lstStyle/>
          <a:p>
            <a:pPr eaLnBrk="1" hangingPunct="1">
              <a:defRPr/>
            </a:pPr>
            <a:r>
              <a:rPr lang="en-US" altLang="ja-JP" sz="2800" b="1" dirty="0" smtClean="0">
                <a:solidFill>
                  <a:schemeClr val="tx1"/>
                </a:solidFill>
              </a:rPr>
              <a:t>Hybrid prognostic cloud (HPC) scheme </a:t>
            </a:r>
          </a:p>
        </p:txBody>
      </p:sp>
      <p:graphicFrame>
        <p:nvGraphicFramePr>
          <p:cNvPr id="3074" name="Object 105"/>
          <p:cNvGraphicFramePr>
            <a:graphicFrameLocks noChangeAspect="1"/>
          </p:cNvGraphicFramePr>
          <p:nvPr>
            <p:ph idx="4294967295"/>
          </p:nvPr>
        </p:nvGraphicFramePr>
        <p:xfrm>
          <a:off x="0" y="2636838"/>
          <a:ext cx="5616575" cy="682625"/>
        </p:xfrm>
        <a:graphic>
          <a:graphicData uri="http://schemas.openxmlformats.org/presentationml/2006/ole">
            <p:oleObj spid="_x0000_s3074" name="Equation" r:id="rId4" imgW="3276360" imgH="355320" progId="Equation.DSMT4">
              <p:embed/>
            </p:oleObj>
          </a:graphicData>
        </a:graphic>
      </p:graphicFrame>
      <p:sp>
        <p:nvSpPr>
          <p:cNvPr id="3076" name="Rectangle 4"/>
          <p:cNvSpPr>
            <a:spLocks noChangeArrowheads="1"/>
          </p:cNvSpPr>
          <p:nvPr/>
        </p:nvSpPr>
        <p:spPr bwMode="auto">
          <a:xfrm>
            <a:off x="144463" y="1196975"/>
            <a:ext cx="8243887" cy="431800"/>
          </a:xfrm>
          <a:prstGeom prst="rect">
            <a:avLst/>
          </a:prstGeom>
          <a:noFill/>
          <a:ln w="9525">
            <a:noFill/>
            <a:miter lim="800000"/>
            <a:headEnd/>
            <a:tailEnd/>
          </a:ln>
        </p:spPr>
        <p:txBody>
          <a:bodyPr/>
          <a:lstStyle/>
          <a:p>
            <a:pPr marL="342900" indent="-342900">
              <a:lnSpc>
                <a:spcPct val="90000"/>
              </a:lnSpc>
              <a:spcBef>
                <a:spcPct val="20000"/>
              </a:spcBef>
              <a:buFont typeface="Wingdings" pitchFamily="2" charset="2"/>
              <a:buChar char="Ø"/>
            </a:pPr>
            <a:r>
              <a:rPr lang="en-US" altLang="ja-JP" sz="2400" b="1">
                <a:solidFill>
                  <a:schemeClr val="accent2"/>
                </a:solidFill>
                <a:latin typeface="Lucida Sans Unicode" pitchFamily="34" charset="0"/>
              </a:rPr>
              <a:t>Large-scale condensation (LSC)</a:t>
            </a:r>
          </a:p>
        </p:txBody>
      </p:sp>
      <p:sp>
        <p:nvSpPr>
          <p:cNvPr id="3077" name="Rectangle 5"/>
          <p:cNvSpPr>
            <a:spLocks noChangeArrowheads="1"/>
          </p:cNvSpPr>
          <p:nvPr/>
        </p:nvSpPr>
        <p:spPr bwMode="auto">
          <a:xfrm>
            <a:off x="-142875" y="1628775"/>
            <a:ext cx="5545138" cy="1081088"/>
          </a:xfrm>
          <a:prstGeom prst="rect">
            <a:avLst/>
          </a:prstGeom>
          <a:noFill/>
          <a:ln w="9525">
            <a:noFill/>
            <a:miter lim="800000"/>
            <a:headEnd/>
            <a:tailEnd/>
          </a:ln>
        </p:spPr>
        <p:txBody>
          <a:bodyPr/>
          <a:lstStyle/>
          <a:p>
            <a:pPr marL="742950" lvl="1" indent="-285750">
              <a:buFont typeface="Wingdings" pitchFamily="2" charset="2"/>
              <a:buChar char="ü"/>
            </a:pPr>
            <a:r>
              <a:rPr lang="en-US" altLang="ja-JP" sz="2000">
                <a:latin typeface="Comic Sans MS" pitchFamily="66" charset="0"/>
                <a:ea typeface="HG丸ｺﾞｼｯｸM-PRO" pitchFamily="50" charset="-128"/>
              </a:rPr>
              <a:t>Assume a subgrid-scale distribution </a:t>
            </a:r>
          </a:p>
          <a:p>
            <a:pPr marL="742950" lvl="1" indent="-285750">
              <a:buFont typeface="Wingdings" pitchFamily="2" charset="2"/>
              <a:buNone/>
            </a:pPr>
            <a:r>
              <a:rPr lang="en-US" altLang="ja-JP" sz="2000">
                <a:latin typeface="Comic Sans MS" pitchFamily="66" charset="0"/>
                <a:ea typeface="HG丸ｺﾞｼｯｸM-PRO" pitchFamily="50" charset="-128"/>
              </a:rPr>
              <a:t>    of </a:t>
            </a:r>
            <a:r>
              <a:rPr lang="en-US" altLang="ja-JP" sz="2000" i="1">
                <a:latin typeface="Times New Roman" pitchFamily="18" charset="0"/>
                <a:ea typeface="HG丸ｺﾞｼｯｸM-PRO" pitchFamily="50" charset="-128"/>
              </a:rPr>
              <a:t>q</a:t>
            </a:r>
            <a:r>
              <a:rPr lang="en-US" altLang="ja-JP" sz="2400" i="1" baseline="-25000">
                <a:latin typeface="Times New Roman" pitchFamily="18" charset="0"/>
                <a:ea typeface="HG丸ｺﾞｼｯｸM-PRO" pitchFamily="50" charset="-128"/>
              </a:rPr>
              <a:t>t</a:t>
            </a:r>
            <a:r>
              <a:rPr lang="en-US" altLang="ja-JP" i="1">
                <a:latin typeface="Times New Roman" pitchFamily="18" charset="0"/>
                <a:ea typeface="HG丸ｺﾞｼｯｸM-PRO" pitchFamily="50" charset="-128"/>
              </a:rPr>
              <a:t>’</a:t>
            </a:r>
            <a:r>
              <a:rPr lang="en-US" altLang="ja-JP" sz="2000">
                <a:latin typeface="Comic Sans MS" pitchFamily="66" charset="0"/>
                <a:ea typeface="HG丸ｺﾞｼｯｸM-PRO" pitchFamily="50" charset="-128"/>
              </a:rPr>
              <a:t> or </a:t>
            </a:r>
            <a:r>
              <a:rPr lang="en-US" altLang="ja-JP" sz="2000" i="1">
                <a:latin typeface="Times New Roman" pitchFamily="18" charset="0"/>
                <a:ea typeface="HG丸ｺﾞｼｯｸM-PRO" pitchFamily="50" charset="-128"/>
              </a:rPr>
              <a:t>s=a</a:t>
            </a:r>
            <a:r>
              <a:rPr lang="en-US" altLang="ja-JP" sz="2400" i="1" baseline="-25000">
                <a:latin typeface="Times New Roman" pitchFamily="18" charset="0"/>
                <a:ea typeface="HG丸ｺﾞｼｯｸM-PRO" pitchFamily="50" charset="-128"/>
              </a:rPr>
              <a:t>L</a:t>
            </a:r>
            <a:r>
              <a:rPr lang="en-US" altLang="ja-JP" sz="2000">
                <a:latin typeface="Times New Roman" pitchFamily="18" charset="0"/>
                <a:ea typeface="HG丸ｺﾞｼｯｸM-PRO" pitchFamily="50" charset="-128"/>
              </a:rPr>
              <a:t>(</a:t>
            </a:r>
            <a:r>
              <a:rPr lang="en-US" altLang="ja-JP" sz="2000" i="1">
                <a:latin typeface="Times New Roman" pitchFamily="18" charset="0"/>
                <a:ea typeface="HG丸ｺﾞｼｯｸM-PRO" pitchFamily="50" charset="-128"/>
              </a:rPr>
              <a:t>q</a:t>
            </a:r>
            <a:r>
              <a:rPr lang="en-US" altLang="ja-JP" sz="2400" i="1" baseline="-25000">
                <a:latin typeface="Times New Roman" pitchFamily="18" charset="0"/>
                <a:ea typeface="HG丸ｺﾞｼｯｸM-PRO" pitchFamily="50" charset="-128"/>
              </a:rPr>
              <a:t>t</a:t>
            </a:r>
            <a:r>
              <a:rPr lang="en-US" altLang="ja-JP" sz="2000" i="1">
                <a:latin typeface="Times New Roman" pitchFamily="18" charset="0"/>
                <a:ea typeface="HG丸ｺﾞｼｯｸM-PRO" pitchFamily="50" charset="-128"/>
              </a:rPr>
              <a:t>’-</a:t>
            </a:r>
            <a:r>
              <a:rPr lang="en-US" altLang="ja-JP" sz="2000" i="1">
                <a:latin typeface="Symbol" pitchFamily="18" charset="2"/>
                <a:ea typeface="HG丸ｺﾞｼｯｸM-PRO" pitchFamily="50" charset="-128"/>
              </a:rPr>
              <a:t>a</a:t>
            </a:r>
            <a:r>
              <a:rPr lang="en-US" altLang="ja-JP" sz="2400" i="1" baseline="-25000">
                <a:latin typeface="Times New Roman" pitchFamily="18" charset="0"/>
                <a:ea typeface="HG丸ｺﾞｼｯｸM-PRO" pitchFamily="50" charset="-128"/>
              </a:rPr>
              <a:t>L</a:t>
            </a:r>
            <a:r>
              <a:rPr lang="en-US" altLang="ja-JP" sz="2000" i="1">
                <a:latin typeface="Times New Roman" pitchFamily="18" charset="0"/>
                <a:ea typeface="HG丸ｺﾞｼｯｸM-PRO" pitchFamily="50" charset="-128"/>
              </a:rPr>
              <a:t>T</a:t>
            </a:r>
            <a:r>
              <a:rPr lang="en-US" altLang="ja-JP" sz="2400" i="1" baseline="-25000">
                <a:latin typeface="Times New Roman" pitchFamily="18" charset="0"/>
                <a:ea typeface="HG丸ｺﾞｼｯｸM-PRO" pitchFamily="50" charset="-128"/>
              </a:rPr>
              <a:t>l</a:t>
            </a:r>
            <a:r>
              <a:rPr lang="en-US" altLang="ja-JP" sz="2000" i="1">
                <a:latin typeface="Times New Roman" pitchFamily="18" charset="0"/>
                <a:ea typeface="HG丸ｺﾞｼｯｸM-PRO" pitchFamily="50" charset="-128"/>
              </a:rPr>
              <a:t>’</a:t>
            </a:r>
            <a:r>
              <a:rPr lang="en-US" altLang="ja-JP" sz="2000">
                <a:latin typeface="Times New Roman" pitchFamily="18" charset="0"/>
                <a:ea typeface="HG丸ｺﾞｼｯｸM-PRO" pitchFamily="50" charset="-128"/>
              </a:rPr>
              <a:t>)</a:t>
            </a:r>
            <a:r>
              <a:rPr lang="en-US" altLang="ja-JP" sz="2000">
                <a:latin typeface="Comic Sans MS" pitchFamily="66" charset="0"/>
                <a:ea typeface="HG丸ｺﾞｼｯｸM-PRO" pitchFamily="50" charset="-128"/>
              </a:rPr>
              <a:t> ?</a:t>
            </a:r>
          </a:p>
          <a:p>
            <a:pPr marL="742950" lvl="1" indent="-285750">
              <a:buFont typeface="Wingdings" pitchFamily="2" charset="2"/>
              <a:buChar char="ü"/>
            </a:pPr>
            <a:r>
              <a:rPr lang="en-US" altLang="ja-JP" sz="2000">
                <a:latin typeface="Comic Sans MS" pitchFamily="66" charset="0"/>
                <a:ea typeface="HG丸ｺﾞｼｯｸM-PRO" pitchFamily="50" charset="-128"/>
              </a:rPr>
              <a:t>Predict condensate amount and cloud?</a:t>
            </a:r>
          </a:p>
        </p:txBody>
      </p:sp>
      <p:pic>
        <p:nvPicPr>
          <p:cNvPr id="3078" name="Picture 29" descr="pdf_schematic"/>
          <p:cNvPicPr>
            <a:picLocks noChangeAspect="1" noChangeArrowheads="1"/>
          </p:cNvPicPr>
          <p:nvPr/>
        </p:nvPicPr>
        <p:blipFill>
          <a:blip r:embed="rId5"/>
          <a:srcRect/>
          <a:stretch>
            <a:fillRect/>
          </a:stretch>
        </p:blipFill>
        <p:spPr bwMode="auto">
          <a:xfrm>
            <a:off x="5616575" y="1125538"/>
            <a:ext cx="3492500" cy="2433637"/>
          </a:xfrm>
          <a:prstGeom prst="rect">
            <a:avLst/>
          </a:prstGeom>
          <a:noFill/>
          <a:ln w="9525">
            <a:noFill/>
            <a:miter lim="800000"/>
            <a:headEnd/>
            <a:tailEnd/>
          </a:ln>
        </p:spPr>
      </p:pic>
      <p:sp>
        <p:nvSpPr>
          <p:cNvPr id="3079" name="Text Box 59"/>
          <p:cNvSpPr txBox="1">
            <a:spLocks noChangeArrowheads="1"/>
          </p:cNvSpPr>
          <p:nvPr/>
        </p:nvSpPr>
        <p:spPr bwMode="auto">
          <a:xfrm>
            <a:off x="7721600" y="3500438"/>
            <a:ext cx="1422400" cy="304800"/>
          </a:xfrm>
          <a:prstGeom prst="rect">
            <a:avLst/>
          </a:prstGeom>
          <a:noFill/>
          <a:ln w="9525" algn="ctr">
            <a:noFill/>
            <a:miter lim="800000"/>
            <a:headEnd/>
            <a:tailEnd/>
          </a:ln>
        </p:spPr>
        <p:txBody>
          <a:bodyPr wrap="none">
            <a:spAutoFit/>
          </a:bodyPr>
          <a:lstStyle/>
          <a:p>
            <a:pPr algn="ctr"/>
            <a:r>
              <a:rPr lang="en-US" altLang="ja-JP" sz="1400">
                <a:latin typeface="Times New Roman" pitchFamily="18" charset="0"/>
              </a:rPr>
              <a:t>Tompkins (2005)</a:t>
            </a:r>
          </a:p>
        </p:txBody>
      </p:sp>
      <p:sp>
        <p:nvSpPr>
          <p:cNvPr id="3080" name="Text Box 76"/>
          <p:cNvSpPr txBox="1">
            <a:spLocks noChangeArrowheads="1"/>
          </p:cNvSpPr>
          <p:nvPr/>
        </p:nvSpPr>
        <p:spPr bwMode="auto">
          <a:xfrm>
            <a:off x="301625" y="3429000"/>
            <a:ext cx="7223125" cy="701675"/>
          </a:xfrm>
          <a:prstGeom prst="rect">
            <a:avLst/>
          </a:prstGeom>
          <a:noFill/>
          <a:ln w="9525">
            <a:noFill/>
            <a:miter lim="800000"/>
            <a:headEnd/>
            <a:tailEnd/>
          </a:ln>
        </p:spPr>
        <p:txBody>
          <a:bodyPr wrap="none">
            <a:spAutoFit/>
          </a:bodyPr>
          <a:lstStyle/>
          <a:p>
            <a:pPr>
              <a:buFont typeface="Wingdings" pitchFamily="2" charset="2"/>
              <a:buChar char="ü"/>
            </a:pPr>
            <a:r>
              <a:rPr lang="en-US" altLang="ja-JP" sz="2000">
                <a:latin typeface="Comic Sans MS" pitchFamily="66" charset="0"/>
              </a:rPr>
              <a:t> Prognostic equations for PDF variance &amp; skewness</a:t>
            </a:r>
          </a:p>
          <a:p>
            <a:pPr>
              <a:buFont typeface="Wingdings" pitchFamily="2" charset="2"/>
              <a:buChar char="ü"/>
            </a:pPr>
            <a:r>
              <a:rPr lang="en-US" altLang="ja-JP" sz="2000">
                <a:latin typeface="Comic Sans MS" pitchFamily="66" charset="0"/>
              </a:rPr>
              <a:t> Quasi-reversible operator between grid quantities &amp; PDF</a:t>
            </a:r>
          </a:p>
        </p:txBody>
      </p:sp>
      <p:grpSp>
        <p:nvGrpSpPr>
          <p:cNvPr id="3081" name="Group 108"/>
          <p:cNvGrpSpPr>
            <a:grpSpLocks/>
          </p:cNvGrpSpPr>
          <p:nvPr/>
        </p:nvGrpSpPr>
        <p:grpSpPr bwMode="auto">
          <a:xfrm>
            <a:off x="5040313" y="4221163"/>
            <a:ext cx="3392487" cy="2166937"/>
            <a:chOff x="3175" y="2659"/>
            <a:chExt cx="2137" cy="1365"/>
          </a:xfrm>
        </p:grpSpPr>
        <p:pic>
          <p:nvPicPr>
            <p:cNvPr id="3098" name="Picture 78" descr="pdf_skew"/>
            <p:cNvPicPr>
              <a:picLocks noChangeAspect="1" noChangeArrowheads="1"/>
            </p:cNvPicPr>
            <p:nvPr/>
          </p:nvPicPr>
          <p:blipFill>
            <a:blip r:embed="rId6"/>
            <a:srcRect l="57779"/>
            <a:stretch>
              <a:fillRect/>
            </a:stretch>
          </p:blipFill>
          <p:spPr bwMode="auto">
            <a:xfrm>
              <a:off x="3638" y="2840"/>
              <a:ext cx="1329" cy="1184"/>
            </a:xfrm>
            <a:prstGeom prst="rect">
              <a:avLst/>
            </a:prstGeom>
            <a:noFill/>
            <a:ln w="9525">
              <a:noFill/>
              <a:miter lim="800000"/>
              <a:headEnd/>
              <a:tailEnd/>
            </a:ln>
          </p:spPr>
        </p:pic>
        <p:sp>
          <p:nvSpPr>
            <p:cNvPr id="3099" name="Text Box 81"/>
            <p:cNvSpPr txBox="1">
              <a:spLocks noChangeArrowheads="1"/>
            </p:cNvSpPr>
            <p:nvPr/>
          </p:nvSpPr>
          <p:spPr bwMode="auto">
            <a:xfrm>
              <a:off x="3175" y="2659"/>
              <a:ext cx="2137" cy="231"/>
            </a:xfrm>
            <a:prstGeom prst="rect">
              <a:avLst/>
            </a:prstGeom>
            <a:noFill/>
            <a:ln w="9525" algn="ctr">
              <a:noFill/>
              <a:miter lim="800000"/>
              <a:headEnd/>
              <a:tailEnd/>
            </a:ln>
          </p:spPr>
          <p:txBody>
            <a:bodyPr wrap="none">
              <a:spAutoFit/>
            </a:bodyPr>
            <a:lstStyle/>
            <a:p>
              <a:pPr algn="ctr"/>
              <a:r>
                <a:rPr lang="en-US" altLang="ja-JP">
                  <a:latin typeface="Lucida Sans Unicode" pitchFamily="34" charset="0"/>
                </a:rPr>
                <a:t>Basis PDF (varying skewness)</a:t>
              </a:r>
            </a:p>
          </p:txBody>
        </p:sp>
      </p:grpSp>
      <p:grpSp>
        <p:nvGrpSpPr>
          <p:cNvPr id="3082" name="Group 103"/>
          <p:cNvGrpSpPr>
            <a:grpSpLocks/>
          </p:cNvGrpSpPr>
          <p:nvPr/>
        </p:nvGrpSpPr>
        <p:grpSpPr bwMode="auto">
          <a:xfrm>
            <a:off x="557213" y="4292600"/>
            <a:ext cx="2286000" cy="2530475"/>
            <a:chOff x="-420" y="1253"/>
            <a:chExt cx="1440" cy="1594"/>
          </a:xfrm>
        </p:grpSpPr>
        <p:pic>
          <p:nvPicPr>
            <p:cNvPr id="3094" name="Picture 95" descr="test1-5"/>
            <p:cNvPicPr>
              <a:picLocks noChangeAspect="1" noChangeArrowheads="1"/>
            </p:cNvPicPr>
            <p:nvPr/>
          </p:nvPicPr>
          <p:blipFill>
            <a:blip r:embed="rId7"/>
            <a:srcRect l="35440" t="3954" r="32445" b="48109"/>
            <a:stretch>
              <a:fillRect/>
            </a:stretch>
          </p:blipFill>
          <p:spPr bwMode="auto">
            <a:xfrm>
              <a:off x="-250" y="1434"/>
              <a:ext cx="1238" cy="1400"/>
            </a:xfrm>
            <a:prstGeom prst="rect">
              <a:avLst/>
            </a:prstGeom>
            <a:noFill/>
            <a:ln w="9525">
              <a:noFill/>
              <a:miter lim="800000"/>
              <a:headEnd/>
              <a:tailEnd/>
            </a:ln>
          </p:spPr>
        </p:pic>
        <p:sp>
          <p:nvSpPr>
            <p:cNvPr id="3095" name="Text Box 100"/>
            <p:cNvSpPr txBox="1">
              <a:spLocks noChangeArrowheads="1"/>
            </p:cNvSpPr>
            <p:nvPr/>
          </p:nvSpPr>
          <p:spPr bwMode="auto">
            <a:xfrm>
              <a:off x="-201" y="2685"/>
              <a:ext cx="1180" cy="162"/>
            </a:xfrm>
            <a:prstGeom prst="rect">
              <a:avLst/>
            </a:prstGeom>
            <a:solidFill>
              <a:srgbClr val="FFFFFF"/>
            </a:solidFill>
            <a:ln w="9525" algn="ctr">
              <a:noFill/>
              <a:miter lim="800000"/>
              <a:headEnd/>
              <a:tailEnd/>
            </a:ln>
          </p:spPr>
          <p:txBody>
            <a:bodyPr wrap="none">
              <a:spAutoFit/>
            </a:bodyPr>
            <a:lstStyle/>
            <a:p>
              <a:pPr algn="ctr">
                <a:lnSpc>
                  <a:spcPct val="60000"/>
                </a:lnSpc>
              </a:pPr>
              <a:r>
                <a:rPr lang="en-US" altLang="ja-JP">
                  <a:latin typeface="Times New Roman" pitchFamily="18" charset="0"/>
                </a:rPr>
                <a:t>cloud water [g/kg]</a:t>
              </a:r>
            </a:p>
          </p:txBody>
        </p:sp>
        <p:sp>
          <p:nvSpPr>
            <p:cNvPr id="3096" name="Text Box 101"/>
            <p:cNvSpPr txBox="1">
              <a:spLocks noChangeArrowheads="1"/>
            </p:cNvSpPr>
            <p:nvPr/>
          </p:nvSpPr>
          <p:spPr bwMode="auto">
            <a:xfrm rot="-5400000">
              <a:off x="-799" y="1874"/>
              <a:ext cx="920" cy="162"/>
            </a:xfrm>
            <a:prstGeom prst="rect">
              <a:avLst/>
            </a:prstGeom>
            <a:solidFill>
              <a:srgbClr val="FFFFFF"/>
            </a:solidFill>
            <a:ln w="9525" algn="ctr">
              <a:noFill/>
              <a:miter lim="800000"/>
              <a:headEnd/>
              <a:tailEnd/>
            </a:ln>
          </p:spPr>
          <p:txBody>
            <a:bodyPr wrap="none">
              <a:spAutoFit/>
            </a:bodyPr>
            <a:lstStyle/>
            <a:p>
              <a:pPr algn="ctr">
                <a:lnSpc>
                  <a:spcPct val="60000"/>
                </a:lnSpc>
              </a:pPr>
              <a:r>
                <a:rPr lang="en-US" altLang="ja-JP">
                  <a:latin typeface="Times New Roman" pitchFamily="18" charset="0"/>
                </a:rPr>
                <a:t>cloud fraction</a:t>
              </a:r>
            </a:p>
          </p:txBody>
        </p:sp>
        <p:sp>
          <p:nvSpPr>
            <p:cNvPr id="3097" name="Text Box 102"/>
            <p:cNvSpPr txBox="1">
              <a:spLocks noChangeArrowheads="1"/>
            </p:cNvSpPr>
            <p:nvPr/>
          </p:nvSpPr>
          <p:spPr bwMode="auto">
            <a:xfrm>
              <a:off x="-311" y="1253"/>
              <a:ext cx="1331" cy="196"/>
            </a:xfrm>
            <a:prstGeom prst="rect">
              <a:avLst/>
            </a:prstGeom>
            <a:solidFill>
              <a:srgbClr val="FFFFFF"/>
            </a:solidFill>
            <a:ln w="9525" algn="ctr">
              <a:noFill/>
              <a:miter lim="800000"/>
              <a:headEnd/>
              <a:tailEnd/>
            </a:ln>
          </p:spPr>
          <p:txBody>
            <a:bodyPr wrap="none">
              <a:spAutoFit/>
            </a:bodyPr>
            <a:lstStyle/>
            <a:p>
              <a:pPr algn="ctr">
                <a:lnSpc>
                  <a:spcPct val="80000"/>
                </a:lnSpc>
              </a:pPr>
              <a:r>
                <a:rPr lang="en-US" altLang="ja-JP" i="1">
                  <a:latin typeface="Lucida Sans Unicode" pitchFamily="34" charset="0"/>
                </a:rPr>
                <a:t>C-q</a:t>
              </a:r>
              <a:r>
                <a:rPr lang="en-US" altLang="ja-JP" sz="2400" i="1" baseline="-25000">
                  <a:latin typeface="Lucida Sans Unicode" pitchFamily="34" charset="0"/>
                </a:rPr>
                <a:t>c</a:t>
              </a:r>
              <a:r>
                <a:rPr lang="en-US" altLang="ja-JP" i="1">
                  <a:latin typeface="Lucida Sans Unicode" pitchFamily="34" charset="0"/>
                </a:rPr>
                <a:t> </a:t>
              </a:r>
              <a:r>
                <a:rPr lang="en-US" altLang="ja-JP">
                  <a:latin typeface="Lucida Sans Unicode" pitchFamily="34" charset="0"/>
                </a:rPr>
                <a:t>relationship</a:t>
              </a:r>
            </a:p>
          </p:txBody>
        </p:sp>
      </p:grpSp>
      <p:grpSp>
        <p:nvGrpSpPr>
          <p:cNvPr id="3083" name="Group 104"/>
          <p:cNvGrpSpPr>
            <a:grpSpLocks/>
          </p:cNvGrpSpPr>
          <p:nvPr/>
        </p:nvGrpSpPr>
        <p:grpSpPr bwMode="auto">
          <a:xfrm>
            <a:off x="557213" y="4283075"/>
            <a:ext cx="2286000" cy="2530475"/>
            <a:chOff x="351" y="2698"/>
            <a:chExt cx="1440" cy="1594"/>
          </a:xfrm>
        </p:grpSpPr>
        <p:pic>
          <p:nvPicPr>
            <p:cNvPr id="3090" name="Picture 84" descr="test1-5"/>
            <p:cNvPicPr>
              <a:picLocks noChangeAspect="1" noChangeArrowheads="1"/>
            </p:cNvPicPr>
            <p:nvPr/>
          </p:nvPicPr>
          <p:blipFill>
            <a:blip r:embed="rId7"/>
            <a:srcRect l="33443" t="50087" r="32445"/>
            <a:stretch>
              <a:fillRect/>
            </a:stretch>
          </p:blipFill>
          <p:spPr bwMode="auto">
            <a:xfrm>
              <a:off x="434" y="2758"/>
              <a:ext cx="1315" cy="1458"/>
            </a:xfrm>
            <a:prstGeom prst="rect">
              <a:avLst/>
            </a:prstGeom>
            <a:noFill/>
            <a:ln w="9525">
              <a:noFill/>
              <a:miter lim="800000"/>
              <a:headEnd/>
              <a:tailEnd/>
            </a:ln>
          </p:spPr>
        </p:pic>
        <p:sp>
          <p:nvSpPr>
            <p:cNvPr id="3091" name="Text Box 89"/>
            <p:cNvSpPr txBox="1">
              <a:spLocks noChangeArrowheads="1"/>
            </p:cNvSpPr>
            <p:nvPr/>
          </p:nvSpPr>
          <p:spPr bwMode="auto">
            <a:xfrm>
              <a:off x="570" y="4130"/>
              <a:ext cx="1180" cy="162"/>
            </a:xfrm>
            <a:prstGeom prst="rect">
              <a:avLst/>
            </a:prstGeom>
            <a:solidFill>
              <a:srgbClr val="FFFFFF"/>
            </a:solidFill>
            <a:ln w="9525" algn="ctr">
              <a:noFill/>
              <a:miter lim="800000"/>
              <a:headEnd/>
              <a:tailEnd/>
            </a:ln>
          </p:spPr>
          <p:txBody>
            <a:bodyPr wrap="none">
              <a:spAutoFit/>
            </a:bodyPr>
            <a:lstStyle/>
            <a:p>
              <a:pPr algn="ctr">
                <a:lnSpc>
                  <a:spcPct val="60000"/>
                </a:lnSpc>
              </a:pPr>
              <a:r>
                <a:rPr lang="en-US" altLang="ja-JP">
                  <a:latin typeface="Times New Roman" pitchFamily="18" charset="0"/>
                </a:rPr>
                <a:t>cloud water [g/kg]</a:t>
              </a:r>
            </a:p>
          </p:txBody>
        </p:sp>
        <p:sp>
          <p:nvSpPr>
            <p:cNvPr id="3092" name="Text Box 90"/>
            <p:cNvSpPr txBox="1">
              <a:spLocks noChangeArrowheads="1"/>
            </p:cNvSpPr>
            <p:nvPr/>
          </p:nvSpPr>
          <p:spPr bwMode="auto">
            <a:xfrm rot="-5400000">
              <a:off x="-28" y="3319"/>
              <a:ext cx="920" cy="162"/>
            </a:xfrm>
            <a:prstGeom prst="rect">
              <a:avLst/>
            </a:prstGeom>
            <a:solidFill>
              <a:srgbClr val="FFFFFF"/>
            </a:solidFill>
            <a:ln w="9525" algn="ctr">
              <a:noFill/>
              <a:miter lim="800000"/>
              <a:headEnd/>
              <a:tailEnd/>
            </a:ln>
          </p:spPr>
          <p:txBody>
            <a:bodyPr wrap="none">
              <a:spAutoFit/>
            </a:bodyPr>
            <a:lstStyle/>
            <a:p>
              <a:pPr algn="ctr">
                <a:lnSpc>
                  <a:spcPct val="60000"/>
                </a:lnSpc>
              </a:pPr>
              <a:r>
                <a:rPr lang="en-US" altLang="ja-JP">
                  <a:latin typeface="Times New Roman" pitchFamily="18" charset="0"/>
                </a:rPr>
                <a:t>cloud fraction</a:t>
              </a:r>
            </a:p>
          </p:txBody>
        </p:sp>
        <p:sp>
          <p:nvSpPr>
            <p:cNvPr id="3093" name="Text Box 91"/>
            <p:cNvSpPr txBox="1">
              <a:spLocks noChangeArrowheads="1"/>
            </p:cNvSpPr>
            <p:nvPr/>
          </p:nvSpPr>
          <p:spPr bwMode="auto">
            <a:xfrm>
              <a:off x="460" y="2698"/>
              <a:ext cx="1331" cy="196"/>
            </a:xfrm>
            <a:prstGeom prst="rect">
              <a:avLst/>
            </a:prstGeom>
            <a:solidFill>
              <a:srgbClr val="FFFFFF"/>
            </a:solidFill>
            <a:ln w="9525" algn="ctr">
              <a:noFill/>
              <a:miter lim="800000"/>
              <a:headEnd/>
              <a:tailEnd/>
            </a:ln>
          </p:spPr>
          <p:txBody>
            <a:bodyPr wrap="none">
              <a:spAutoFit/>
            </a:bodyPr>
            <a:lstStyle/>
            <a:p>
              <a:pPr algn="ctr">
                <a:lnSpc>
                  <a:spcPct val="80000"/>
                </a:lnSpc>
              </a:pPr>
              <a:r>
                <a:rPr lang="en-US" altLang="ja-JP" i="1">
                  <a:latin typeface="Lucida Sans Unicode" pitchFamily="34" charset="0"/>
                </a:rPr>
                <a:t>C-q</a:t>
              </a:r>
              <a:r>
                <a:rPr lang="en-US" altLang="ja-JP" sz="2400" i="1" baseline="-25000">
                  <a:latin typeface="Lucida Sans Unicode" pitchFamily="34" charset="0"/>
                </a:rPr>
                <a:t>c</a:t>
              </a:r>
              <a:r>
                <a:rPr lang="en-US" altLang="ja-JP" i="1">
                  <a:latin typeface="Lucida Sans Unicode" pitchFamily="34" charset="0"/>
                </a:rPr>
                <a:t> </a:t>
              </a:r>
              <a:r>
                <a:rPr lang="en-US" altLang="ja-JP">
                  <a:latin typeface="Lucida Sans Unicode" pitchFamily="34" charset="0"/>
                </a:rPr>
                <a:t>relationship</a:t>
              </a:r>
            </a:p>
          </p:txBody>
        </p:sp>
      </p:grpSp>
      <p:sp>
        <p:nvSpPr>
          <p:cNvPr id="3084" name="Text Box 107"/>
          <p:cNvSpPr txBox="1">
            <a:spLocks noChangeArrowheads="1"/>
          </p:cNvSpPr>
          <p:nvPr/>
        </p:nvSpPr>
        <p:spPr bwMode="auto">
          <a:xfrm>
            <a:off x="2843213" y="6021388"/>
            <a:ext cx="2973387" cy="825500"/>
          </a:xfrm>
          <a:prstGeom prst="rect">
            <a:avLst/>
          </a:prstGeom>
          <a:noFill/>
          <a:ln w="9525" algn="ctr">
            <a:noFill/>
            <a:miter lim="800000"/>
            <a:headEnd/>
            <a:tailEnd/>
          </a:ln>
        </p:spPr>
        <p:txBody>
          <a:bodyPr wrap="none">
            <a:spAutoFit/>
          </a:bodyPr>
          <a:lstStyle/>
          <a:p>
            <a:r>
              <a:rPr lang="en-US" altLang="ja-JP" sz="1600">
                <a:latin typeface="Comic Sans MS" pitchFamily="66" charset="0"/>
              </a:rPr>
              <a:t>Similar approach:</a:t>
            </a:r>
          </a:p>
          <a:p>
            <a:r>
              <a:rPr lang="en-US" altLang="ja-JP" sz="1600">
                <a:latin typeface="Comic Sans MS" pitchFamily="66" charset="0"/>
              </a:rPr>
              <a:t>Tompkins (2002, JAS)</a:t>
            </a:r>
          </a:p>
          <a:p>
            <a:r>
              <a:rPr lang="en-US" altLang="ja-JP" sz="1600">
                <a:latin typeface="Comic Sans MS" pitchFamily="66" charset="0"/>
              </a:rPr>
              <a:t>Wilson &amp; Gregory (2003, QJ)</a:t>
            </a:r>
          </a:p>
        </p:txBody>
      </p:sp>
      <p:grpSp>
        <p:nvGrpSpPr>
          <p:cNvPr id="3085" name="Group 114"/>
          <p:cNvGrpSpPr>
            <a:grpSpLocks/>
          </p:cNvGrpSpPr>
          <p:nvPr/>
        </p:nvGrpSpPr>
        <p:grpSpPr bwMode="auto">
          <a:xfrm>
            <a:off x="3038475" y="5013325"/>
            <a:ext cx="2397125" cy="519113"/>
            <a:chOff x="1914" y="3158"/>
            <a:chExt cx="1510" cy="327"/>
          </a:xfrm>
        </p:grpSpPr>
        <p:sp>
          <p:nvSpPr>
            <p:cNvPr id="3086" name="Text Box 110"/>
            <p:cNvSpPr txBox="1">
              <a:spLocks noChangeArrowheads="1"/>
            </p:cNvSpPr>
            <p:nvPr/>
          </p:nvSpPr>
          <p:spPr bwMode="auto">
            <a:xfrm>
              <a:off x="2958" y="3158"/>
              <a:ext cx="466" cy="327"/>
            </a:xfrm>
            <a:prstGeom prst="rect">
              <a:avLst/>
            </a:prstGeom>
            <a:noFill/>
            <a:ln w="9525" algn="ctr">
              <a:noFill/>
              <a:miter lim="800000"/>
              <a:headEnd/>
              <a:tailEnd/>
            </a:ln>
          </p:spPr>
          <p:txBody>
            <a:bodyPr>
              <a:spAutoFit/>
            </a:bodyPr>
            <a:lstStyle/>
            <a:p>
              <a:r>
                <a:rPr lang="en-US" altLang="ja-JP" sz="2800">
                  <a:latin typeface="Monotype Corsiva" pitchFamily="66" charset="0"/>
                </a:rPr>
                <a:t>V, S</a:t>
              </a:r>
              <a:endParaRPr lang="en-US" altLang="ja-JP" sz="2800"/>
            </a:p>
          </p:txBody>
        </p:sp>
        <p:sp>
          <p:nvSpPr>
            <p:cNvPr id="3087" name="Text Box 111"/>
            <p:cNvSpPr txBox="1">
              <a:spLocks noChangeArrowheads="1"/>
            </p:cNvSpPr>
            <p:nvPr/>
          </p:nvSpPr>
          <p:spPr bwMode="auto">
            <a:xfrm>
              <a:off x="1914" y="3161"/>
              <a:ext cx="493" cy="288"/>
            </a:xfrm>
            <a:prstGeom prst="rect">
              <a:avLst/>
            </a:prstGeom>
            <a:noFill/>
            <a:ln w="9525" algn="ctr">
              <a:noFill/>
              <a:miter lim="800000"/>
              <a:headEnd/>
              <a:tailEnd/>
            </a:ln>
          </p:spPr>
          <p:txBody>
            <a:bodyPr wrap="none">
              <a:spAutoFit/>
            </a:bodyPr>
            <a:lstStyle/>
            <a:p>
              <a:r>
                <a:rPr lang="en-US" altLang="ja-JP" sz="2400" i="1">
                  <a:latin typeface="Times New Roman" pitchFamily="18" charset="0"/>
                </a:rPr>
                <a:t>C, q</a:t>
              </a:r>
              <a:r>
                <a:rPr lang="en-US" altLang="ja-JP" sz="2400" i="1" baseline="-25000">
                  <a:latin typeface="Times New Roman" pitchFamily="18" charset="0"/>
                </a:rPr>
                <a:t>c</a:t>
              </a:r>
            </a:p>
          </p:txBody>
        </p:sp>
        <p:sp>
          <p:nvSpPr>
            <p:cNvPr id="3088" name="Line 112"/>
            <p:cNvSpPr>
              <a:spLocks noChangeShapeType="1"/>
            </p:cNvSpPr>
            <p:nvPr/>
          </p:nvSpPr>
          <p:spPr bwMode="auto">
            <a:xfrm>
              <a:off x="2517" y="3385"/>
              <a:ext cx="454" cy="0"/>
            </a:xfrm>
            <a:prstGeom prst="line">
              <a:avLst/>
            </a:prstGeom>
            <a:noFill/>
            <a:ln w="38100">
              <a:solidFill>
                <a:schemeClr val="tx1"/>
              </a:solidFill>
              <a:prstDash val="dash"/>
              <a:round/>
              <a:headEnd/>
              <a:tailEnd type="triangle" w="lg" len="lg"/>
            </a:ln>
          </p:spPr>
          <p:txBody>
            <a:bodyPr wrap="none" anchor="ctr"/>
            <a:lstStyle/>
            <a:p>
              <a:endParaRPr lang="ja-JP" altLang="en-US"/>
            </a:p>
          </p:txBody>
        </p:sp>
        <p:sp>
          <p:nvSpPr>
            <p:cNvPr id="3089" name="Line 113"/>
            <p:cNvSpPr>
              <a:spLocks noChangeShapeType="1"/>
            </p:cNvSpPr>
            <p:nvPr/>
          </p:nvSpPr>
          <p:spPr bwMode="auto">
            <a:xfrm>
              <a:off x="2472" y="3249"/>
              <a:ext cx="454" cy="0"/>
            </a:xfrm>
            <a:prstGeom prst="line">
              <a:avLst/>
            </a:prstGeom>
            <a:noFill/>
            <a:ln w="38100">
              <a:solidFill>
                <a:schemeClr val="tx1"/>
              </a:solidFill>
              <a:round/>
              <a:headEnd type="triangle" w="lg" len="lg"/>
              <a:tailEnd type="none" w="lg" len="lg"/>
            </a:ln>
          </p:spPr>
          <p:txBody>
            <a:bodyPr wrap="none" anchor="ctr"/>
            <a:lstStyle/>
            <a:p>
              <a:endParaRPr lang="ja-JP" altLang="en-US"/>
            </a:p>
          </p:txBody>
        </p:sp>
      </p:grpSp>
      <p:sp>
        <p:nvSpPr>
          <p:cNvPr id="28" name="テキスト ボックス 27"/>
          <p:cNvSpPr txBox="1"/>
          <p:nvPr/>
        </p:nvSpPr>
        <p:spPr>
          <a:xfrm>
            <a:off x="4643438" y="714356"/>
            <a:ext cx="4584204" cy="338554"/>
          </a:xfrm>
          <a:prstGeom prst="rect">
            <a:avLst/>
          </a:prstGeom>
          <a:noFill/>
        </p:spPr>
        <p:txBody>
          <a:bodyPr wrap="none" rtlCol="0">
            <a:spAutoFit/>
          </a:bodyPr>
          <a:lstStyle/>
          <a:p>
            <a:r>
              <a:rPr kumimoji="1" lang="en-US" altLang="ja-JP" sz="1600" dirty="0" smtClean="0">
                <a:latin typeface="Calibri" pitchFamily="34" charset="0"/>
              </a:rPr>
              <a:t>work done by M. Watanabe (CCSR) &amp; S. </a:t>
            </a:r>
            <a:r>
              <a:rPr kumimoji="1" lang="en-US" altLang="ja-JP" sz="1600" dirty="0" err="1" smtClean="0">
                <a:latin typeface="Calibri" pitchFamily="34" charset="0"/>
              </a:rPr>
              <a:t>Emori</a:t>
            </a:r>
            <a:r>
              <a:rPr kumimoji="1" lang="en-US" altLang="ja-JP" sz="1600" dirty="0" smtClean="0">
                <a:latin typeface="Calibri" pitchFamily="34" charset="0"/>
              </a:rPr>
              <a:t> (NIES)</a:t>
            </a:r>
            <a:endParaRPr kumimoji="1" lang="ja-JP" altLang="en-US" sz="16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4"/>
          <p:cNvPicPr>
            <a:picLocks noChangeAspect="1" noChangeArrowheads="1"/>
          </p:cNvPicPr>
          <p:nvPr/>
        </p:nvPicPr>
        <p:blipFill>
          <a:blip r:embed="rId3"/>
          <a:srcRect/>
          <a:stretch>
            <a:fillRect/>
          </a:stretch>
        </p:blipFill>
        <p:spPr bwMode="auto">
          <a:xfrm>
            <a:off x="300038" y="4013200"/>
            <a:ext cx="2798762" cy="2690813"/>
          </a:xfrm>
          <a:prstGeom prst="rect">
            <a:avLst/>
          </a:prstGeom>
          <a:noFill/>
          <a:ln w="9525">
            <a:noFill/>
            <a:miter lim="800000"/>
            <a:headEnd/>
            <a:tailEnd/>
          </a:ln>
        </p:spPr>
      </p:pic>
      <p:sp>
        <p:nvSpPr>
          <p:cNvPr id="319490" name="Rectangle 2"/>
          <p:cNvSpPr>
            <a:spLocks noGrp="1" noChangeArrowheads="1"/>
          </p:cNvSpPr>
          <p:nvPr>
            <p:ph type="title"/>
          </p:nvPr>
        </p:nvSpPr>
        <p:spPr>
          <a:xfrm>
            <a:off x="457200" y="-24"/>
            <a:ext cx="8229600" cy="777875"/>
          </a:xfrm>
          <a:effectLst>
            <a:outerShdw dist="35921" dir="2700000" algn="ctr" rotWithShape="0">
              <a:srgbClr val="FFFF00"/>
            </a:outerShdw>
          </a:effectLst>
        </p:spPr>
        <p:txBody>
          <a:bodyPr/>
          <a:lstStyle/>
          <a:p>
            <a:pPr eaLnBrk="1" hangingPunct="1">
              <a:defRPr/>
            </a:pPr>
            <a:r>
              <a:rPr lang="en-US" altLang="ja-JP" sz="2800" b="1" dirty="0" smtClean="0"/>
              <a:t>Sophisticated ice-cloud microphysics</a:t>
            </a:r>
          </a:p>
        </p:txBody>
      </p:sp>
      <p:pic>
        <p:nvPicPr>
          <p:cNvPr id="25604" name="Picture 15" descr="fig1"/>
          <p:cNvPicPr>
            <a:picLocks noChangeAspect="1" noChangeArrowheads="1"/>
          </p:cNvPicPr>
          <p:nvPr/>
        </p:nvPicPr>
        <p:blipFill>
          <a:blip r:embed="rId4"/>
          <a:srcRect/>
          <a:stretch>
            <a:fillRect/>
          </a:stretch>
        </p:blipFill>
        <p:spPr bwMode="auto">
          <a:xfrm>
            <a:off x="900113" y="1557338"/>
            <a:ext cx="3595687" cy="2132012"/>
          </a:xfrm>
          <a:prstGeom prst="rect">
            <a:avLst/>
          </a:prstGeom>
          <a:noFill/>
          <a:ln w="25400">
            <a:solidFill>
              <a:schemeClr val="tx1"/>
            </a:solidFill>
            <a:miter lim="800000"/>
            <a:headEnd/>
            <a:tailEnd/>
          </a:ln>
        </p:spPr>
      </p:pic>
      <p:sp>
        <p:nvSpPr>
          <p:cNvPr id="25605" name="Text Box 18"/>
          <p:cNvSpPr txBox="1">
            <a:spLocks noChangeArrowheads="1"/>
          </p:cNvSpPr>
          <p:nvPr/>
        </p:nvSpPr>
        <p:spPr bwMode="auto">
          <a:xfrm>
            <a:off x="611188" y="4292600"/>
            <a:ext cx="501650" cy="366713"/>
          </a:xfrm>
          <a:prstGeom prst="rect">
            <a:avLst/>
          </a:prstGeom>
          <a:solidFill>
            <a:schemeClr val="bg1"/>
          </a:solidFill>
          <a:ln w="9525">
            <a:noFill/>
            <a:miter lim="800000"/>
            <a:headEnd/>
            <a:tailEnd/>
          </a:ln>
        </p:spPr>
        <p:txBody>
          <a:bodyPr wrap="none">
            <a:spAutoFit/>
          </a:bodyPr>
          <a:lstStyle/>
          <a:p>
            <a:r>
              <a:rPr lang="en-US" altLang="ja-JP" b="1" i="1">
                <a:solidFill>
                  <a:schemeClr val="accent2"/>
                </a:solidFill>
              </a:rPr>
              <a:t>Ice</a:t>
            </a:r>
          </a:p>
        </p:txBody>
      </p:sp>
      <p:sp>
        <p:nvSpPr>
          <p:cNvPr id="25606" name="Text Box 21"/>
          <p:cNvSpPr txBox="1">
            <a:spLocks noChangeArrowheads="1"/>
          </p:cNvSpPr>
          <p:nvPr/>
        </p:nvSpPr>
        <p:spPr bwMode="auto">
          <a:xfrm>
            <a:off x="754063" y="1196975"/>
            <a:ext cx="3787775" cy="366713"/>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ea typeface="HG丸ｺﾞｼｯｸM-PRO" pitchFamily="50" charset="-128"/>
              </a:rPr>
              <a:t>Cloud microphysics in MIROC3.2</a:t>
            </a:r>
            <a:endParaRPr lang="en-US" altLang="ja-JP" b="1">
              <a:solidFill>
                <a:srgbClr val="FF0000"/>
              </a:solidFill>
              <a:latin typeface="HG丸ｺﾞｼｯｸM-PRO" pitchFamily="50" charset="-128"/>
              <a:ea typeface="HG丸ｺﾞｼｯｸM-PRO" pitchFamily="50" charset="-128"/>
            </a:endParaRPr>
          </a:p>
        </p:txBody>
      </p:sp>
      <p:grpSp>
        <p:nvGrpSpPr>
          <p:cNvPr id="25607" name="Group 48"/>
          <p:cNvGrpSpPr>
            <a:grpSpLocks/>
          </p:cNvGrpSpPr>
          <p:nvPr/>
        </p:nvGrpSpPr>
        <p:grpSpPr bwMode="auto">
          <a:xfrm>
            <a:off x="5002213" y="1196975"/>
            <a:ext cx="3817937" cy="2824163"/>
            <a:chOff x="3151" y="754"/>
            <a:chExt cx="2405" cy="1779"/>
          </a:xfrm>
        </p:grpSpPr>
        <p:sp>
          <p:nvSpPr>
            <p:cNvPr id="25625" name="Text Box 19"/>
            <p:cNvSpPr txBox="1">
              <a:spLocks noChangeArrowheads="1"/>
            </p:cNvSpPr>
            <p:nvPr/>
          </p:nvSpPr>
          <p:spPr bwMode="auto">
            <a:xfrm>
              <a:off x="4081" y="2341"/>
              <a:ext cx="1475" cy="192"/>
            </a:xfrm>
            <a:prstGeom prst="rect">
              <a:avLst/>
            </a:prstGeom>
            <a:noFill/>
            <a:ln w="9525">
              <a:noFill/>
              <a:miter lim="800000"/>
              <a:headEnd/>
              <a:tailEnd/>
            </a:ln>
          </p:spPr>
          <p:txBody>
            <a:bodyPr>
              <a:spAutoFit/>
            </a:bodyPr>
            <a:lstStyle/>
            <a:p>
              <a:pPr>
                <a:spcBef>
                  <a:spcPct val="50000"/>
                </a:spcBef>
              </a:pPr>
              <a:r>
                <a:rPr lang="en-US" altLang="ja-JP" sz="1400"/>
                <a:t>Wilson and Ballard (1999)</a:t>
              </a:r>
            </a:p>
          </p:txBody>
        </p:sp>
        <p:pic>
          <p:nvPicPr>
            <p:cNvPr id="25626" name="Picture 20" descr="fig1"/>
            <p:cNvPicPr>
              <a:picLocks noChangeAspect="1" noChangeArrowheads="1"/>
            </p:cNvPicPr>
            <p:nvPr/>
          </p:nvPicPr>
          <p:blipFill>
            <a:blip r:embed="rId5"/>
            <a:srcRect/>
            <a:stretch>
              <a:fillRect/>
            </a:stretch>
          </p:blipFill>
          <p:spPr bwMode="auto">
            <a:xfrm>
              <a:off x="3219" y="981"/>
              <a:ext cx="2268" cy="1347"/>
            </a:xfrm>
            <a:prstGeom prst="rect">
              <a:avLst/>
            </a:prstGeom>
            <a:noFill/>
            <a:ln w="25400">
              <a:solidFill>
                <a:schemeClr val="tx1"/>
              </a:solidFill>
              <a:miter lim="800000"/>
              <a:headEnd/>
              <a:tailEnd/>
            </a:ln>
          </p:spPr>
        </p:pic>
        <p:sp>
          <p:nvSpPr>
            <p:cNvPr id="25627" name="Text Box 22"/>
            <p:cNvSpPr txBox="1">
              <a:spLocks noChangeArrowheads="1"/>
            </p:cNvSpPr>
            <p:nvPr/>
          </p:nvSpPr>
          <p:spPr bwMode="auto">
            <a:xfrm>
              <a:off x="3151" y="754"/>
              <a:ext cx="2386" cy="231"/>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ea typeface="HG丸ｺﾞｼｯｸM-PRO" pitchFamily="50" charset="-128"/>
                </a:rPr>
                <a:t>Cloud microphysics in MIROC4.1</a:t>
              </a:r>
              <a:endParaRPr lang="en-US" altLang="ja-JP" b="1">
                <a:solidFill>
                  <a:srgbClr val="FF0000"/>
                </a:solidFill>
                <a:latin typeface="HG丸ｺﾞｼｯｸM-PRO" pitchFamily="50" charset="-128"/>
                <a:ea typeface="HG丸ｺﾞｼｯｸM-PRO" pitchFamily="50" charset="-128"/>
              </a:endParaRPr>
            </a:p>
          </p:txBody>
        </p:sp>
      </p:grpSp>
      <p:sp>
        <p:nvSpPr>
          <p:cNvPr id="25608" name="Text Box 23"/>
          <p:cNvSpPr txBox="1">
            <a:spLocks noChangeArrowheads="1"/>
          </p:cNvSpPr>
          <p:nvPr/>
        </p:nvSpPr>
        <p:spPr bwMode="auto">
          <a:xfrm>
            <a:off x="2124075" y="5876925"/>
            <a:ext cx="869950" cy="366713"/>
          </a:xfrm>
          <a:prstGeom prst="rect">
            <a:avLst/>
          </a:prstGeom>
          <a:solidFill>
            <a:schemeClr val="bg1"/>
          </a:solidFill>
          <a:ln w="9525">
            <a:noFill/>
            <a:miter lim="800000"/>
            <a:headEnd/>
            <a:tailEnd/>
          </a:ln>
        </p:spPr>
        <p:txBody>
          <a:bodyPr wrap="none">
            <a:spAutoFit/>
          </a:bodyPr>
          <a:lstStyle/>
          <a:p>
            <a:r>
              <a:rPr lang="en-US" altLang="ja-JP" b="1" i="1">
                <a:solidFill>
                  <a:schemeClr val="accent2"/>
                </a:solidFill>
              </a:rPr>
              <a:t>Liquid</a:t>
            </a:r>
          </a:p>
        </p:txBody>
      </p:sp>
      <p:sp>
        <p:nvSpPr>
          <p:cNvPr id="25609" name="Line 25"/>
          <p:cNvSpPr>
            <a:spLocks noChangeShapeType="1"/>
          </p:cNvSpPr>
          <p:nvPr/>
        </p:nvSpPr>
        <p:spPr bwMode="auto">
          <a:xfrm flipV="1">
            <a:off x="1692275" y="5157788"/>
            <a:ext cx="347663" cy="0"/>
          </a:xfrm>
          <a:prstGeom prst="line">
            <a:avLst/>
          </a:prstGeom>
          <a:noFill/>
          <a:ln w="9525">
            <a:solidFill>
              <a:schemeClr val="tx1"/>
            </a:solidFill>
            <a:round/>
            <a:headEnd/>
            <a:tailEnd type="triangle" w="med" len="med"/>
          </a:ln>
        </p:spPr>
        <p:txBody>
          <a:bodyPr/>
          <a:lstStyle/>
          <a:p>
            <a:endParaRPr lang="ja-JP" altLang="en-US"/>
          </a:p>
        </p:txBody>
      </p:sp>
      <p:sp>
        <p:nvSpPr>
          <p:cNvPr id="25610" name="Line 26"/>
          <p:cNvSpPr>
            <a:spLocks noChangeShapeType="1"/>
          </p:cNvSpPr>
          <p:nvPr/>
        </p:nvSpPr>
        <p:spPr bwMode="auto">
          <a:xfrm>
            <a:off x="1763713" y="5589588"/>
            <a:ext cx="442912" cy="71437"/>
          </a:xfrm>
          <a:prstGeom prst="line">
            <a:avLst/>
          </a:prstGeom>
          <a:noFill/>
          <a:ln w="9525">
            <a:solidFill>
              <a:schemeClr val="tx1"/>
            </a:solidFill>
            <a:round/>
            <a:headEnd/>
            <a:tailEnd type="triangle" w="med" len="med"/>
          </a:ln>
        </p:spPr>
        <p:txBody>
          <a:bodyPr/>
          <a:lstStyle/>
          <a:p>
            <a:endParaRPr lang="ja-JP" altLang="en-US"/>
          </a:p>
        </p:txBody>
      </p:sp>
      <p:sp>
        <p:nvSpPr>
          <p:cNvPr id="25611" name="Rectangle 30"/>
          <p:cNvSpPr>
            <a:spLocks noChangeArrowheads="1"/>
          </p:cNvSpPr>
          <p:nvPr/>
        </p:nvSpPr>
        <p:spPr bwMode="auto">
          <a:xfrm>
            <a:off x="611188" y="3933825"/>
            <a:ext cx="2354262" cy="193675"/>
          </a:xfrm>
          <a:prstGeom prst="rect">
            <a:avLst/>
          </a:prstGeom>
          <a:solidFill>
            <a:schemeClr val="bg1"/>
          </a:solidFill>
          <a:ln w="9525">
            <a:noFill/>
            <a:miter lim="800000"/>
            <a:headEnd/>
            <a:tailEnd/>
          </a:ln>
        </p:spPr>
        <p:txBody>
          <a:bodyPr wrap="none" anchor="ctr"/>
          <a:lstStyle/>
          <a:p>
            <a:pPr algn="ctr"/>
            <a:r>
              <a:rPr lang="en-US" altLang="ja-JP">
                <a:solidFill>
                  <a:srgbClr val="000066"/>
                </a:solidFill>
              </a:rPr>
              <a:t>Cloud liquid/ice fraction</a:t>
            </a:r>
          </a:p>
        </p:txBody>
      </p:sp>
      <p:sp>
        <p:nvSpPr>
          <p:cNvPr id="25612" name="Text Box 35"/>
          <p:cNvSpPr txBox="1">
            <a:spLocks noChangeArrowheads="1"/>
          </p:cNvSpPr>
          <p:nvPr/>
        </p:nvSpPr>
        <p:spPr bwMode="auto">
          <a:xfrm>
            <a:off x="395288" y="5013325"/>
            <a:ext cx="1511300" cy="311150"/>
          </a:xfrm>
          <a:prstGeom prst="rect">
            <a:avLst/>
          </a:prstGeom>
          <a:noFill/>
          <a:ln w="9525">
            <a:noFill/>
            <a:miter lim="800000"/>
            <a:headEnd/>
            <a:tailEnd/>
          </a:ln>
        </p:spPr>
        <p:txBody>
          <a:bodyPr>
            <a:spAutoFit/>
          </a:bodyPr>
          <a:lstStyle/>
          <a:p>
            <a:pPr>
              <a:lnSpc>
                <a:spcPct val="80000"/>
              </a:lnSpc>
              <a:spcBef>
                <a:spcPct val="50000"/>
              </a:spcBef>
            </a:pPr>
            <a:r>
              <a:rPr lang="en-US" altLang="ja-JP"/>
              <a:t>ΔT</a:t>
            </a:r>
            <a:r>
              <a:rPr lang="en-US" altLang="ja-JP" sz="1400"/>
              <a:t>2x</a:t>
            </a:r>
            <a:r>
              <a:rPr lang="en-US" altLang="ja-JP"/>
              <a:t>=6.3K</a:t>
            </a:r>
            <a:endParaRPr lang="en-US" altLang="ja-JP" sz="1400"/>
          </a:p>
        </p:txBody>
      </p:sp>
      <p:pic>
        <p:nvPicPr>
          <p:cNvPr id="25613" name="Picture 37" descr="scan-02"/>
          <p:cNvPicPr>
            <a:picLocks noChangeAspect="1" noChangeArrowheads="1"/>
          </p:cNvPicPr>
          <p:nvPr/>
        </p:nvPicPr>
        <p:blipFill>
          <a:blip r:embed="rId6"/>
          <a:srcRect/>
          <a:stretch>
            <a:fillRect/>
          </a:stretch>
        </p:blipFill>
        <p:spPr bwMode="auto">
          <a:xfrm>
            <a:off x="3340100" y="4078288"/>
            <a:ext cx="2960688" cy="2514600"/>
          </a:xfrm>
          <a:prstGeom prst="rect">
            <a:avLst/>
          </a:prstGeom>
          <a:noFill/>
          <a:ln w="9525">
            <a:noFill/>
            <a:miter lim="800000"/>
            <a:headEnd/>
            <a:tailEnd/>
          </a:ln>
        </p:spPr>
      </p:pic>
      <p:sp>
        <p:nvSpPr>
          <p:cNvPr id="25614" name="Text Box 38"/>
          <p:cNvSpPr txBox="1">
            <a:spLocks noChangeArrowheads="1"/>
          </p:cNvSpPr>
          <p:nvPr/>
        </p:nvSpPr>
        <p:spPr bwMode="auto">
          <a:xfrm>
            <a:off x="4932363" y="6508750"/>
            <a:ext cx="2049462" cy="304800"/>
          </a:xfrm>
          <a:prstGeom prst="rect">
            <a:avLst/>
          </a:prstGeom>
          <a:noFill/>
          <a:ln w="9525">
            <a:noFill/>
            <a:miter lim="800000"/>
            <a:headEnd/>
            <a:tailEnd/>
          </a:ln>
        </p:spPr>
        <p:txBody>
          <a:bodyPr>
            <a:spAutoFit/>
          </a:bodyPr>
          <a:lstStyle/>
          <a:p>
            <a:pPr>
              <a:spcBef>
                <a:spcPct val="50000"/>
              </a:spcBef>
            </a:pPr>
            <a:r>
              <a:rPr lang="en-US" altLang="ja-JP" sz="1400"/>
              <a:t>Rotstayn et al. (2000)</a:t>
            </a:r>
          </a:p>
        </p:txBody>
      </p:sp>
      <p:sp>
        <p:nvSpPr>
          <p:cNvPr id="25615" name="Text Box 40"/>
          <p:cNvSpPr txBox="1">
            <a:spLocks noChangeArrowheads="1"/>
          </p:cNvSpPr>
          <p:nvPr/>
        </p:nvSpPr>
        <p:spPr bwMode="auto">
          <a:xfrm>
            <a:off x="3851275" y="4221163"/>
            <a:ext cx="1695450" cy="641350"/>
          </a:xfrm>
          <a:prstGeom prst="rect">
            <a:avLst/>
          </a:prstGeom>
          <a:noFill/>
          <a:ln w="9525" algn="ctr">
            <a:noFill/>
            <a:miter lim="800000"/>
            <a:headEnd/>
            <a:tailEnd/>
          </a:ln>
        </p:spPr>
        <p:txBody>
          <a:bodyPr wrap="none">
            <a:spAutoFit/>
          </a:bodyPr>
          <a:lstStyle/>
          <a:p>
            <a:r>
              <a:rPr lang="en-US" altLang="ja-JP"/>
              <a:t>Airborne </a:t>
            </a:r>
          </a:p>
          <a:p>
            <a:r>
              <a:rPr lang="en-US" altLang="ja-JP"/>
              <a:t>measurements</a:t>
            </a:r>
          </a:p>
        </p:txBody>
      </p:sp>
      <p:sp>
        <p:nvSpPr>
          <p:cNvPr id="25616" name="Rectangle 42"/>
          <p:cNvSpPr>
            <a:spLocks noChangeArrowheads="1"/>
          </p:cNvSpPr>
          <p:nvPr/>
        </p:nvSpPr>
        <p:spPr bwMode="auto">
          <a:xfrm>
            <a:off x="3779838" y="3956050"/>
            <a:ext cx="2354262" cy="193675"/>
          </a:xfrm>
          <a:prstGeom prst="rect">
            <a:avLst/>
          </a:prstGeom>
          <a:solidFill>
            <a:schemeClr val="bg1"/>
          </a:solidFill>
          <a:ln w="9525">
            <a:noFill/>
            <a:miter lim="800000"/>
            <a:headEnd/>
            <a:tailEnd/>
          </a:ln>
        </p:spPr>
        <p:txBody>
          <a:bodyPr wrap="none" anchor="ctr"/>
          <a:lstStyle/>
          <a:p>
            <a:pPr algn="ctr"/>
            <a:r>
              <a:rPr lang="en-US" altLang="ja-JP">
                <a:solidFill>
                  <a:srgbClr val="000066"/>
                </a:solidFill>
              </a:rPr>
              <a:t>Cloud liquid/ice fraction</a:t>
            </a:r>
          </a:p>
        </p:txBody>
      </p:sp>
      <p:sp>
        <p:nvSpPr>
          <p:cNvPr id="25617" name="Text Box 43"/>
          <p:cNvSpPr txBox="1">
            <a:spLocks noChangeArrowheads="1"/>
          </p:cNvSpPr>
          <p:nvPr/>
        </p:nvSpPr>
        <p:spPr bwMode="auto">
          <a:xfrm>
            <a:off x="395288" y="5445125"/>
            <a:ext cx="1512887" cy="311150"/>
          </a:xfrm>
          <a:prstGeom prst="rect">
            <a:avLst/>
          </a:prstGeom>
          <a:noFill/>
          <a:ln w="9525">
            <a:noFill/>
            <a:miter lim="800000"/>
            <a:headEnd/>
            <a:tailEnd/>
          </a:ln>
        </p:spPr>
        <p:txBody>
          <a:bodyPr>
            <a:spAutoFit/>
          </a:bodyPr>
          <a:lstStyle/>
          <a:p>
            <a:pPr>
              <a:lnSpc>
                <a:spcPct val="80000"/>
              </a:lnSpc>
              <a:spcBef>
                <a:spcPct val="50000"/>
              </a:spcBef>
            </a:pPr>
            <a:r>
              <a:rPr lang="en-US" altLang="ja-JP"/>
              <a:t>ΔT</a:t>
            </a:r>
            <a:r>
              <a:rPr lang="en-US" altLang="ja-JP" sz="1400"/>
              <a:t>2x</a:t>
            </a:r>
            <a:r>
              <a:rPr lang="en-US" altLang="ja-JP"/>
              <a:t>=4.0K</a:t>
            </a:r>
            <a:endParaRPr lang="en-US" altLang="ja-JP" sz="1400"/>
          </a:p>
        </p:txBody>
      </p:sp>
      <p:sp>
        <p:nvSpPr>
          <p:cNvPr id="25618" name="Line 44"/>
          <p:cNvSpPr>
            <a:spLocks noChangeShapeType="1"/>
          </p:cNvSpPr>
          <p:nvPr/>
        </p:nvSpPr>
        <p:spPr bwMode="auto">
          <a:xfrm flipH="1">
            <a:off x="1619250" y="4221163"/>
            <a:ext cx="792163" cy="2087562"/>
          </a:xfrm>
          <a:prstGeom prst="line">
            <a:avLst/>
          </a:prstGeom>
          <a:noFill/>
          <a:ln w="38100">
            <a:solidFill>
              <a:srgbClr val="CC0066"/>
            </a:solidFill>
            <a:round/>
            <a:headEnd/>
            <a:tailEnd/>
          </a:ln>
        </p:spPr>
        <p:txBody>
          <a:bodyPr wrap="none" anchor="ctr"/>
          <a:lstStyle/>
          <a:p>
            <a:endParaRPr lang="ja-JP" altLang="en-US"/>
          </a:p>
        </p:txBody>
      </p:sp>
      <p:sp>
        <p:nvSpPr>
          <p:cNvPr id="25619" name="Line 45"/>
          <p:cNvSpPr>
            <a:spLocks noChangeShapeType="1"/>
          </p:cNvSpPr>
          <p:nvPr/>
        </p:nvSpPr>
        <p:spPr bwMode="auto">
          <a:xfrm flipH="1">
            <a:off x="1979613" y="4221163"/>
            <a:ext cx="647700" cy="2087562"/>
          </a:xfrm>
          <a:prstGeom prst="line">
            <a:avLst/>
          </a:prstGeom>
          <a:noFill/>
          <a:ln w="38100">
            <a:solidFill>
              <a:srgbClr val="FF6600"/>
            </a:solidFill>
            <a:round/>
            <a:headEnd/>
            <a:tailEnd/>
          </a:ln>
        </p:spPr>
        <p:txBody>
          <a:bodyPr wrap="none" anchor="ctr"/>
          <a:lstStyle/>
          <a:p>
            <a:endParaRPr lang="ja-JP" altLang="en-US"/>
          </a:p>
        </p:txBody>
      </p:sp>
      <p:sp>
        <p:nvSpPr>
          <p:cNvPr id="25620" name="Text Box 46"/>
          <p:cNvSpPr txBox="1">
            <a:spLocks noChangeArrowheads="1"/>
          </p:cNvSpPr>
          <p:nvPr/>
        </p:nvSpPr>
        <p:spPr bwMode="auto">
          <a:xfrm>
            <a:off x="6300788" y="4168775"/>
            <a:ext cx="2511425" cy="1465263"/>
          </a:xfrm>
          <a:prstGeom prst="rect">
            <a:avLst/>
          </a:prstGeom>
          <a:noFill/>
          <a:ln w="9525" algn="ctr">
            <a:noFill/>
            <a:miter lim="800000"/>
            <a:headEnd/>
            <a:tailEnd/>
          </a:ln>
        </p:spPr>
        <p:txBody>
          <a:bodyPr wrap="none">
            <a:spAutoFit/>
          </a:bodyPr>
          <a:lstStyle/>
          <a:p>
            <a:pPr>
              <a:buFontTx/>
              <a:buChar char="•"/>
            </a:pPr>
            <a:r>
              <a:rPr lang="en-US" altLang="ja-JP"/>
              <a:t> In MIROC3.2 climate </a:t>
            </a:r>
          </a:p>
          <a:p>
            <a:r>
              <a:rPr lang="en-US" altLang="ja-JP"/>
              <a:t>  sensitivity has largely</a:t>
            </a:r>
          </a:p>
          <a:p>
            <a:r>
              <a:rPr lang="en-US" altLang="ja-JP"/>
              <a:t>  been affected by</a:t>
            </a:r>
          </a:p>
          <a:p>
            <a:r>
              <a:rPr lang="en-US" altLang="ja-JP"/>
              <a:t>  a parameter for cloud</a:t>
            </a:r>
          </a:p>
          <a:p>
            <a:r>
              <a:rPr lang="en-US" altLang="ja-JP"/>
              <a:t>  liquid/ice partition</a:t>
            </a:r>
          </a:p>
        </p:txBody>
      </p:sp>
      <p:sp>
        <p:nvSpPr>
          <p:cNvPr id="25621" name="Rectangle 50"/>
          <p:cNvSpPr>
            <a:spLocks noChangeArrowheads="1"/>
          </p:cNvSpPr>
          <p:nvPr/>
        </p:nvSpPr>
        <p:spPr bwMode="auto">
          <a:xfrm>
            <a:off x="2916238" y="2420938"/>
            <a:ext cx="1439862" cy="720725"/>
          </a:xfrm>
          <a:prstGeom prst="rect">
            <a:avLst/>
          </a:prstGeom>
          <a:solidFill>
            <a:schemeClr val="bg1"/>
          </a:solidFill>
          <a:ln w="9525" algn="ctr">
            <a:noFill/>
            <a:miter lim="800000"/>
            <a:headEnd/>
            <a:tailEnd/>
          </a:ln>
        </p:spPr>
        <p:txBody>
          <a:bodyPr wrap="none" anchor="ctr"/>
          <a:lstStyle/>
          <a:p>
            <a:pPr algn="ctr"/>
            <a:r>
              <a:rPr lang="en-US" altLang="ja-JP" sz="900">
                <a:solidFill>
                  <a:srgbClr val="FF0000"/>
                </a:solidFill>
              </a:rPr>
              <a:t>Diagnosis</a:t>
            </a:r>
          </a:p>
          <a:p>
            <a:pPr algn="ctr"/>
            <a:r>
              <a:rPr lang="en-US" altLang="ja-JP" sz="900">
                <a:solidFill>
                  <a:srgbClr val="FF0000"/>
                </a:solidFill>
              </a:rPr>
              <a:t>based on</a:t>
            </a:r>
          </a:p>
          <a:p>
            <a:pPr algn="ctr"/>
            <a:r>
              <a:rPr lang="en-US" altLang="ja-JP" sz="900">
                <a:solidFill>
                  <a:srgbClr val="FF0000"/>
                </a:solidFill>
              </a:rPr>
              <a:t>   temperature</a:t>
            </a:r>
          </a:p>
        </p:txBody>
      </p:sp>
      <p:sp>
        <p:nvSpPr>
          <p:cNvPr id="25622" name="Rectangle 49"/>
          <p:cNvSpPr>
            <a:spLocks noChangeArrowheads="1"/>
          </p:cNvSpPr>
          <p:nvPr/>
        </p:nvSpPr>
        <p:spPr bwMode="auto">
          <a:xfrm>
            <a:off x="3195638" y="1909763"/>
            <a:ext cx="863600" cy="1728787"/>
          </a:xfrm>
          <a:prstGeom prst="rect">
            <a:avLst/>
          </a:prstGeom>
          <a:noFill/>
          <a:ln w="19050" algn="ctr">
            <a:solidFill>
              <a:schemeClr val="tx1"/>
            </a:solidFill>
            <a:miter lim="800000"/>
            <a:headEnd/>
            <a:tailEnd/>
          </a:ln>
        </p:spPr>
        <p:txBody>
          <a:bodyPr wrap="none" anchor="ctr"/>
          <a:lstStyle/>
          <a:p>
            <a:endParaRPr lang="ja-JP" altLang="en-US"/>
          </a:p>
        </p:txBody>
      </p:sp>
      <p:sp>
        <p:nvSpPr>
          <p:cNvPr id="25623" name="Line 51"/>
          <p:cNvSpPr>
            <a:spLocks noChangeShapeType="1"/>
          </p:cNvSpPr>
          <p:nvPr/>
        </p:nvSpPr>
        <p:spPr bwMode="auto">
          <a:xfrm>
            <a:off x="3203575" y="2781300"/>
            <a:ext cx="863600" cy="0"/>
          </a:xfrm>
          <a:prstGeom prst="line">
            <a:avLst/>
          </a:prstGeom>
          <a:noFill/>
          <a:ln w="12700">
            <a:solidFill>
              <a:schemeClr val="tx1"/>
            </a:solidFill>
            <a:prstDash val="dash"/>
            <a:round/>
            <a:headEnd/>
            <a:tailEnd/>
          </a:ln>
        </p:spPr>
        <p:txBody>
          <a:bodyPr wrap="none" anchor="ctr"/>
          <a:lstStyle/>
          <a:p>
            <a:endParaRPr lang="ja-JP" altLang="en-US"/>
          </a:p>
        </p:txBody>
      </p:sp>
      <p:sp>
        <p:nvSpPr>
          <p:cNvPr id="25624" name="Line 52"/>
          <p:cNvSpPr>
            <a:spLocks noChangeShapeType="1"/>
          </p:cNvSpPr>
          <p:nvPr/>
        </p:nvSpPr>
        <p:spPr bwMode="auto">
          <a:xfrm>
            <a:off x="3276600" y="2565400"/>
            <a:ext cx="0" cy="431800"/>
          </a:xfrm>
          <a:prstGeom prst="line">
            <a:avLst/>
          </a:prstGeom>
          <a:noFill/>
          <a:ln w="12700">
            <a:solidFill>
              <a:srgbClr val="FF0000"/>
            </a:solidFill>
            <a:round/>
            <a:headEnd type="triangle" w="med" len="med"/>
            <a:tailEnd type="triangle" w="med" len="med"/>
          </a:ln>
        </p:spPr>
        <p:txBody>
          <a:bodyPr wrap="none" anchor="ctr"/>
          <a:lstStyle/>
          <a:p>
            <a:endParaRPr lang="ja-JP" altLang="en-US"/>
          </a:p>
        </p:txBody>
      </p:sp>
      <p:sp>
        <p:nvSpPr>
          <p:cNvPr id="28" name="テキスト ボックス 27"/>
          <p:cNvSpPr txBox="1"/>
          <p:nvPr/>
        </p:nvSpPr>
        <p:spPr>
          <a:xfrm>
            <a:off x="3857620" y="714356"/>
            <a:ext cx="5364354" cy="338554"/>
          </a:xfrm>
          <a:prstGeom prst="rect">
            <a:avLst/>
          </a:prstGeom>
          <a:noFill/>
        </p:spPr>
        <p:txBody>
          <a:bodyPr wrap="none" rtlCol="0">
            <a:spAutoFit/>
          </a:bodyPr>
          <a:lstStyle/>
          <a:p>
            <a:r>
              <a:rPr kumimoji="1" lang="en-US" altLang="ja-JP" sz="1600" dirty="0" smtClean="0">
                <a:latin typeface="Calibri" pitchFamily="34" charset="0"/>
              </a:rPr>
              <a:t>work done by T. Ogura, S. </a:t>
            </a:r>
            <a:r>
              <a:rPr kumimoji="1" lang="en-US" altLang="ja-JP" sz="1600" dirty="0" err="1" smtClean="0">
                <a:latin typeface="Calibri" pitchFamily="34" charset="0"/>
              </a:rPr>
              <a:t>Emori</a:t>
            </a:r>
            <a:r>
              <a:rPr kumimoji="1" lang="en-US" altLang="ja-JP" sz="1600" dirty="0" smtClean="0">
                <a:latin typeface="Calibri" pitchFamily="34" charset="0"/>
              </a:rPr>
              <a:t> (NIES) &amp; </a:t>
            </a:r>
            <a:r>
              <a:rPr lang="en-US" altLang="ja-JP" sz="1600" dirty="0" smtClean="0">
                <a:latin typeface="Calibri" pitchFamily="34" charset="0"/>
              </a:rPr>
              <a:t>M. Watanabe (CCSR)</a:t>
            </a:r>
            <a:endParaRPr kumimoji="1" lang="ja-JP" altLang="en-US" sz="16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714612" y="1208207"/>
            <a:ext cx="6286512" cy="5355312"/>
          </a:xfrm>
          <a:prstGeom prst="rect">
            <a:avLst/>
          </a:prstGeom>
        </p:spPr>
        <p:txBody>
          <a:bodyPr wrap="square">
            <a:spAutoFit/>
          </a:bodyPr>
          <a:lstStyle/>
          <a:p>
            <a:r>
              <a:rPr lang="ja-JP" altLang="en-US" dirty="0" smtClean="0"/>
              <a:t>野沢</a:t>
            </a:r>
            <a:r>
              <a:rPr lang="en-US" altLang="ja-JP" dirty="0" smtClean="0"/>
              <a:t>(</a:t>
            </a:r>
            <a:r>
              <a:rPr lang="ja-JP" altLang="en-US" dirty="0" smtClean="0"/>
              <a:t>環境研</a:t>
            </a:r>
            <a:r>
              <a:rPr lang="en-US" altLang="ja-JP" dirty="0" smtClean="0"/>
              <a:t>)</a:t>
            </a:r>
            <a:r>
              <a:rPr lang="ja-JP" altLang="en-US" dirty="0" smtClean="0"/>
              <a:t>　</a:t>
            </a:r>
            <a:endParaRPr lang="en-US" altLang="ja-JP" dirty="0" smtClean="0"/>
          </a:p>
          <a:p>
            <a:r>
              <a:rPr lang="ja-JP" altLang="en-US" dirty="0" smtClean="0"/>
              <a:t>渡辺</a:t>
            </a:r>
            <a:r>
              <a:rPr lang="en-US" altLang="ja-JP" dirty="0" smtClean="0"/>
              <a:t>(JAMSTEC)</a:t>
            </a:r>
            <a:endParaRPr lang="en-US" altLang="ja-JP" dirty="0" smtClean="0"/>
          </a:p>
          <a:p>
            <a:r>
              <a:rPr lang="ja-JP" altLang="en-US" dirty="0" smtClean="0"/>
              <a:t/>
            </a:r>
            <a:br>
              <a:rPr lang="ja-JP" altLang="en-US" dirty="0" smtClean="0"/>
            </a:br>
            <a:r>
              <a:rPr lang="ja-JP" altLang="en-US" dirty="0" smtClean="0"/>
              <a:t>行本</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渡部</a:t>
            </a:r>
            <a:r>
              <a:rPr lang="en-US" altLang="ja-JP" dirty="0" smtClean="0"/>
              <a:t>(CCSR)</a:t>
            </a:r>
            <a:r>
              <a:rPr lang="ja-JP" altLang="en-US" dirty="0" smtClean="0"/>
              <a:t>　</a:t>
            </a:r>
            <a:br>
              <a:rPr lang="ja-JP" altLang="en-US" dirty="0" smtClean="0"/>
            </a:br>
            <a:r>
              <a:rPr lang="ja-JP" altLang="en-US" dirty="0" smtClean="0"/>
              <a:t>河宮</a:t>
            </a:r>
            <a:r>
              <a:rPr lang="en-US" altLang="ja-JP" dirty="0" smtClean="0"/>
              <a:t>(JAMSTEC)</a:t>
            </a:r>
            <a:r>
              <a:rPr lang="ja-JP" altLang="en-US" dirty="0" smtClean="0"/>
              <a:t>　</a:t>
            </a:r>
            <a:endParaRPr lang="en-US" altLang="ja-JP" dirty="0" smtClean="0"/>
          </a:p>
          <a:p>
            <a:r>
              <a:rPr lang="ja-JP" altLang="en-US" dirty="0" smtClean="0"/>
              <a:t/>
            </a:r>
            <a:br>
              <a:rPr lang="ja-JP" altLang="en-US" dirty="0" smtClean="0"/>
            </a:br>
            <a:r>
              <a:rPr lang="ja-JP" altLang="en-US" dirty="0" smtClean="0"/>
              <a:t>吉村</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千喜良</a:t>
            </a:r>
            <a:r>
              <a:rPr lang="en-US" altLang="ja-JP" dirty="0" smtClean="0"/>
              <a:t>(JAMSTEC) </a:t>
            </a:r>
            <a:r>
              <a:rPr lang="ja-JP" altLang="en-US" dirty="0" smtClean="0"/>
              <a:t/>
            </a:r>
            <a:br>
              <a:rPr lang="ja-JP" altLang="en-US" dirty="0" smtClean="0"/>
            </a:br>
            <a:r>
              <a:rPr lang="ja-JP" altLang="en-US" dirty="0" smtClean="0"/>
              <a:t>坂見</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足立</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
            </a:r>
            <a:br>
              <a:rPr lang="ja-JP" altLang="en-US" dirty="0" smtClean="0"/>
            </a:br>
            <a:r>
              <a:rPr lang="ja-JP" altLang="en-US" dirty="0" smtClean="0"/>
              <a:t>鈴木・小室</a:t>
            </a:r>
            <a:r>
              <a:rPr lang="en-US" altLang="ja-JP" dirty="0" smtClean="0"/>
              <a:t>(JAMSTEC)</a:t>
            </a:r>
            <a:r>
              <a:rPr lang="ja-JP" altLang="en-US" dirty="0" smtClean="0"/>
              <a:t>　 </a:t>
            </a:r>
            <a:r>
              <a:rPr lang="en-US" altLang="ja-JP" dirty="0" smtClean="0"/>
              <a:t/>
            </a:r>
            <a:br>
              <a:rPr lang="en-US" altLang="ja-JP" dirty="0" smtClean="0"/>
            </a:br>
            <a:r>
              <a:rPr lang="ja-JP" altLang="en-US" dirty="0" smtClean="0"/>
              <a:t>田中</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竹村</a:t>
            </a:r>
            <a:r>
              <a:rPr lang="en-US" altLang="ja-JP" dirty="0" smtClean="0"/>
              <a:t>(</a:t>
            </a:r>
            <a:r>
              <a:rPr lang="ja-JP" altLang="en-US" dirty="0" smtClean="0"/>
              <a:t>九大</a:t>
            </a:r>
            <a:r>
              <a:rPr lang="en-US" altLang="ja-JP" dirty="0" smtClean="0"/>
              <a:t>)</a:t>
            </a:r>
            <a:r>
              <a:rPr lang="ja-JP" altLang="en-US" dirty="0" smtClean="0"/>
              <a:t>　　</a:t>
            </a:r>
            <a:r>
              <a:rPr lang="en-US" altLang="ja-JP" dirty="0" smtClean="0"/>
              <a:t/>
            </a:r>
            <a:br>
              <a:rPr lang="en-US" altLang="ja-JP" dirty="0" smtClean="0"/>
            </a:br>
            <a:r>
              <a:rPr lang="ja-JP" altLang="en-US" dirty="0" smtClean="0"/>
              <a:t>小畑</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岡島</a:t>
            </a:r>
            <a:r>
              <a:rPr lang="en-US" altLang="ja-JP" dirty="0" smtClean="0"/>
              <a:t>(JAMSTEC)</a:t>
            </a:r>
            <a:r>
              <a:rPr lang="ja-JP" altLang="en-US" dirty="0" smtClean="0"/>
              <a:t>　 </a:t>
            </a:r>
            <a:br>
              <a:rPr lang="ja-JP" altLang="en-US" dirty="0" smtClean="0"/>
            </a:br>
            <a:r>
              <a:rPr lang="ja-JP" altLang="en-US" dirty="0" smtClean="0"/>
              <a:t>出牛</a:t>
            </a:r>
            <a:r>
              <a:rPr lang="en-US" altLang="ja-JP" dirty="0" smtClean="0"/>
              <a:t>(</a:t>
            </a:r>
            <a:r>
              <a:rPr lang="ja-JP" altLang="en-US" dirty="0" smtClean="0"/>
              <a:t>気象研</a:t>
            </a:r>
            <a:r>
              <a:rPr lang="en-US" altLang="ja-JP" dirty="0" smtClean="0"/>
              <a:t>)</a:t>
            </a:r>
            <a:r>
              <a:rPr lang="ja-JP" altLang="en-US" dirty="0" smtClean="0"/>
              <a:t>　　</a:t>
            </a:r>
            <a:br>
              <a:rPr lang="ja-JP" altLang="en-US" dirty="0" smtClean="0"/>
            </a:br>
            <a:r>
              <a:rPr lang="ja-JP" altLang="en-US" dirty="0" smtClean="0"/>
              <a:t>伊藤</a:t>
            </a:r>
            <a:r>
              <a:rPr lang="en-US" altLang="ja-JP" dirty="0" smtClean="0"/>
              <a:t>(JAMSTEC)</a:t>
            </a:r>
            <a:r>
              <a:rPr lang="ja-JP" altLang="en-US" dirty="0" smtClean="0"/>
              <a:t>　</a:t>
            </a:r>
            <a:endParaRPr lang="ja-JP" altLang="en-US" dirty="0"/>
          </a:p>
        </p:txBody>
      </p:sp>
      <p:sp>
        <p:nvSpPr>
          <p:cNvPr id="8" name="正方形/長方形 7"/>
          <p:cNvSpPr/>
          <p:nvPr/>
        </p:nvSpPr>
        <p:spPr>
          <a:xfrm>
            <a:off x="285720" y="285728"/>
            <a:ext cx="1731564" cy="461665"/>
          </a:xfrm>
          <a:prstGeom prst="rect">
            <a:avLst/>
          </a:prstGeom>
        </p:spPr>
        <p:txBody>
          <a:bodyPr wrap="none">
            <a:spAutoFit/>
          </a:bodyPr>
          <a:lstStyle/>
          <a:p>
            <a:r>
              <a:rPr lang="ja-JP" altLang="en-US" sz="2400" b="1" dirty="0" smtClean="0"/>
              <a:t>話題提供者</a:t>
            </a:r>
            <a:endParaRPr lang="ja-JP" altLang="en-US" sz="2400" b="1" dirty="0"/>
          </a:p>
        </p:txBody>
      </p:sp>
      <p:sp>
        <p:nvSpPr>
          <p:cNvPr id="9" name="正方形/長方形 8"/>
          <p:cNvSpPr/>
          <p:nvPr/>
        </p:nvSpPr>
        <p:spPr>
          <a:xfrm>
            <a:off x="285720" y="1188200"/>
            <a:ext cx="2714644" cy="3970318"/>
          </a:xfrm>
          <a:prstGeom prst="rect">
            <a:avLst/>
          </a:prstGeom>
        </p:spPr>
        <p:txBody>
          <a:bodyPr wrap="square">
            <a:spAutoFit/>
          </a:bodyPr>
          <a:lstStyle/>
          <a:p>
            <a:pPr>
              <a:buFont typeface="Wingdings" pitchFamily="2" charset="2"/>
              <a:buChar char="p"/>
            </a:pPr>
            <a:r>
              <a:rPr lang="en-US" altLang="ja-JP" b="1" dirty="0" smtClean="0"/>
              <a:t> </a:t>
            </a:r>
            <a:r>
              <a:rPr lang="ja-JP" altLang="en-US" b="1" dirty="0" smtClean="0"/>
              <a:t>強制・シナリオ </a:t>
            </a:r>
            <a:endParaRPr lang="en-US" altLang="ja-JP" b="1" dirty="0" smtClean="0"/>
          </a:p>
          <a:p>
            <a:pPr>
              <a:buFont typeface="Wingdings" pitchFamily="2" charset="2"/>
              <a:buChar char="p"/>
            </a:pPr>
            <a:endParaRPr lang="en-US" altLang="ja-JP" b="1" dirty="0" smtClean="0"/>
          </a:p>
          <a:p>
            <a:pPr>
              <a:buFont typeface="Wingdings" pitchFamily="2" charset="2"/>
              <a:buChar char="p"/>
            </a:pPr>
            <a:endParaRPr lang="en-US" altLang="ja-JP" b="1" dirty="0" smtClean="0"/>
          </a:p>
          <a:p>
            <a:pPr>
              <a:buFont typeface="Wingdings" pitchFamily="2" charset="2"/>
              <a:buChar char="p"/>
            </a:pPr>
            <a:r>
              <a:rPr lang="ja-JP" altLang="en-US" b="1" dirty="0" smtClean="0"/>
              <a:t>モデル概要</a:t>
            </a:r>
            <a:endParaRPr lang="en-US" altLang="ja-JP" b="1" dirty="0" smtClean="0"/>
          </a:p>
          <a:p>
            <a:pPr>
              <a:buFont typeface="Wingdings" pitchFamily="2" charset="2"/>
              <a:buChar char="p"/>
            </a:pPr>
            <a:endParaRPr lang="en-US" altLang="ja-JP" b="1" dirty="0" smtClean="0"/>
          </a:p>
          <a:p>
            <a:endParaRPr lang="en-US" altLang="ja-JP" b="1" dirty="0" smtClean="0"/>
          </a:p>
          <a:p>
            <a:endParaRPr lang="en-US" altLang="ja-JP" b="1" dirty="0" smtClean="0"/>
          </a:p>
          <a:p>
            <a:pPr>
              <a:buFont typeface="Wingdings" pitchFamily="2" charset="2"/>
              <a:buChar char="p"/>
            </a:pPr>
            <a:r>
              <a:rPr lang="ja-JP" altLang="en-US" b="1" dirty="0" smtClean="0"/>
              <a:t>スキーム </a:t>
            </a:r>
            <a:endParaRPr lang="en-US" altLang="ja-JP" b="1" dirty="0" smtClean="0"/>
          </a:p>
          <a:p>
            <a:pPr>
              <a:buFont typeface="Wingdings" pitchFamily="2" charset="2"/>
              <a:buChar char="p"/>
            </a:pPr>
            <a:endParaRPr lang="en-US" altLang="ja-JP" b="1" dirty="0" smtClean="0"/>
          </a:p>
          <a:p>
            <a:pPr>
              <a:buFont typeface="Wingdings" pitchFamily="2" charset="2"/>
              <a:buChar char="p"/>
            </a:pPr>
            <a:endParaRPr lang="en-US" altLang="ja-JP" b="1" dirty="0" smtClean="0"/>
          </a:p>
          <a:p>
            <a:pPr>
              <a:buFont typeface="Wingdings" pitchFamily="2" charset="2"/>
              <a:buChar char="p"/>
            </a:pPr>
            <a:endParaRPr lang="en-US" altLang="ja-JP" b="1" dirty="0" smtClean="0"/>
          </a:p>
          <a:p>
            <a:pPr>
              <a:buFont typeface="Wingdings" pitchFamily="2" charset="2"/>
              <a:buChar char="p"/>
            </a:pPr>
            <a:endParaRPr lang="en-US" altLang="ja-JP" b="1" dirty="0" smtClean="0"/>
          </a:p>
          <a:p>
            <a:pPr>
              <a:buFont typeface="Wingdings" pitchFamily="2" charset="2"/>
              <a:buChar char="p"/>
            </a:pPr>
            <a:r>
              <a:rPr lang="ja-JP" altLang="en-US" b="1" dirty="0" smtClean="0"/>
              <a:t>コンポーネントモデル </a:t>
            </a:r>
            <a:br>
              <a:rPr lang="ja-JP" altLang="en-US" b="1" dirty="0" smtClean="0"/>
            </a:br>
            <a:endParaRPr lang="ja-JP" altLang="en-US" b="1" dirty="0"/>
          </a:p>
        </p:txBody>
      </p:sp>
      <p:sp>
        <p:nvSpPr>
          <p:cNvPr id="10" name="正方形/長方形 9"/>
          <p:cNvSpPr/>
          <p:nvPr/>
        </p:nvSpPr>
        <p:spPr>
          <a:xfrm>
            <a:off x="5286412" y="1208207"/>
            <a:ext cx="3714744" cy="5355312"/>
          </a:xfrm>
          <a:prstGeom prst="rect">
            <a:avLst/>
          </a:prstGeom>
        </p:spPr>
        <p:txBody>
          <a:bodyPr wrap="square">
            <a:spAutoFit/>
          </a:bodyPr>
          <a:lstStyle/>
          <a:p>
            <a:r>
              <a:rPr lang="ja-JP" altLang="en-US" dirty="0" smtClean="0"/>
              <a:t>各種強制・</a:t>
            </a:r>
            <a:r>
              <a:rPr lang="en-US" altLang="ja-JP" dirty="0" smtClean="0"/>
              <a:t>RCP</a:t>
            </a:r>
            <a:r>
              <a:rPr lang="ja-JP" altLang="en-US" dirty="0" smtClean="0"/>
              <a:t>シナリオ </a:t>
            </a:r>
            <a:endParaRPr lang="en-US" altLang="ja-JP" dirty="0" smtClean="0"/>
          </a:p>
          <a:p>
            <a:r>
              <a:rPr lang="en-US" altLang="ja-JP" dirty="0" smtClean="0"/>
              <a:t>AR5</a:t>
            </a:r>
            <a:r>
              <a:rPr lang="ja-JP" altLang="en-US" dirty="0" smtClean="0"/>
              <a:t>版</a:t>
            </a:r>
            <a:r>
              <a:rPr lang="ja-JP" altLang="en-US" dirty="0" smtClean="0"/>
              <a:t>エミッションのインパクト</a:t>
            </a:r>
            <a:endParaRPr lang="en-US" altLang="ja-JP" dirty="0" smtClean="0"/>
          </a:p>
          <a:p>
            <a:r>
              <a:rPr lang="ja-JP" altLang="en-US" dirty="0" smtClean="0"/>
              <a:t/>
            </a:r>
            <a:br>
              <a:rPr lang="ja-JP" altLang="en-US" dirty="0" smtClean="0"/>
            </a:br>
            <a:r>
              <a:rPr lang="en-US" altLang="ja-JP" dirty="0" smtClean="0"/>
              <a:t>MRI-CGCM3 / MRI-ESM </a:t>
            </a:r>
            <a:r>
              <a:rPr lang="ja-JP" altLang="en-US" dirty="0" smtClean="0"/>
              <a:t>概要 </a:t>
            </a:r>
            <a:br>
              <a:rPr lang="ja-JP" altLang="en-US" dirty="0" smtClean="0"/>
            </a:br>
            <a:r>
              <a:rPr lang="en-US" altLang="ja-JP" dirty="0" smtClean="0"/>
              <a:t>MIROC4.5</a:t>
            </a:r>
            <a:r>
              <a:rPr lang="ja-JP" altLang="en-US" dirty="0" smtClean="0"/>
              <a:t>概要 </a:t>
            </a:r>
            <a:br>
              <a:rPr lang="ja-JP" altLang="en-US" dirty="0" smtClean="0"/>
            </a:br>
            <a:r>
              <a:rPr lang="en-US" altLang="ja-JP" dirty="0" smtClean="0"/>
              <a:t>MIROC-ESM</a:t>
            </a:r>
            <a:r>
              <a:rPr lang="ja-JP" altLang="en-US" dirty="0" smtClean="0"/>
              <a:t> </a:t>
            </a:r>
            <a:r>
              <a:rPr lang="en-US" altLang="ja-JP" dirty="0" smtClean="0"/>
              <a:t>(KISSME) </a:t>
            </a:r>
            <a:r>
              <a:rPr lang="ja-JP" altLang="en-US" dirty="0" smtClean="0"/>
              <a:t>概要 </a:t>
            </a:r>
            <a:endParaRPr lang="en-US" altLang="ja-JP" dirty="0" smtClean="0"/>
          </a:p>
          <a:p>
            <a:r>
              <a:rPr lang="ja-JP" altLang="en-US" dirty="0" smtClean="0"/>
              <a:t/>
            </a:r>
            <a:br>
              <a:rPr lang="ja-JP" altLang="en-US" dirty="0" smtClean="0"/>
            </a:br>
            <a:r>
              <a:rPr lang="ja-JP" altLang="en-US" dirty="0" smtClean="0"/>
              <a:t>新積雲スキームと降水再現性 </a:t>
            </a:r>
            <a:br>
              <a:rPr lang="ja-JP" altLang="en-US" dirty="0" smtClean="0"/>
            </a:br>
            <a:r>
              <a:rPr lang="ja-JP" altLang="en-US" dirty="0" smtClean="0"/>
              <a:t>新積雲スキーム </a:t>
            </a:r>
            <a:br>
              <a:rPr lang="ja-JP" altLang="en-US" dirty="0" smtClean="0"/>
            </a:br>
            <a:r>
              <a:rPr lang="ja-JP" altLang="en-US" dirty="0" smtClean="0"/>
              <a:t>雲スキーム概要 </a:t>
            </a:r>
            <a:br>
              <a:rPr lang="ja-JP" altLang="en-US" dirty="0" smtClean="0"/>
            </a:br>
            <a:r>
              <a:rPr lang="ja-JP" altLang="en-US" dirty="0" smtClean="0"/>
              <a:t>海面・海表面過程 </a:t>
            </a:r>
            <a:br>
              <a:rPr lang="ja-JP" altLang="en-US" dirty="0" smtClean="0"/>
            </a:br>
            <a:r>
              <a:rPr lang="ja-JP" altLang="en-US" dirty="0" smtClean="0"/>
              <a:t/>
            </a:r>
            <a:br>
              <a:rPr lang="ja-JP" altLang="en-US" dirty="0" smtClean="0"/>
            </a:br>
            <a:r>
              <a:rPr lang="en-US" altLang="ja-JP" dirty="0" smtClean="0"/>
              <a:t>MIROC4.5</a:t>
            </a:r>
            <a:r>
              <a:rPr lang="ja-JP" altLang="en-US" dirty="0" smtClean="0"/>
              <a:t>海洋海氷（</a:t>
            </a:r>
            <a:r>
              <a:rPr lang="en-US" altLang="ja-JP" dirty="0" smtClean="0"/>
              <a:t>COCO4.4</a:t>
            </a:r>
            <a:r>
              <a:rPr lang="ja-JP" altLang="en-US" dirty="0" smtClean="0"/>
              <a:t>）</a:t>
            </a:r>
            <a:r>
              <a:rPr lang="en-US" altLang="ja-JP" dirty="0" smtClean="0"/>
              <a:t> </a:t>
            </a:r>
            <a:br>
              <a:rPr lang="en-US" altLang="ja-JP" dirty="0" smtClean="0"/>
            </a:br>
            <a:r>
              <a:rPr lang="ja-JP" altLang="en-US" dirty="0" smtClean="0"/>
              <a:t>エアロゾルモデル概要 </a:t>
            </a:r>
            <a:br>
              <a:rPr lang="ja-JP" altLang="en-US" dirty="0" smtClean="0"/>
            </a:br>
            <a:r>
              <a:rPr lang="ja-JP" altLang="en-US" dirty="0" smtClean="0"/>
              <a:t>最新</a:t>
            </a:r>
            <a:r>
              <a:rPr lang="en-US" altLang="ja-JP" dirty="0" smtClean="0"/>
              <a:t>SPRINTARS </a:t>
            </a:r>
            <a:br>
              <a:rPr lang="en-US" altLang="ja-JP" dirty="0" smtClean="0"/>
            </a:br>
            <a:r>
              <a:rPr lang="ja-JP" altLang="en-US" dirty="0" smtClean="0"/>
              <a:t>陸域炭素循環過程 </a:t>
            </a:r>
            <a:br>
              <a:rPr lang="ja-JP" altLang="en-US" dirty="0" smtClean="0"/>
            </a:br>
            <a:r>
              <a:rPr lang="ja-JP" altLang="en-US" dirty="0" smtClean="0"/>
              <a:t>炭素循環モデル </a:t>
            </a:r>
            <a:br>
              <a:rPr lang="ja-JP" altLang="en-US" dirty="0" smtClean="0"/>
            </a:br>
            <a:r>
              <a:rPr lang="ja-JP" altLang="en-US" dirty="0" smtClean="0"/>
              <a:t>オゾンモデル概要 </a:t>
            </a:r>
            <a:br>
              <a:rPr lang="ja-JP" altLang="en-US" dirty="0" smtClean="0"/>
            </a:br>
            <a:r>
              <a:rPr lang="ja-JP" altLang="en-US" dirty="0" smtClean="0"/>
              <a:t>大気化学モデル </a:t>
            </a:r>
            <a:endParaRPr lang="ja-JP" altLang="en-US" dirty="0"/>
          </a:p>
        </p:txBody>
      </p:sp>
      <p:cxnSp>
        <p:nvCxnSpPr>
          <p:cNvPr id="12" name="直線コネクタ 11"/>
          <p:cNvCxnSpPr/>
          <p:nvPr/>
        </p:nvCxnSpPr>
        <p:spPr>
          <a:xfrm>
            <a:off x="214282" y="1928802"/>
            <a:ext cx="8643998" cy="158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14282" y="3070222"/>
            <a:ext cx="8643998" cy="158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14282" y="4427544"/>
            <a:ext cx="8643998" cy="158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25" name="正方形/長方形 24"/>
          <p:cNvSpPr/>
          <p:nvPr/>
        </p:nvSpPr>
        <p:spPr>
          <a:xfrm>
            <a:off x="1928794" y="1357298"/>
            <a:ext cx="7000924" cy="5286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57224" y="214290"/>
            <a:ext cx="7286676" cy="584775"/>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altLang="ja-JP" sz="3200" b="1"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rPr>
              <a:t>Model </a:t>
            </a:r>
            <a:r>
              <a:rPr lang="en-US" altLang="ja-JP" sz="3200" b="1" spc="-150" dirty="0">
                <a:solidFill>
                  <a:prstClr val="white"/>
                </a:solidFill>
                <a:effectLst>
                  <a:outerShdw blurRad="50800" dist="50800" dir="2700000" algn="tl" rotWithShape="0">
                    <a:srgbClr val="000000">
                      <a:alpha val="43137"/>
                    </a:srgbClr>
                  </a:outerShdw>
                </a:effectLst>
                <a:latin typeface="Calibri" pitchFamily="34" charset="0"/>
                <a:ea typeface="HGｺﾞｼｯｸM"/>
              </a:rPr>
              <a:t>performance: zonal-mean states</a:t>
            </a:r>
            <a:endPar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endParaRPr>
          </a:p>
        </p:txBody>
      </p:sp>
      <p:pic>
        <p:nvPicPr>
          <p:cNvPr id="16" name="Picture 11" descr="qzm"/>
          <p:cNvPicPr>
            <a:picLocks noChangeAspect="1" noChangeArrowheads="1"/>
          </p:cNvPicPr>
          <p:nvPr/>
        </p:nvPicPr>
        <p:blipFill>
          <a:blip r:embed="rId3"/>
          <a:srcRect t="49410"/>
          <a:stretch>
            <a:fillRect/>
          </a:stretch>
        </p:blipFill>
        <p:spPr bwMode="auto">
          <a:xfrm>
            <a:off x="1987580" y="3984650"/>
            <a:ext cx="6942138" cy="2587622"/>
          </a:xfrm>
          <a:prstGeom prst="rect">
            <a:avLst/>
          </a:prstGeom>
          <a:noFill/>
          <a:ln w="9525">
            <a:noFill/>
            <a:miter lim="800000"/>
            <a:headEnd/>
            <a:tailEnd/>
          </a:ln>
        </p:spPr>
      </p:pic>
      <p:pic>
        <p:nvPicPr>
          <p:cNvPr id="17" name="Picture 2" descr="tzm"/>
          <p:cNvPicPr>
            <a:picLocks noChangeAspect="1" noChangeArrowheads="1"/>
          </p:cNvPicPr>
          <p:nvPr/>
        </p:nvPicPr>
        <p:blipFill>
          <a:blip r:embed="rId4"/>
          <a:srcRect t="49318"/>
          <a:stretch>
            <a:fillRect/>
          </a:stretch>
        </p:blipFill>
        <p:spPr bwMode="auto">
          <a:xfrm>
            <a:off x="2030450" y="1422409"/>
            <a:ext cx="6891338" cy="2595560"/>
          </a:xfrm>
          <a:prstGeom prst="rect">
            <a:avLst/>
          </a:prstGeom>
          <a:noFill/>
          <a:ln w="9525">
            <a:noFill/>
            <a:miter lim="800000"/>
            <a:headEnd/>
            <a:tailEnd/>
          </a:ln>
        </p:spPr>
      </p:pic>
      <p:sp>
        <p:nvSpPr>
          <p:cNvPr id="19" name="Text Box 8"/>
          <p:cNvSpPr txBox="1">
            <a:spLocks noChangeArrowheads="1"/>
          </p:cNvSpPr>
          <p:nvPr/>
        </p:nvSpPr>
        <p:spPr bwMode="auto">
          <a:xfrm>
            <a:off x="2890832" y="928670"/>
            <a:ext cx="895350" cy="366712"/>
          </a:xfrm>
          <a:prstGeom prst="rect">
            <a:avLst/>
          </a:prstGeom>
          <a:solidFill>
            <a:srgbClr val="000066">
              <a:alpha val="79999"/>
            </a:srgbClr>
          </a:solidFill>
          <a:ln w="9525">
            <a:noFill/>
            <a:miter lim="800000"/>
            <a:headEnd/>
            <a:tailEnd/>
          </a:ln>
        </p:spPr>
        <p:txBody>
          <a:bodyPr wrap="none">
            <a:spAutoFit/>
          </a:bodyPr>
          <a:lstStyle/>
          <a:p>
            <a:r>
              <a:rPr lang="en-US" altLang="ja-JP" b="1" dirty="0"/>
              <a:t>4.1-3.2</a:t>
            </a:r>
          </a:p>
        </p:txBody>
      </p:sp>
      <p:sp>
        <p:nvSpPr>
          <p:cNvPr id="20" name="Text Box 9"/>
          <p:cNvSpPr txBox="1">
            <a:spLocks noChangeArrowheads="1"/>
          </p:cNvSpPr>
          <p:nvPr/>
        </p:nvSpPr>
        <p:spPr bwMode="auto">
          <a:xfrm>
            <a:off x="5165752" y="928670"/>
            <a:ext cx="958850" cy="366712"/>
          </a:xfrm>
          <a:prstGeom prst="rect">
            <a:avLst/>
          </a:prstGeom>
          <a:solidFill>
            <a:srgbClr val="000066">
              <a:alpha val="79999"/>
            </a:srgbClr>
          </a:solidFill>
          <a:ln w="9525">
            <a:noFill/>
            <a:miter lim="800000"/>
            <a:headEnd/>
            <a:tailEnd/>
          </a:ln>
        </p:spPr>
        <p:txBody>
          <a:bodyPr wrap="none">
            <a:spAutoFit/>
          </a:bodyPr>
          <a:lstStyle/>
          <a:p>
            <a:r>
              <a:rPr lang="en-US" altLang="ja-JP" b="1" dirty="0"/>
              <a:t>4.1bias</a:t>
            </a:r>
          </a:p>
        </p:txBody>
      </p:sp>
      <p:sp>
        <p:nvSpPr>
          <p:cNvPr id="21" name="Text Box 10"/>
          <p:cNvSpPr txBox="1">
            <a:spLocks noChangeArrowheads="1"/>
          </p:cNvSpPr>
          <p:nvPr/>
        </p:nvSpPr>
        <p:spPr bwMode="auto">
          <a:xfrm>
            <a:off x="7470802" y="928670"/>
            <a:ext cx="958850" cy="366712"/>
          </a:xfrm>
          <a:prstGeom prst="rect">
            <a:avLst/>
          </a:prstGeom>
          <a:solidFill>
            <a:srgbClr val="000066">
              <a:alpha val="79999"/>
            </a:srgbClr>
          </a:solidFill>
          <a:ln w="9525">
            <a:noFill/>
            <a:miter lim="800000"/>
            <a:headEnd/>
            <a:tailEnd/>
          </a:ln>
        </p:spPr>
        <p:txBody>
          <a:bodyPr wrap="none">
            <a:spAutoFit/>
          </a:bodyPr>
          <a:lstStyle/>
          <a:p>
            <a:r>
              <a:rPr lang="en-US" altLang="ja-JP" b="1"/>
              <a:t>3.2bias</a:t>
            </a:r>
          </a:p>
        </p:txBody>
      </p:sp>
      <p:sp>
        <p:nvSpPr>
          <p:cNvPr id="23" name="Text Box 4"/>
          <p:cNvSpPr txBox="1">
            <a:spLocks noChangeArrowheads="1"/>
          </p:cNvSpPr>
          <p:nvPr/>
        </p:nvSpPr>
        <p:spPr bwMode="auto">
          <a:xfrm>
            <a:off x="357158" y="1643050"/>
            <a:ext cx="1565365" cy="369332"/>
          </a:xfrm>
          <a:prstGeom prst="rect">
            <a:avLst/>
          </a:prstGeom>
          <a:solidFill>
            <a:srgbClr val="000066">
              <a:alpha val="79999"/>
            </a:srgbClr>
          </a:solidFill>
          <a:ln w="9525">
            <a:noFill/>
            <a:miter lim="800000"/>
            <a:headEnd/>
            <a:tailEnd/>
          </a:ln>
        </p:spPr>
        <p:txBody>
          <a:bodyPr wrap="none">
            <a:spAutoFit/>
          </a:bodyPr>
          <a:lstStyle/>
          <a:p>
            <a:r>
              <a:rPr lang="en-US" altLang="ja-JP" b="1" dirty="0" smtClean="0"/>
              <a:t>Temperature</a:t>
            </a:r>
            <a:endParaRPr lang="en-US" altLang="ja-JP" b="1" dirty="0"/>
          </a:p>
        </p:txBody>
      </p:sp>
      <p:sp>
        <p:nvSpPr>
          <p:cNvPr id="24" name="Text Box 4"/>
          <p:cNvSpPr txBox="1">
            <a:spLocks noChangeArrowheads="1"/>
          </p:cNvSpPr>
          <p:nvPr/>
        </p:nvSpPr>
        <p:spPr bwMode="auto">
          <a:xfrm>
            <a:off x="447090" y="4211429"/>
            <a:ext cx="1338828" cy="646331"/>
          </a:xfrm>
          <a:prstGeom prst="rect">
            <a:avLst/>
          </a:prstGeom>
          <a:solidFill>
            <a:srgbClr val="000066">
              <a:alpha val="79999"/>
            </a:srgbClr>
          </a:solidFill>
          <a:ln w="9525">
            <a:noFill/>
            <a:miter lim="800000"/>
            <a:headEnd/>
            <a:tailEnd/>
          </a:ln>
        </p:spPr>
        <p:txBody>
          <a:bodyPr wrap="none">
            <a:spAutoFit/>
          </a:bodyPr>
          <a:lstStyle/>
          <a:p>
            <a:r>
              <a:rPr lang="en-US" altLang="ja-JP" b="1" dirty="0" smtClean="0"/>
              <a:t>Specific </a:t>
            </a:r>
          </a:p>
          <a:p>
            <a:r>
              <a:rPr lang="en-US" altLang="ja-JP" b="1" dirty="0"/>
              <a:t> </a:t>
            </a:r>
            <a:r>
              <a:rPr lang="en-US" altLang="ja-JP" b="1" dirty="0" smtClean="0"/>
              <a:t>  humidity</a:t>
            </a:r>
            <a:endParaRPr lang="en-US" altLang="ja-JP" b="1" dirty="0"/>
          </a:p>
        </p:txBody>
      </p:sp>
      <p:grpSp>
        <p:nvGrpSpPr>
          <p:cNvPr id="33" name="グループ化 32"/>
          <p:cNvGrpSpPr/>
          <p:nvPr/>
        </p:nvGrpSpPr>
        <p:grpSpPr>
          <a:xfrm>
            <a:off x="357158" y="1928802"/>
            <a:ext cx="8215370" cy="1928826"/>
            <a:chOff x="357158" y="1928802"/>
            <a:chExt cx="8215370" cy="1928826"/>
          </a:xfrm>
        </p:grpSpPr>
        <p:sp>
          <p:nvSpPr>
            <p:cNvPr id="13" name="円/楕円 12"/>
            <p:cNvSpPr/>
            <p:nvPr/>
          </p:nvSpPr>
          <p:spPr>
            <a:xfrm>
              <a:off x="7358082" y="1928802"/>
              <a:ext cx="1214446" cy="107157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a:endCxn id="18" idx="3"/>
            </p:cNvCxnSpPr>
            <p:nvPr/>
          </p:nvCxnSpPr>
          <p:spPr>
            <a:xfrm rot="10800000" flipV="1">
              <a:off x="2824500" y="2643182"/>
              <a:ext cx="4533582" cy="7517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角丸四角形 28"/>
            <p:cNvSpPr/>
            <p:nvPr/>
          </p:nvSpPr>
          <p:spPr>
            <a:xfrm>
              <a:off x="357158" y="3071810"/>
              <a:ext cx="2500330" cy="785818"/>
            </a:xfrm>
            <a:prstGeom prst="roundRect">
              <a:avLst/>
            </a:prstGeom>
            <a:solidFill>
              <a:srgbClr val="D34817">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Text Box 4"/>
            <p:cNvSpPr txBox="1">
              <a:spLocks noChangeArrowheads="1"/>
            </p:cNvSpPr>
            <p:nvPr/>
          </p:nvSpPr>
          <p:spPr bwMode="auto">
            <a:xfrm>
              <a:off x="357158" y="3071810"/>
              <a:ext cx="2467342" cy="646331"/>
            </a:xfrm>
            <a:prstGeom prst="rect">
              <a:avLst/>
            </a:prstGeom>
            <a:noFill/>
            <a:ln w="9525">
              <a:noFill/>
              <a:miter lim="800000"/>
              <a:headEnd/>
              <a:tailEnd/>
            </a:ln>
          </p:spPr>
          <p:txBody>
            <a:bodyPr wrap="none">
              <a:spAutoFit/>
            </a:bodyPr>
            <a:lstStyle/>
            <a:p>
              <a:r>
                <a:rPr lang="en-US" altLang="ja-JP" b="1" dirty="0"/>
                <a:t>Cold bias around </a:t>
              </a:r>
              <a:endParaRPr lang="en-US" altLang="ja-JP" b="1" dirty="0" smtClean="0"/>
            </a:p>
            <a:p>
              <a:r>
                <a:rPr lang="en-US" altLang="ja-JP" b="1" dirty="0" err="1" smtClean="0"/>
                <a:t>tropopause</a:t>
              </a:r>
              <a:r>
                <a:rPr lang="en-US" altLang="ja-JP" b="1" dirty="0" smtClean="0"/>
                <a:t> </a:t>
              </a:r>
              <a:r>
                <a:rPr lang="en-US" altLang="ja-JP" b="1" dirty="0"/>
                <a:t>removed</a:t>
              </a:r>
            </a:p>
          </p:txBody>
        </p:sp>
      </p:grpSp>
      <p:grpSp>
        <p:nvGrpSpPr>
          <p:cNvPr id="32" name="グループ化 31"/>
          <p:cNvGrpSpPr/>
          <p:nvPr/>
        </p:nvGrpSpPr>
        <p:grpSpPr>
          <a:xfrm>
            <a:off x="357158" y="5572139"/>
            <a:ext cx="8105483" cy="1143009"/>
            <a:chOff x="357158" y="5572139"/>
            <a:chExt cx="8105483" cy="1143009"/>
          </a:xfrm>
        </p:grpSpPr>
        <p:sp>
          <p:nvSpPr>
            <p:cNvPr id="26" name="円/楕円 25"/>
            <p:cNvSpPr/>
            <p:nvPr/>
          </p:nvSpPr>
          <p:spPr>
            <a:xfrm>
              <a:off x="7248195" y="5572139"/>
              <a:ext cx="1214446" cy="74840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a:endCxn id="22" idx="3"/>
            </p:cNvCxnSpPr>
            <p:nvPr/>
          </p:nvCxnSpPr>
          <p:spPr>
            <a:xfrm rot="10800000" flipV="1">
              <a:off x="2500299" y="5963352"/>
              <a:ext cx="4747899" cy="3605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357158" y="5929330"/>
              <a:ext cx="2143140" cy="785818"/>
            </a:xfrm>
            <a:prstGeom prst="roundRect">
              <a:avLst/>
            </a:prstGeom>
            <a:solidFill>
              <a:srgbClr val="D34817">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Text Box 3"/>
            <p:cNvSpPr txBox="1">
              <a:spLocks noChangeArrowheads="1"/>
            </p:cNvSpPr>
            <p:nvPr/>
          </p:nvSpPr>
          <p:spPr bwMode="auto">
            <a:xfrm>
              <a:off x="409020" y="6000768"/>
              <a:ext cx="2091278" cy="646331"/>
            </a:xfrm>
            <a:prstGeom prst="rect">
              <a:avLst/>
            </a:prstGeom>
            <a:noFill/>
            <a:ln w="9525">
              <a:noFill/>
              <a:miter lim="800000"/>
              <a:headEnd/>
              <a:tailEnd/>
            </a:ln>
          </p:spPr>
          <p:txBody>
            <a:bodyPr wrap="none">
              <a:spAutoFit/>
            </a:bodyPr>
            <a:lstStyle/>
            <a:p>
              <a:r>
                <a:rPr lang="en-US" altLang="ja-JP" b="1" dirty="0"/>
                <a:t>Dry bias around </a:t>
              </a:r>
              <a:endParaRPr lang="en-US" altLang="ja-JP" b="1" dirty="0" smtClean="0"/>
            </a:p>
            <a:p>
              <a:r>
                <a:rPr lang="en-US" altLang="ja-JP" b="1" dirty="0" smtClean="0"/>
                <a:t>PBL </a:t>
              </a:r>
              <a:r>
                <a:rPr lang="en-US" altLang="ja-JP" b="1" dirty="0"/>
                <a:t>top removed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4"/>
          <p:cNvSpPr>
            <a:spLocks noGrp="1" noChangeArrowheads="1"/>
          </p:cNvSpPr>
          <p:nvPr>
            <p:ph type="title"/>
          </p:nvPr>
        </p:nvSpPr>
        <p:spPr>
          <a:effectLst>
            <a:outerShdw dist="35921" dir="2700000" algn="ctr" rotWithShape="0">
              <a:srgbClr val="FFFF00"/>
            </a:outerShdw>
          </a:effectLst>
        </p:spPr>
        <p:txBody>
          <a:bodyPr/>
          <a:lstStyle/>
          <a:p>
            <a:pPr eaLnBrk="1" hangingPunct="1">
              <a:defRPr/>
            </a:pPr>
            <a:r>
              <a:rPr lang="en-US" altLang="ja-JP" b="1" smtClean="0">
                <a:latin typeface="Lucida Sans Unicode" pitchFamily="34" charset="0"/>
              </a:rPr>
              <a:t>Higher-order turbulence closure</a:t>
            </a:r>
          </a:p>
        </p:txBody>
      </p:sp>
      <p:pic>
        <p:nvPicPr>
          <p:cNvPr id="74755" name="Picture 28" descr="nn04_mls_xav"/>
          <p:cNvPicPr>
            <a:picLocks noChangeAspect="1" noChangeArrowheads="1"/>
          </p:cNvPicPr>
          <p:nvPr/>
        </p:nvPicPr>
        <p:blipFill>
          <a:blip r:embed="rId3"/>
          <a:srcRect/>
          <a:stretch>
            <a:fillRect/>
          </a:stretch>
        </p:blipFill>
        <p:spPr bwMode="auto">
          <a:xfrm>
            <a:off x="6011863" y="3789363"/>
            <a:ext cx="2990850" cy="2314575"/>
          </a:xfrm>
          <a:prstGeom prst="rect">
            <a:avLst/>
          </a:prstGeom>
          <a:noFill/>
          <a:ln w="9525">
            <a:noFill/>
            <a:miter lim="800000"/>
            <a:headEnd/>
            <a:tailEnd/>
          </a:ln>
        </p:spPr>
      </p:pic>
      <p:pic>
        <p:nvPicPr>
          <p:cNvPr id="74756" name="Picture 29" descr="std_mls"/>
          <p:cNvPicPr>
            <a:picLocks noChangeAspect="1" noChangeArrowheads="1"/>
          </p:cNvPicPr>
          <p:nvPr/>
        </p:nvPicPr>
        <p:blipFill>
          <a:blip r:embed="rId4"/>
          <a:srcRect r="26247"/>
          <a:stretch>
            <a:fillRect/>
          </a:stretch>
        </p:blipFill>
        <p:spPr bwMode="auto">
          <a:xfrm>
            <a:off x="3492500" y="3789363"/>
            <a:ext cx="2447925" cy="2325687"/>
          </a:xfrm>
          <a:prstGeom prst="rect">
            <a:avLst/>
          </a:prstGeom>
          <a:noFill/>
          <a:ln w="9525">
            <a:noFill/>
            <a:miter lim="800000"/>
            <a:headEnd/>
            <a:tailEnd/>
          </a:ln>
        </p:spPr>
      </p:pic>
      <p:sp>
        <p:nvSpPr>
          <p:cNvPr id="74757" name="Text Box 31"/>
          <p:cNvSpPr txBox="1">
            <a:spLocks noChangeArrowheads="1"/>
          </p:cNvSpPr>
          <p:nvPr/>
        </p:nvSpPr>
        <p:spPr bwMode="auto">
          <a:xfrm>
            <a:off x="350838" y="1125538"/>
            <a:ext cx="8442325" cy="366712"/>
          </a:xfrm>
          <a:prstGeom prst="rect">
            <a:avLst/>
          </a:prstGeom>
          <a:noFill/>
          <a:ln w="9525" algn="ctr">
            <a:noFill/>
            <a:miter lim="800000"/>
            <a:headEnd/>
            <a:tailEnd/>
          </a:ln>
        </p:spPr>
        <p:txBody>
          <a:bodyPr wrap="none">
            <a:spAutoFit/>
          </a:bodyPr>
          <a:lstStyle/>
          <a:p>
            <a:pPr algn="ctr"/>
            <a:r>
              <a:rPr lang="en-US" altLang="ja-JP">
                <a:latin typeface="Lucida Sans Unicode" pitchFamily="34" charset="0"/>
              </a:rPr>
              <a:t>From Level 2.0 (Mellor-Yamada 1982) to Level 2.5 (Nakanishi-Niino 2004)</a:t>
            </a:r>
          </a:p>
        </p:txBody>
      </p:sp>
      <p:sp>
        <p:nvSpPr>
          <p:cNvPr id="74758" name="Text Box 32"/>
          <p:cNvSpPr txBox="1">
            <a:spLocks noChangeArrowheads="1"/>
          </p:cNvSpPr>
          <p:nvPr/>
        </p:nvSpPr>
        <p:spPr bwMode="auto">
          <a:xfrm>
            <a:off x="4048125" y="1628775"/>
            <a:ext cx="3486150" cy="1190625"/>
          </a:xfrm>
          <a:prstGeom prst="rect">
            <a:avLst/>
          </a:prstGeom>
          <a:noFill/>
          <a:ln w="9525" algn="ctr">
            <a:noFill/>
            <a:miter lim="800000"/>
            <a:headEnd/>
            <a:tailEnd/>
          </a:ln>
        </p:spPr>
        <p:txBody>
          <a:bodyPr wrap="none">
            <a:spAutoFit/>
          </a:bodyPr>
          <a:lstStyle/>
          <a:p>
            <a:pPr>
              <a:buFontTx/>
              <a:buChar char="•"/>
            </a:pPr>
            <a:r>
              <a:rPr lang="en-US" altLang="ja-JP"/>
              <a:t> Evaluation of MLS locally</a:t>
            </a:r>
          </a:p>
          <a:p>
            <a:r>
              <a:rPr lang="en-US" altLang="ja-JP"/>
              <a:t>  (changing in space and in time)</a:t>
            </a:r>
          </a:p>
          <a:p>
            <a:pPr>
              <a:buFontTx/>
              <a:buChar char="•"/>
            </a:pPr>
            <a:r>
              <a:rPr lang="en-US" altLang="ja-JP"/>
              <a:t> Advection of TKE</a:t>
            </a:r>
          </a:p>
          <a:p>
            <a:pPr>
              <a:buFontTx/>
              <a:buChar char="•"/>
            </a:pPr>
            <a:r>
              <a:rPr lang="en-US" altLang="ja-JP"/>
              <a:t> Coupling with cloud scheme</a:t>
            </a:r>
          </a:p>
        </p:txBody>
      </p:sp>
      <p:sp>
        <p:nvSpPr>
          <p:cNvPr id="74759" name="Text Box 34"/>
          <p:cNvSpPr txBox="1">
            <a:spLocks noChangeArrowheads="1"/>
          </p:cNvSpPr>
          <p:nvPr/>
        </p:nvSpPr>
        <p:spPr bwMode="auto">
          <a:xfrm>
            <a:off x="3951288" y="3213100"/>
            <a:ext cx="4797425" cy="366713"/>
          </a:xfrm>
          <a:prstGeom prst="rect">
            <a:avLst/>
          </a:prstGeom>
          <a:noFill/>
          <a:ln w="9525" algn="ctr">
            <a:noFill/>
            <a:miter lim="800000"/>
            <a:headEnd/>
            <a:tailEnd/>
          </a:ln>
        </p:spPr>
        <p:txBody>
          <a:bodyPr wrap="none">
            <a:spAutoFit/>
          </a:bodyPr>
          <a:lstStyle/>
          <a:p>
            <a:pPr algn="ctr"/>
            <a:r>
              <a:rPr lang="en-US" altLang="ja-JP">
                <a:latin typeface="Comic Sans MS" pitchFamily="66" charset="0"/>
              </a:rPr>
              <a:t>Zonal and annual mean master length scales</a:t>
            </a:r>
          </a:p>
        </p:txBody>
      </p:sp>
      <p:sp>
        <p:nvSpPr>
          <p:cNvPr id="74760" name="Text Box 35"/>
          <p:cNvSpPr txBox="1">
            <a:spLocks noChangeArrowheads="1"/>
          </p:cNvSpPr>
          <p:nvPr/>
        </p:nvSpPr>
        <p:spPr bwMode="auto">
          <a:xfrm>
            <a:off x="3862388" y="3567113"/>
            <a:ext cx="927100" cy="366712"/>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rPr>
              <a:t>Lev2.0</a:t>
            </a:r>
          </a:p>
        </p:txBody>
      </p:sp>
      <p:sp>
        <p:nvSpPr>
          <p:cNvPr id="74761" name="Text Box 36"/>
          <p:cNvSpPr txBox="1">
            <a:spLocks noChangeArrowheads="1"/>
          </p:cNvSpPr>
          <p:nvPr/>
        </p:nvSpPr>
        <p:spPr bwMode="auto">
          <a:xfrm>
            <a:off x="6092825" y="3573463"/>
            <a:ext cx="927100" cy="366712"/>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rPr>
              <a:t>Lev2.5</a:t>
            </a:r>
          </a:p>
        </p:txBody>
      </p:sp>
      <p:grpSp>
        <p:nvGrpSpPr>
          <p:cNvPr id="74762" name="Group 40"/>
          <p:cNvGrpSpPr>
            <a:grpSpLocks/>
          </p:cNvGrpSpPr>
          <p:nvPr/>
        </p:nvGrpSpPr>
        <p:grpSpPr bwMode="auto">
          <a:xfrm>
            <a:off x="-36513" y="1693863"/>
            <a:ext cx="3551238" cy="5119687"/>
            <a:chOff x="-23" y="1067"/>
            <a:chExt cx="2237" cy="3225"/>
          </a:xfrm>
        </p:grpSpPr>
        <p:pic>
          <p:nvPicPr>
            <p:cNvPr id="74763" name="Picture 30" descr="pblh"/>
            <p:cNvPicPr>
              <a:picLocks noChangeAspect="1" noChangeArrowheads="1"/>
            </p:cNvPicPr>
            <p:nvPr/>
          </p:nvPicPr>
          <p:blipFill>
            <a:blip r:embed="rId5"/>
            <a:srcRect l="6610" t="4250"/>
            <a:stretch>
              <a:fillRect/>
            </a:stretch>
          </p:blipFill>
          <p:spPr bwMode="auto">
            <a:xfrm>
              <a:off x="249" y="1181"/>
              <a:ext cx="1951" cy="3111"/>
            </a:xfrm>
            <a:prstGeom prst="rect">
              <a:avLst/>
            </a:prstGeom>
            <a:noFill/>
            <a:ln w="9525">
              <a:noFill/>
              <a:miter lim="800000"/>
              <a:headEnd/>
              <a:tailEnd/>
            </a:ln>
          </p:spPr>
        </p:pic>
        <p:sp>
          <p:nvSpPr>
            <p:cNvPr id="74764" name="Text Box 33"/>
            <p:cNvSpPr txBox="1">
              <a:spLocks noChangeArrowheads="1"/>
            </p:cNvSpPr>
            <p:nvPr/>
          </p:nvSpPr>
          <p:spPr bwMode="auto">
            <a:xfrm>
              <a:off x="249" y="1067"/>
              <a:ext cx="1965" cy="231"/>
            </a:xfrm>
            <a:prstGeom prst="rect">
              <a:avLst/>
            </a:prstGeom>
            <a:noFill/>
            <a:ln w="9525" algn="ctr">
              <a:noFill/>
              <a:miter lim="800000"/>
              <a:headEnd/>
              <a:tailEnd/>
            </a:ln>
          </p:spPr>
          <p:txBody>
            <a:bodyPr wrap="none">
              <a:spAutoFit/>
            </a:bodyPr>
            <a:lstStyle/>
            <a:p>
              <a:pPr algn="ctr"/>
              <a:r>
                <a:rPr lang="en-US" altLang="ja-JP">
                  <a:latin typeface="Comic Sans MS" pitchFamily="66" charset="0"/>
                </a:rPr>
                <a:t>Annual mean PBL height [m]</a:t>
              </a:r>
            </a:p>
          </p:txBody>
        </p:sp>
        <p:sp>
          <p:nvSpPr>
            <p:cNvPr id="74765" name="Text Box 37"/>
            <p:cNvSpPr txBox="1">
              <a:spLocks noChangeArrowheads="1"/>
            </p:cNvSpPr>
            <p:nvPr/>
          </p:nvSpPr>
          <p:spPr bwMode="auto">
            <a:xfrm>
              <a:off x="-23" y="1294"/>
              <a:ext cx="584" cy="231"/>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rPr>
                <a:t>Lev2.0</a:t>
              </a:r>
            </a:p>
          </p:txBody>
        </p:sp>
        <p:sp>
          <p:nvSpPr>
            <p:cNvPr id="74766" name="Text Box 38"/>
            <p:cNvSpPr txBox="1">
              <a:spLocks noChangeArrowheads="1"/>
            </p:cNvSpPr>
            <p:nvPr/>
          </p:nvSpPr>
          <p:spPr bwMode="auto">
            <a:xfrm>
              <a:off x="35" y="3290"/>
              <a:ext cx="468" cy="231"/>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rPr>
                <a:t>Diff.</a:t>
              </a:r>
            </a:p>
          </p:txBody>
        </p:sp>
        <p:sp>
          <p:nvSpPr>
            <p:cNvPr id="74767" name="Text Box 39"/>
            <p:cNvSpPr txBox="1">
              <a:spLocks noChangeArrowheads="1"/>
            </p:cNvSpPr>
            <p:nvPr/>
          </p:nvSpPr>
          <p:spPr bwMode="auto">
            <a:xfrm>
              <a:off x="-23" y="2292"/>
              <a:ext cx="584" cy="231"/>
            </a:xfrm>
            <a:prstGeom prst="rect">
              <a:avLst/>
            </a:prstGeom>
            <a:noFill/>
            <a:ln w="9525" algn="ctr">
              <a:noFill/>
              <a:miter lim="800000"/>
              <a:headEnd/>
              <a:tailEnd/>
            </a:ln>
          </p:spPr>
          <p:txBody>
            <a:bodyPr wrap="none">
              <a:spAutoFit/>
            </a:bodyPr>
            <a:lstStyle/>
            <a:p>
              <a:pPr algn="ctr"/>
              <a:r>
                <a:rPr lang="en-US" altLang="ja-JP" b="1">
                  <a:solidFill>
                    <a:srgbClr val="FF0000"/>
                  </a:solidFill>
                  <a:latin typeface="Comic Sans MS" pitchFamily="66" charset="0"/>
                </a:rPr>
                <a:t>Lev2.5</a:t>
              </a:r>
            </a:p>
          </p:txBody>
        </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3"/>
          <p:cNvSpPr>
            <a:spLocks noGrp="1" noChangeArrowheads="1"/>
          </p:cNvSpPr>
          <p:nvPr>
            <p:ph type="title"/>
          </p:nvPr>
        </p:nvSpPr>
        <p:spPr>
          <a:effectLst>
            <a:outerShdw dist="35921" dir="2700000" algn="ctr" rotWithShape="0">
              <a:srgbClr val="FFFF00"/>
            </a:outerShdw>
          </a:effectLst>
        </p:spPr>
        <p:txBody>
          <a:bodyPr/>
          <a:lstStyle/>
          <a:p>
            <a:pPr eaLnBrk="1" hangingPunct="1">
              <a:defRPr/>
            </a:pPr>
            <a:r>
              <a:rPr lang="en-US" altLang="ja-JP" b="1" smtClean="0"/>
              <a:t>MIROC is here</a:t>
            </a:r>
          </a:p>
        </p:txBody>
      </p:sp>
      <p:pic>
        <p:nvPicPr>
          <p:cNvPr id="36867" name="Picture 15"/>
          <p:cNvPicPr>
            <a:picLocks noChangeAspect="1" noChangeArrowheads="1"/>
          </p:cNvPicPr>
          <p:nvPr/>
        </p:nvPicPr>
        <p:blipFill>
          <a:blip r:embed="rId3"/>
          <a:srcRect b="7286"/>
          <a:stretch>
            <a:fillRect/>
          </a:stretch>
        </p:blipFill>
        <p:spPr bwMode="auto">
          <a:xfrm>
            <a:off x="107950" y="1484313"/>
            <a:ext cx="4487863" cy="2482850"/>
          </a:xfrm>
          <a:prstGeom prst="rect">
            <a:avLst/>
          </a:prstGeom>
          <a:noFill/>
          <a:ln w="9525">
            <a:noFill/>
            <a:miter lim="800000"/>
            <a:headEnd/>
            <a:tailEnd/>
          </a:ln>
        </p:spPr>
      </p:pic>
      <p:pic>
        <p:nvPicPr>
          <p:cNvPr id="36868" name="Picture 16"/>
          <p:cNvPicPr>
            <a:picLocks noChangeAspect="1" noChangeArrowheads="1"/>
          </p:cNvPicPr>
          <p:nvPr/>
        </p:nvPicPr>
        <p:blipFill>
          <a:blip r:embed="rId4"/>
          <a:srcRect/>
          <a:stretch>
            <a:fillRect/>
          </a:stretch>
        </p:blipFill>
        <p:spPr bwMode="auto">
          <a:xfrm>
            <a:off x="107950" y="3968750"/>
            <a:ext cx="4437063" cy="2662238"/>
          </a:xfrm>
          <a:prstGeom prst="rect">
            <a:avLst/>
          </a:prstGeom>
          <a:noFill/>
          <a:ln w="9525">
            <a:noFill/>
            <a:miter lim="800000"/>
            <a:headEnd/>
            <a:tailEnd/>
          </a:ln>
        </p:spPr>
      </p:pic>
      <p:pic>
        <p:nvPicPr>
          <p:cNvPr id="36869" name="Picture 17"/>
          <p:cNvPicPr>
            <a:picLocks noChangeAspect="1" noChangeArrowheads="1"/>
          </p:cNvPicPr>
          <p:nvPr/>
        </p:nvPicPr>
        <p:blipFill>
          <a:blip r:embed="rId5"/>
          <a:srcRect/>
          <a:stretch>
            <a:fillRect/>
          </a:stretch>
        </p:blipFill>
        <p:spPr bwMode="auto">
          <a:xfrm>
            <a:off x="4649788" y="3968750"/>
            <a:ext cx="4494212" cy="1655763"/>
          </a:xfrm>
          <a:prstGeom prst="rect">
            <a:avLst/>
          </a:prstGeom>
          <a:noFill/>
          <a:ln w="9525">
            <a:noFill/>
            <a:miter lim="800000"/>
            <a:headEnd/>
            <a:tailEnd/>
          </a:ln>
        </p:spPr>
      </p:pic>
      <p:sp>
        <p:nvSpPr>
          <p:cNvPr id="36870" name="Rectangle 19"/>
          <p:cNvSpPr>
            <a:spLocks noChangeArrowheads="1"/>
          </p:cNvSpPr>
          <p:nvPr/>
        </p:nvSpPr>
        <p:spPr bwMode="auto">
          <a:xfrm>
            <a:off x="3059113" y="5589588"/>
            <a:ext cx="1512887" cy="863600"/>
          </a:xfrm>
          <a:prstGeom prst="rect">
            <a:avLst/>
          </a:prstGeom>
          <a:noFill/>
          <a:ln w="38100">
            <a:solidFill>
              <a:srgbClr val="FF0000"/>
            </a:solidFill>
            <a:miter lim="800000"/>
            <a:headEnd/>
            <a:tailEnd/>
          </a:ln>
        </p:spPr>
        <p:txBody>
          <a:bodyPr wrap="none" anchor="ctr"/>
          <a:lstStyle/>
          <a:p>
            <a:endParaRPr lang="ja-JP" altLang="en-US"/>
          </a:p>
        </p:txBody>
      </p:sp>
      <p:sp>
        <p:nvSpPr>
          <p:cNvPr id="36871" name="Rectangle 20"/>
          <p:cNvSpPr>
            <a:spLocks noChangeArrowheads="1"/>
          </p:cNvSpPr>
          <p:nvPr/>
        </p:nvSpPr>
        <p:spPr bwMode="auto">
          <a:xfrm>
            <a:off x="4572000" y="3967163"/>
            <a:ext cx="1512888" cy="863600"/>
          </a:xfrm>
          <a:prstGeom prst="rect">
            <a:avLst/>
          </a:prstGeom>
          <a:noFill/>
          <a:ln w="38100">
            <a:solidFill>
              <a:srgbClr val="FF0000"/>
            </a:solidFill>
            <a:miter lim="800000"/>
            <a:headEnd/>
            <a:tailEnd/>
          </a:ln>
        </p:spPr>
        <p:txBody>
          <a:bodyPr wrap="none" anchor="ctr"/>
          <a:lstStyle/>
          <a:p>
            <a:endParaRPr lang="ja-JP" altLang="en-US"/>
          </a:p>
        </p:txBody>
      </p:sp>
      <p:sp>
        <p:nvSpPr>
          <p:cNvPr id="36872" name="Text Box 21"/>
          <p:cNvSpPr txBox="1">
            <a:spLocks noChangeArrowheads="1"/>
          </p:cNvSpPr>
          <p:nvPr/>
        </p:nvSpPr>
        <p:spPr bwMode="auto">
          <a:xfrm>
            <a:off x="4716463" y="2997200"/>
            <a:ext cx="2743200" cy="457200"/>
          </a:xfrm>
          <a:prstGeom prst="rect">
            <a:avLst/>
          </a:prstGeom>
          <a:noFill/>
          <a:ln w="9525">
            <a:noFill/>
            <a:miter lim="800000"/>
            <a:headEnd/>
            <a:tailEnd/>
          </a:ln>
        </p:spPr>
        <p:txBody>
          <a:bodyPr wrap="none">
            <a:spAutoFit/>
          </a:bodyPr>
          <a:lstStyle/>
          <a:p>
            <a:r>
              <a:rPr lang="en-US" altLang="ja-JP" sz="2400"/>
              <a:t>MIROC3.2-medres</a:t>
            </a:r>
          </a:p>
        </p:txBody>
      </p:sp>
      <p:sp>
        <p:nvSpPr>
          <p:cNvPr id="36873" name="Line 22"/>
          <p:cNvSpPr>
            <a:spLocks noChangeShapeType="1"/>
          </p:cNvSpPr>
          <p:nvPr/>
        </p:nvSpPr>
        <p:spPr bwMode="auto">
          <a:xfrm flipH="1">
            <a:off x="5508625" y="3390900"/>
            <a:ext cx="71438" cy="576263"/>
          </a:xfrm>
          <a:prstGeom prst="line">
            <a:avLst/>
          </a:prstGeom>
          <a:noFill/>
          <a:ln w="25400">
            <a:solidFill>
              <a:schemeClr val="tx1"/>
            </a:solidFill>
            <a:round/>
            <a:headEnd/>
            <a:tailEnd type="triangle" w="med" len="med"/>
          </a:ln>
        </p:spPr>
        <p:txBody>
          <a:bodyPr/>
          <a:lstStyle/>
          <a:p>
            <a:endParaRPr lang="ja-JP" altLang="en-US"/>
          </a:p>
        </p:txBody>
      </p:sp>
      <p:sp>
        <p:nvSpPr>
          <p:cNvPr id="36874" name="Line 23"/>
          <p:cNvSpPr>
            <a:spLocks noChangeShapeType="1"/>
          </p:cNvSpPr>
          <p:nvPr/>
        </p:nvSpPr>
        <p:spPr bwMode="auto">
          <a:xfrm flipH="1" flipV="1">
            <a:off x="4643438" y="5949950"/>
            <a:ext cx="865187" cy="0"/>
          </a:xfrm>
          <a:prstGeom prst="line">
            <a:avLst/>
          </a:prstGeom>
          <a:noFill/>
          <a:ln w="25400">
            <a:solidFill>
              <a:schemeClr val="tx1"/>
            </a:solidFill>
            <a:round/>
            <a:headEnd/>
            <a:tailEnd type="triangle" w="med" len="med"/>
          </a:ln>
        </p:spPr>
        <p:txBody>
          <a:bodyPr/>
          <a:lstStyle/>
          <a:p>
            <a:endParaRPr lang="ja-JP" altLang="en-US"/>
          </a:p>
        </p:txBody>
      </p:sp>
      <p:sp>
        <p:nvSpPr>
          <p:cNvPr id="36875" name="Text Box 24"/>
          <p:cNvSpPr txBox="1">
            <a:spLocks noChangeArrowheads="1"/>
          </p:cNvSpPr>
          <p:nvPr/>
        </p:nvSpPr>
        <p:spPr bwMode="auto">
          <a:xfrm>
            <a:off x="5497513" y="5708650"/>
            <a:ext cx="2387600" cy="457200"/>
          </a:xfrm>
          <a:prstGeom prst="rect">
            <a:avLst/>
          </a:prstGeom>
          <a:noFill/>
          <a:ln w="9525">
            <a:noFill/>
            <a:miter lim="800000"/>
            <a:headEnd/>
            <a:tailEnd/>
          </a:ln>
        </p:spPr>
        <p:txBody>
          <a:bodyPr wrap="none">
            <a:spAutoFit/>
          </a:bodyPr>
          <a:lstStyle/>
          <a:p>
            <a:r>
              <a:rPr lang="en-US" altLang="ja-JP" sz="2400"/>
              <a:t>MIROC3.2-hires</a:t>
            </a:r>
          </a:p>
        </p:txBody>
      </p:sp>
      <p:sp>
        <p:nvSpPr>
          <p:cNvPr id="36876" name="Text Box 25"/>
          <p:cNvSpPr txBox="1">
            <a:spLocks noChangeArrowheads="1"/>
          </p:cNvSpPr>
          <p:nvPr/>
        </p:nvSpPr>
        <p:spPr bwMode="auto">
          <a:xfrm>
            <a:off x="4932363" y="1476375"/>
            <a:ext cx="3556000" cy="944563"/>
          </a:xfrm>
          <a:prstGeom prst="rect">
            <a:avLst/>
          </a:prstGeom>
          <a:noFill/>
          <a:ln w="9525" algn="ctr">
            <a:noFill/>
            <a:miter lim="800000"/>
            <a:headEnd/>
            <a:tailEnd/>
          </a:ln>
        </p:spPr>
        <p:txBody>
          <a:bodyPr wrap="none">
            <a:spAutoFit/>
          </a:bodyPr>
          <a:lstStyle/>
          <a:p>
            <a:r>
              <a:rPr lang="en-US" altLang="ja-JP" sz="3200"/>
              <a:t>SST Bias</a:t>
            </a:r>
          </a:p>
          <a:p>
            <a:r>
              <a:rPr lang="en-US" altLang="ja-JP" sz="2400"/>
              <a:t>IPCC (2007) WG1 Ch.10</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250825" y="2087563"/>
            <a:ext cx="8785225" cy="3602037"/>
          </a:xfrm>
          <a:prstGeom prst="rect">
            <a:avLst/>
          </a:prstGeom>
          <a:noFill/>
          <a:ln w="9525" algn="ctr">
            <a:noFill/>
            <a:miter lim="800000"/>
            <a:headEnd/>
            <a:tailEnd/>
          </a:ln>
        </p:spPr>
      </p:pic>
      <p:sp>
        <p:nvSpPr>
          <p:cNvPr id="385027" name="Rectangle 3"/>
          <p:cNvSpPr>
            <a:spLocks noGrp="1" noChangeArrowheads="1"/>
          </p:cNvSpPr>
          <p:nvPr>
            <p:ph type="title"/>
          </p:nvPr>
        </p:nvSpPr>
        <p:spPr>
          <a:effectLst>
            <a:outerShdw dist="35921" dir="2700000" algn="ctr" rotWithShape="0">
              <a:srgbClr val="FFFF00"/>
            </a:outerShdw>
          </a:effectLst>
        </p:spPr>
        <p:txBody>
          <a:bodyPr/>
          <a:lstStyle/>
          <a:p>
            <a:pPr eaLnBrk="1" hangingPunct="1">
              <a:defRPr/>
            </a:pPr>
            <a:r>
              <a:rPr lang="en-US" altLang="ja-JP" b="1" smtClean="0"/>
              <a:t>MIROC is here</a:t>
            </a:r>
          </a:p>
        </p:txBody>
      </p:sp>
      <p:sp>
        <p:nvSpPr>
          <p:cNvPr id="37892" name="Text Box 4"/>
          <p:cNvSpPr txBox="1">
            <a:spLocks noChangeArrowheads="1"/>
          </p:cNvSpPr>
          <p:nvPr/>
        </p:nvSpPr>
        <p:spPr bwMode="auto">
          <a:xfrm>
            <a:off x="2752725" y="6140450"/>
            <a:ext cx="3475038" cy="457200"/>
          </a:xfrm>
          <a:prstGeom prst="rect">
            <a:avLst/>
          </a:prstGeom>
          <a:noFill/>
          <a:ln w="9525" algn="ctr">
            <a:noFill/>
            <a:miter lim="800000"/>
            <a:headEnd/>
            <a:tailEnd/>
          </a:ln>
        </p:spPr>
        <p:txBody>
          <a:bodyPr wrap="none">
            <a:spAutoFit/>
          </a:bodyPr>
          <a:lstStyle/>
          <a:p>
            <a:r>
              <a:rPr lang="en-US" altLang="ja-JP" sz="2400"/>
              <a:t>Reichler and Kim (2007)</a:t>
            </a:r>
          </a:p>
        </p:txBody>
      </p:sp>
      <p:sp>
        <p:nvSpPr>
          <p:cNvPr id="37893" name="Text Box 5"/>
          <p:cNvSpPr txBox="1">
            <a:spLocks noChangeArrowheads="1"/>
          </p:cNvSpPr>
          <p:nvPr/>
        </p:nvSpPr>
        <p:spPr bwMode="auto">
          <a:xfrm>
            <a:off x="4932363" y="1736725"/>
            <a:ext cx="906462" cy="396875"/>
          </a:xfrm>
          <a:prstGeom prst="rect">
            <a:avLst/>
          </a:prstGeom>
          <a:noFill/>
          <a:ln w="9525" algn="ctr">
            <a:noFill/>
            <a:miter lim="800000"/>
            <a:headEnd/>
            <a:tailEnd/>
          </a:ln>
        </p:spPr>
        <p:txBody>
          <a:bodyPr wrap="none">
            <a:spAutoFit/>
          </a:bodyPr>
          <a:lstStyle/>
          <a:p>
            <a:r>
              <a:rPr lang="en-US" altLang="ja-JP" sz="2000"/>
              <a:t>CCSR</a:t>
            </a:r>
          </a:p>
        </p:txBody>
      </p:sp>
      <p:sp>
        <p:nvSpPr>
          <p:cNvPr id="37894" name="Line 6"/>
          <p:cNvSpPr>
            <a:spLocks noChangeShapeType="1"/>
          </p:cNvSpPr>
          <p:nvPr/>
        </p:nvSpPr>
        <p:spPr bwMode="auto">
          <a:xfrm flipH="1">
            <a:off x="5076825" y="2087563"/>
            <a:ext cx="358775" cy="935037"/>
          </a:xfrm>
          <a:prstGeom prst="line">
            <a:avLst/>
          </a:prstGeom>
          <a:noFill/>
          <a:ln w="25400">
            <a:solidFill>
              <a:schemeClr val="tx1"/>
            </a:solidFill>
            <a:round/>
            <a:headEnd/>
            <a:tailEnd type="triangle" w="lg" len="lg"/>
          </a:ln>
        </p:spPr>
        <p:txBody>
          <a:bodyPr wrap="none" anchor="ctr"/>
          <a:lstStyle/>
          <a:p>
            <a:endParaRPr lang="ja-JP" altLang="en-US"/>
          </a:p>
        </p:txBody>
      </p:sp>
      <p:sp>
        <p:nvSpPr>
          <p:cNvPr id="37895" name="Line 7"/>
          <p:cNvSpPr>
            <a:spLocks noChangeShapeType="1"/>
          </p:cNvSpPr>
          <p:nvPr/>
        </p:nvSpPr>
        <p:spPr bwMode="auto">
          <a:xfrm>
            <a:off x="2195513" y="2276475"/>
            <a:ext cx="863600" cy="1249363"/>
          </a:xfrm>
          <a:prstGeom prst="line">
            <a:avLst/>
          </a:prstGeom>
          <a:noFill/>
          <a:ln w="25400">
            <a:solidFill>
              <a:schemeClr val="tx1"/>
            </a:solidFill>
            <a:round/>
            <a:headEnd/>
            <a:tailEnd type="triangle" w="lg" len="lg"/>
          </a:ln>
        </p:spPr>
        <p:txBody>
          <a:bodyPr wrap="none" anchor="ctr"/>
          <a:lstStyle/>
          <a:p>
            <a:endParaRPr lang="ja-JP" altLang="en-US"/>
          </a:p>
        </p:txBody>
      </p:sp>
      <p:sp>
        <p:nvSpPr>
          <p:cNvPr id="37896" name="Text Box 8"/>
          <p:cNvSpPr txBox="1">
            <a:spLocks noChangeArrowheads="1"/>
          </p:cNvSpPr>
          <p:nvPr/>
        </p:nvSpPr>
        <p:spPr bwMode="auto">
          <a:xfrm>
            <a:off x="1042988" y="1911350"/>
            <a:ext cx="2017712" cy="396875"/>
          </a:xfrm>
          <a:prstGeom prst="rect">
            <a:avLst/>
          </a:prstGeom>
          <a:noFill/>
          <a:ln w="9525" algn="ctr">
            <a:noFill/>
            <a:miter lim="800000"/>
            <a:headEnd/>
            <a:tailEnd/>
          </a:ln>
        </p:spPr>
        <p:txBody>
          <a:bodyPr wrap="none">
            <a:spAutoFit/>
          </a:bodyPr>
          <a:lstStyle/>
          <a:p>
            <a:r>
              <a:rPr lang="en-US" altLang="ja-JP" sz="2000"/>
              <a:t>MIROC3.2-hires</a:t>
            </a:r>
          </a:p>
        </p:txBody>
      </p:sp>
      <p:sp>
        <p:nvSpPr>
          <p:cNvPr id="37897" name="Line 9"/>
          <p:cNvSpPr>
            <a:spLocks noChangeShapeType="1"/>
          </p:cNvSpPr>
          <p:nvPr/>
        </p:nvSpPr>
        <p:spPr bwMode="auto">
          <a:xfrm flipH="1">
            <a:off x="3419475" y="1798638"/>
            <a:ext cx="288925" cy="1728787"/>
          </a:xfrm>
          <a:prstGeom prst="line">
            <a:avLst/>
          </a:prstGeom>
          <a:noFill/>
          <a:ln w="25400">
            <a:solidFill>
              <a:schemeClr val="tx1"/>
            </a:solidFill>
            <a:round/>
            <a:headEnd/>
            <a:tailEnd type="triangle" w="lg" len="lg"/>
          </a:ln>
        </p:spPr>
        <p:txBody>
          <a:bodyPr wrap="none" anchor="ctr"/>
          <a:lstStyle/>
          <a:p>
            <a:endParaRPr lang="ja-JP" altLang="en-US"/>
          </a:p>
        </p:txBody>
      </p:sp>
      <p:sp>
        <p:nvSpPr>
          <p:cNvPr id="37898" name="Text Box 10"/>
          <p:cNvSpPr txBox="1">
            <a:spLocks noChangeArrowheads="1"/>
          </p:cNvSpPr>
          <p:nvPr/>
        </p:nvSpPr>
        <p:spPr bwMode="auto">
          <a:xfrm>
            <a:off x="1835150" y="1412875"/>
            <a:ext cx="2312988" cy="396875"/>
          </a:xfrm>
          <a:prstGeom prst="rect">
            <a:avLst/>
          </a:prstGeom>
          <a:noFill/>
          <a:ln w="9525" algn="ctr">
            <a:noFill/>
            <a:miter lim="800000"/>
            <a:headEnd/>
            <a:tailEnd/>
          </a:ln>
        </p:spPr>
        <p:txBody>
          <a:bodyPr wrap="none">
            <a:spAutoFit/>
          </a:bodyPr>
          <a:lstStyle/>
          <a:p>
            <a:r>
              <a:rPr lang="en-US" altLang="ja-JP" sz="2000"/>
              <a:t>MIROC3.2-medres</a:t>
            </a:r>
          </a:p>
        </p:txBody>
      </p:sp>
      <p:sp>
        <p:nvSpPr>
          <p:cNvPr id="37899" name="Text Box 11"/>
          <p:cNvSpPr txBox="1">
            <a:spLocks noChangeArrowheads="1"/>
          </p:cNvSpPr>
          <p:nvPr/>
        </p:nvSpPr>
        <p:spPr bwMode="auto">
          <a:xfrm>
            <a:off x="1331913" y="5661025"/>
            <a:ext cx="2017712" cy="396875"/>
          </a:xfrm>
          <a:prstGeom prst="rect">
            <a:avLst/>
          </a:prstGeom>
          <a:noFill/>
          <a:ln w="9525" algn="ctr">
            <a:noFill/>
            <a:miter lim="800000"/>
            <a:headEnd/>
            <a:tailEnd/>
          </a:ln>
        </p:spPr>
        <p:txBody>
          <a:bodyPr wrap="none">
            <a:spAutoFit/>
          </a:bodyPr>
          <a:lstStyle/>
          <a:p>
            <a:r>
              <a:rPr lang="en-US" altLang="ja-JP" sz="2000"/>
              <a:t>MIROC3.2-hires</a:t>
            </a:r>
          </a:p>
        </p:txBody>
      </p:sp>
      <p:sp>
        <p:nvSpPr>
          <p:cNvPr id="37900" name="Text Box 12"/>
          <p:cNvSpPr txBox="1">
            <a:spLocks noChangeArrowheads="1"/>
          </p:cNvSpPr>
          <p:nvPr/>
        </p:nvSpPr>
        <p:spPr bwMode="auto">
          <a:xfrm>
            <a:off x="3492500" y="5661025"/>
            <a:ext cx="2312988" cy="396875"/>
          </a:xfrm>
          <a:prstGeom prst="rect">
            <a:avLst/>
          </a:prstGeom>
          <a:noFill/>
          <a:ln w="9525" algn="ctr">
            <a:noFill/>
            <a:miter lim="800000"/>
            <a:headEnd/>
            <a:tailEnd/>
          </a:ln>
        </p:spPr>
        <p:txBody>
          <a:bodyPr wrap="none">
            <a:spAutoFit/>
          </a:bodyPr>
          <a:lstStyle/>
          <a:p>
            <a:r>
              <a:rPr lang="en-US" altLang="ja-JP" sz="2000"/>
              <a:t>MIROC3.2-medres</a:t>
            </a:r>
          </a:p>
        </p:txBody>
      </p:sp>
      <p:sp>
        <p:nvSpPr>
          <p:cNvPr id="37901" name="Line 13"/>
          <p:cNvSpPr>
            <a:spLocks noChangeShapeType="1"/>
          </p:cNvSpPr>
          <p:nvPr/>
        </p:nvSpPr>
        <p:spPr bwMode="auto">
          <a:xfrm flipH="1" flipV="1">
            <a:off x="3492500" y="5013325"/>
            <a:ext cx="576263" cy="720725"/>
          </a:xfrm>
          <a:prstGeom prst="line">
            <a:avLst/>
          </a:prstGeom>
          <a:noFill/>
          <a:ln w="25400">
            <a:solidFill>
              <a:schemeClr val="tx1"/>
            </a:solidFill>
            <a:round/>
            <a:headEnd/>
            <a:tailEnd type="triangle" w="lg" len="lg"/>
          </a:ln>
        </p:spPr>
        <p:txBody>
          <a:bodyPr wrap="none" anchor="ctr"/>
          <a:lstStyle/>
          <a:p>
            <a:endParaRPr lang="ja-JP" altLang="en-US"/>
          </a:p>
        </p:txBody>
      </p:sp>
      <p:sp>
        <p:nvSpPr>
          <p:cNvPr id="37902" name="Line 14"/>
          <p:cNvSpPr>
            <a:spLocks noChangeShapeType="1"/>
          </p:cNvSpPr>
          <p:nvPr/>
        </p:nvSpPr>
        <p:spPr bwMode="auto">
          <a:xfrm flipV="1">
            <a:off x="2843213" y="5013325"/>
            <a:ext cx="433387" cy="720725"/>
          </a:xfrm>
          <a:prstGeom prst="line">
            <a:avLst/>
          </a:prstGeom>
          <a:noFill/>
          <a:ln w="25400">
            <a:solidFill>
              <a:schemeClr val="tx1"/>
            </a:solidFill>
            <a:round/>
            <a:headEnd/>
            <a:tailEnd type="triangle" w="lg" len="lg"/>
          </a:ln>
        </p:spPr>
        <p:txBody>
          <a:bodyPr wrap="none" anchor="ctr"/>
          <a:lstStyle/>
          <a:p>
            <a:endParaRPr lang="ja-JP" altLang="en-US"/>
          </a:p>
        </p:txBody>
      </p:sp>
      <p:sp>
        <p:nvSpPr>
          <p:cNvPr id="37903" name="Line 15"/>
          <p:cNvSpPr>
            <a:spLocks noChangeShapeType="1"/>
          </p:cNvSpPr>
          <p:nvPr/>
        </p:nvSpPr>
        <p:spPr bwMode="auto">
          <a:xfrm flipH="1">
            <a:off x="5795963" y="1628775"/>
            <a:ext cx="504825" cy="792163"/>
          </a:xfrm>
          <a:prstGeom prst="line">
            <a:avLst/>
          </a:prstGeom>
          <a:noFill/>
          <a:ln w="25400">
            <a:solidFill>
              <a:schemeClr val="tx1"/>
            </a:solidFill>
            <a:round/>
            <a:headEnd/>
            <a:tailEnd type="triangle" w="lg" len="lg"/>
          </a:ln>
        </p:spPr>
        <p:txBody>
          <a:bodyPr wrap="none" anchor="ctr"/>
          <a:lstStyle/>
          <a:p>
            <a:endParaRPr lang="ja-JP" altLang="en-US"/>
          </a:p>
        </p:txBody>
      </p:sp>
      <p:sp>
        <p:nvSpPr>
          <p:cNvPr id="37904" name="Text Box 16"/>
          <p:cNvSpPr txBox="1">
            <a:spLocks noChangeArrowheads="1"/>
          </p:cNvSpPr>
          <p:nvPr/>
        </p:nvSpPr>
        <p:spPr bwMode="auto">
          <a:xfrm>
            <a:off x="5826125" y="1268413"/>
            <a:ext cx="906463" cy="396875"/>
          </a:xfrm>
          <a:prstGeom prst="rect">
            <a:avLst/>
          </a:prstGeom>
          <a:noFill/>
          <a:ln w="9525" algn="ctr">
            <a:noFill/>
            <a:miter lim="800000"/>
            <a:headEnd/>
            <a:tailEnd/>
          </a:ln>
        </p:spPr>
        <p:txBody>
          <a:bodyPr wrap="none">
            <a:spAutoFit/>
          </a:bodyPr>
          <a:lstStyle/>
          <a:p>
            <a:r>
              <a:rPr lang="en-US" altLang="ja-JP" sz="2000"/>
              <a:t>CCSR</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0"/>
            <a:ext cx="8229600" cy="1143000"/>
          </a:xfrm>
        </p:spPr>
        <p:txBody>
          <a:bodyPr/>
          <a:lstStyle/>
          <a:p>
            <a:r>
              <a:rPr kumimoji="1" lang="en-US" altLang="ja-JP" dirty="0" smtClean="0"/>
              <a:t>CRF</a:t>
            </a:r>
            <a:endParaRPr kumimoji="1" lang="ja-JP" altLang="en-US" dirty="0"/>
          </a:p>
        </p:txBody>
      </p:sp>
      <p:pic>
        <p:nvPicPr>
          <p:cNvPr id="5" name="図 4" descr="NCAR-GFDL.tiff"/>
          <p:cNvPicPr>
            <a:picLocks noChangeAspect="1"/>
          </p:cNvPicPr>
          <p:nvPr/>
        </p:nvPicPr>
        <p:blipFill>
          <a:blip r:embed="rId2"/>
          <a:stretch>
            <a:fillRect/>
          </a:stretch>
        </p:blipFill>
        <p:spPr>
          <a:xfrm>
            <a:off x="-32" y="6096"/>
            <a:ext cx="9119616" cy="6845808"/>
          </a:xfrm>
          <a:prstGeom prst="rect">
            <a:avLst/>
          </a:prstGeom>
        </p:spPr>
      </p:pic>
      <p:grpSp>
        <p:nvGrpSpPr>
          <p:cNvPr id="3" name="グループ化 8"/>
          <p:cNvGrpSpPr/>
          <p:nvPr/>
        </p:nvGrpSpPr>
        <p:grpSpPr>
          <a:xfrm>
            <a:off x="1439904" y="214290"/>
            <a:ext cx="7000431" cy="5798620"/>
            <a:chOff x="1439904" y="214290"/>
            <a:chExt cx="7000431" cy="5798620"/>
          </a:xfrm>
        </p:grpSpPr>
        <p:sp>
          <p:nvSpPr>
            <p:cNvPr id="6" name="正方形/長方形 5"/>
            <p:cNvSpPr/>
            <p:nvPr/>
          </p:nvSpPr>
          <p:spPr>
            <a:xfrm>
              <a:off x="1928794" y="4143380"/>
              <a:ext cx="142876" cy="1214446"/>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4.2_lowcld_diff.tif"/>
            <p:cNvPicPr>
              <a:picLocks noChangeAspect="1"/>
            </p:cNvPicPr>
            <p:nvPr/>
          </p:nvPicPr>
          <p:blipFill>
            <a:blip r:embed="rId3" cstate="print"/>
            <a:stretch>
              <a:fillRect/>
            </a:stretch>
          </p:blipFill>
          <p:spPr>
            <a:xfrm>
              <a:off x="2143108" y="214290"/>
              <a:ext cx="6297227" cy="1857388"/>
            </a:xfrm>
            <a:prstGeom prst="rect">
              <a:avLst/>
            </a:prstGeom>
          </p:spPr>
        </p:pic>
        <p:sp>
          <p:nvSpPr>
            <p:cNvPr id="8" name="テキスト ボックス 7"/>
            <p:cNvSpPr txBox="1"/>
            <p:nvPr/>
          </p:nvSpPr>
          <p:spPr>
            <a:xfrm>
              <a:off x="1439904" y="5643578"/>
              <a:ext cx="1274708" cy="369332"/>
            </a:xfrm>
            <a:prstGeom prst="rect">
              <a:avLst/>
            </a:prstGeom>
            <a:noFill/>
          </p:spPr>
          <p:txBody>
            <a:bodyPr wrap="none" rtlCol="0">
              <a:spAutoFit/>
            </a:bodyPr>
            <a:lstStyle/>
            <a:p>
              <a:r>
                <a:rPr kumimoji="1" lang="en-US" altLang="ja-JP" dirty="0" smtClean="0">
                  <a:solidFill>
                    <a:schemeClr val="bg1"/>
                  </a:solidFill>
                </a:rPr>
                <a:t>MIROC4.2</a:t>
              </a:r>
              <a:endParaRPr kumimoji="1" lang="ja-JP" alt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effectLst>
            <a:outerShdw dist="45791" dir="2021404" algn="ctr" rotWithShape="0">
              <a:srgbClr val="FFFF66"/>
            </a:outerShdw>
          </a:effectLst>
        </p:spPr>
        <p:txBody>
          <a:bodyPr/>
          <a:lstStyle/>
          <a:p>
            <a:pPr eaLnBrk="1" hangingPunct="1">
              <a:defRPr/>
            </a:pPr>
            <a:r>
              <a:rPr lang="en-US" altLang="ja-JP" b="1" smtClean="0">
                <a:latin typeface="Lucida Sans Unicode" pitchFamily="34" charset="0"/>
              </a:rPr>
              <a:t>Works to be done</a:t>
            </a:r>
          </a:p>
        </p:txBody>
      </p:sp>
      <p:sp>
        <p:nvSpPr>
          <p:cNvPr id="321539" name="Rectangle 3"/>
          <p:cNvSpPr>
            <a:spLocks noGrp="1" noChangeArrowheads="1"/>
          </p:cNvSpPr>
          <p:nvPr>
            <p:ph type="subTitle" idx="4294967295"/>
          </p:nvPr>
        </p:nvSpPr>
        <p:spPr>
          <a:xfrm>
            <a:off x="214313" y="1214438"/>
            <a:ext cx="8358187" cy="5429250"/>
          </a:xfrm>
        </p:spPr>
        <p:txBody>
          <a:bodyPr/>
          <a:lstStyle/>
          <a:p>
            <a:pPr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Increase resolution</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T85L56 </a:t>
            </a:r>
            <a:r>
              <a:rPr lang="en-US" altLang="ja-JP" dirty="0" err="1" smtClean="0">
                <a:effectLst>
                  <a:outerShdw blurRad="38100" dist="38100" dir="2700000" algn="tl">
                    <a:srgbClr val="C0C0C0"/>
                  </a:outerShdw>
                </a:effectLst>
                <a:latin typeface="Lucida Sans Unicode" pitchFamily="34" charset="0"/>
              </a:rPr>
              <a:t>Atmos</a:t>
            </a:r>
            <a:r>
              <a:rPr lang="en-US" altLang="ja-JP" dirty="0" smtClean="0">
                <a:effectLst>
                  <a:outerShdw blurRad="38100" dist="38100" dir="2700000" algn="tl">
                    <a:srgbClr val="C0C0C0"/>
                  </a:outerShdw>
                </a:effectLst>
                <a:latin typeface="Lucida Sans Unicode" pitchFamily="34" charset="0"/>
              </a:rPr>
              <a:t>+~1.4 Ocean (New </a:t>
            </a:r>
            <a:r>
              <a:rPr lang="en-US" altLang="ja-JP" dirty="0" err="1" smtClean="0">
                <a:effectLst>
                  <a:outerShdw blurRad="38100" dist="38100" dir="2700000" algn="tl">
                    <a:srgbClr val="C0C0C0"/>
                  </a:outerShdw>
                </a:effectLst>
                <a:latin typeface="Lucida Sans Unicode" pitchFamily="34" charset="0"/>
              </a:rPr>
              <a:t>Medres</a:t>
            </a:r>
            <a:r>
              <a:rPr lang="en-US" altLang="ja-JP" dirty="0" smtClean="0">
                <a:effectLst>
                  <a:outerShdw blurRad="38100" dist="38100" dir="2700000" algn="tl">
                    <a:srgbClr val="C0C0C0"/>
                  </a:outerShdw>
                </a:effectLst>
                <a:latin typeface="Lucida Sans Unicode" pitchFamily="34" charset="0"/>
              </a:rPr>
              <a:t>)</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T213L56 </a:t>
            </a:r>
            <a:r>
              <a:rPr lang="en-US" altLang="ja-JP" dirty="0" err="1" smtClean="0">
                <a:effectLst>
                  <a:outerShdw blurRad="38100" dist="38100" dir="2700000" algn="tl">
                    <a:srgbClr val="C0C0C0"/>
                  </a:outerShdw>
                </a:effectLst>
                <a:latin typeface="Lucida Sans Unicode" pitchFamily="34" charset="0"/>
              </a:rPr>
              <a:t>Atmos</a:t>
            </a:r>
            <a:r>
              <a:rPr lang="en-US" altLang="ja-JP" dirty="0" smtClean="0">
                <a:effectLst>
                  <a:outerShdw blurRad="38100" dist="38100" dir="2700000" algn="tl">
                    <a:srgbClr val="C0C0C0"/>
                  </a:outerShdw>
                </a:effectLst>
                <a:latin typeface="Lucida Sans Unicode" pitchFamily="34" charset="0"/>
              </a:rPr>
              <a:t>+~1/4x1/6 Ocean (New Hires)</a:t>
            </a:r>
          </a:p>
          <a:p>
            <a:pPr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Coupling with New Ocean</a:t>
            </a:r>
          </a:p>
          <a:p>
            <a:pPr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Various diagnostics</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ISCCP/</a:t>
            </a:r>
            <a:r>
              <a:rPr lang="en-US" altLang="ja-JP" dirty="0" err="1" smtClean="0">
                <a:effectLst>
                  <a:outerShdw blurRad="38100" dist="38100" dir="2700000" algn="tl">
                    <a:srgbClr val="C0C0C0"/>
                  </a:outerShdw>
                </a:effectLst>
                <a:latin typeface="Lucida Sans Unicode" pitchFamily="34" charset="0"/>
              </a:rPr>
              <a:t>CloudSat</a:t>
            </a:r>
            <a:r>
              <a:rPr lang="en-US" altLang="ja-JP" dirty="0" smtClean="0">
                <a:effectLst>
                  <a:outerShdw blurRad="38100" dist="38100" dir="2700000" algn="tl">
                    <a:srgbClr val="C0C0C0"/>
                  </a:outerShdw>
                </a:effectLst>
                <a:latin typeface="Lucida Sans Unicode" pitchFamily="34" charset="0"/>
              </a:rPr>
              <a:t>/CALIPSO simulators</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ENSO/PDO/NAO etc.</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Equatorial waves/MJO/Tropical cyclones</a:t>
            </a:r>
          </a:p>
          <a:p>
            <a:pPr lvl="1"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NADW</a:t>
            </a:r>
          </a:p>
          <a:p>
            <a:pPr lvl="1" eaLnBrk="1" hangingPunct="1">
              <a:buFont typeface="Wingdings" pitchFamily="2" charset="2"/>
              <a:buNone/>
              <a:defRPr/>
            </a:pPr>
            <a:r>
              <a:rPr lang="en-US" altLang="ja-JP" dirty="0" smtClean="0">
                <a:effectLst>
                  <a:outerShdw blurRad="38100" dist="38100" dir="2700000" algn="tl">
                    <a:srgbClr val="C0C0C0"/>
                  </a:outerShdw>
                </a:effectLst>
                <a:latin typeface="Lucida Sans Unicode" pitchFamily="34" charset="0"/>
              </a:rPr>
              <a:t>etc.</a:t>
            </a:r>
          </a:p>
          <a:p>
            <a:pPr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Debug/Fine tuning/Code optimization</a:t>
            </a:r>
          </a:p>
          <a:p>
            <a:pPr eaLnBrk="1" hangingPunct="1">
              <a:buFont typeface="Wingdings" pitchFamily="2" charset="2"/>
              <a:buChar char="ü"/>
              <a:defRPr/>
            </a:pPr>
            <a:r>
              <a:rPr lang="en-US" altLang="ja-JP" dirty="0" smtClean="0">
                <a:effectLst>
                  <a:outerShdw blurRad="38100" dist="38100" dir="2700000" algn="tl">
                    <a:srgbClr val="C0C0C0"/>
                  </a:outerShdw>
                </a:effectLst>
                <a:latin typeface="Lucida Sans Unicode" pitchFamily="34" charset="0"/>
              </a:rPr>
              <a:t>New Cumulus scheme?</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2" name="Rectangle 4"/>
          <p:cNvSpPr>
            <a:spLocks noGrp="1" noChangeArrowheads="1"/>
          </p:cNvSpPr>
          <p:nvPr>
            <p:ph type="title"/>
          </p:nvPr>
        </p:nvSpPr>
        <p:spPr>
          <a:effectLst>
            <a:outerShdw dist="45791" dir="2021404" algn="ctr" rotWithShape="0">
              <a:srgbClr val="FFFF66"/>
            </a:outerShdw>
          </a:effectLst>
        </p:spPr>
        <p:txBody>
          <a:bodyPr/>
          <a:lstStyle/>
          <a:p>
            <a:pPr eaLnBrk="1" hangingPunct="1">
              <a:defRPr/>
            </a:pPr>
            <a:r>
              <a:rPr lang="en-US" altLang="ja-JP" b="1" smtClean="0"/>
              <a:t>Climate Sensitivity</a:t>
            </a:r>
          </a:p>
        </p:txBody>
      </p:sp>
      <p:pic>
        <p:nvPicPr>
          <p:cNvPr id="41987" name="Picture 5"/>
          <p:cNvPicPr>
            <a:picLocks noChangeAspect="1" noChangeArrowheads="1"/>
          </p:cNvPicPr>
          <p:nvPr/>
        </p:nvPicPr>
        <p:blipFill>
          <a:blip r:embed="rId3"/>
          <a:srcRect/>
          <a:stretch>
            <a:fillRect/>
          </a:stretch>
        </p:blipFill>
        <p:spPr bwMode="auto">
          <a:xfrm>
            <a:off x="1547813" y="2506663"/>
            <a:ext cx="5616575" cy="3227387"/>
          </a:xfrm>
          <a:prstGeom prst="rect">
            <a:avLst/>
          </a:prstGeom>
          <a:noFill/>
          <a:ln w="9525">
            <a:noFill/>
            <a:miter lim="800000"/>
            <a:headEnd/>
            <a:tailEnd/>
          </a:ln>
        </p:spPr>
      </p:pic>
      <p:sp>
        <p:nvSpPr>
          <p:cNvPr id="41988" name="Text Box 6"/>
          <p:cNvSpPr txBox="1">
            <a:spLocks noChangeArrowheads="1"/>
          </p:cNvSpPr>
          <p:nvPr/>
        </p:nvSpPr>
        <p:spPr bwMode="auto">
          <a:xfrm>
            <a:off x="5795963" y="4005263"/>
            <a:ext cx="2116137" cy="457200"/>
          </a:xfrm>
          <a:prstGeom prst="rect">
            <a:avLst/>
          </a:prstGeom>
          <a:solidFill>
            <a:schemeClr val="bg1"/>
          </a:solidFill>
          <a:ln w="9525">
            <a:noFill/>
            <a:miter lim="800000"/>
            <a:headEnd/>
            <a:tailEnd/>
          </a:ln>
        </p:spPr>
        <p:txBody>
          <a:bodyPr>
            <a:spAutoFit/>
          </a:bodyPr>
          <a:lstStyle/>
          <a:p>
            <a:pPr>
              <a:spcBef>
                <a:spcPct val="50000"/>
              </a:spcBef>
            </a:pPr>
            <a:r>
              <a:rPr lang="en-US" altLang="ja-JP" sz="2400">
                <a:solidFill>
                  <a:srgbClr val="FF0000"/>
                </a:solidFill>
              </a:rPr>
              <a:t>dT2x=3.3[K]</a:t>
            </a:r>
          </a:p>
        </p:txBody>
      </p:sp>
      <p:sp>
        <p:nvSpPr>
          <p:cNvPr id="41989" name="Text Box 7"/>
          <p:cNvSpPr txBox="1">
            <a:spLocks noChangeArrowheads="1"/>
          </p:cNvSpPr>
          <p:nvPr/>
        </p:nvSpPr>
        <p:spPr bwMode="auto">
          <a:xfrm>
            <a:off x="3419475" y="2636838"/>
            <a:ext cx="2519363" cy="457200"/>
          </a:xfrm>
          <a:prstGeom prst="rect">
            <a:avLst/>
          </a:prstGeom>
          <a:noFill/>
          <a:ln w="9525">
            <a:noFill/>
            <a:miter lim="800000"/>
            <a:headEnd/>
            <a:tailEnd/>
          </a:ln>
        </p:spPr>
        <p:txBody>
          <a:bodyPr>
            <a:spAutoFit/>
          </a:bodyPr>
          <a:lstStyle/>
          <a:p>
            <a:pPr>
              <a:spcBef>
                <a:spcPct val="50000"/>
              </a:spcBef>
            </a:pPr>
            <a:r>
              <a:rPr lang="en-US" altLang="ja-JP" sz="2400">
                <a:solidFill>
                  <a:srgbClr val="FF0000"/>
                </a:solidFill>
              </a:rPr>
              <a:t>F=3.8 [W/m</a:t>
            </a:r>
            <a:r>
              <a:rPr lang="en-US" altLang="ja-JP" sz="2400" baseline="30000">
                <a:solidFill>
                  <a:srgbClr val="FF0000"/>
                </a:solidFill>
              </a:rPr>
              <a:t>2</a:t>
            </a:r>
            <a:r>
              <a:rPr lang="en-US" altLang="ja-JP" sz="2400">
                <a:solidFill>
                  <a:srgbClr val="FF0000"/>
                </a:solidFill>
              </a:rPr>
              <a:t>]</a:t>
            </a:r>
          </a:p>
        </p:txBody>
      </p:sp>
      <p:sp>
        <p:nvSpPr>
          <p:cNvPr id="41990" name="Text Box 8"/>
          <p:cNvSpPr txBox="1">
            <a:spLocks noChangeArrowheads="1"/>
          </p:cNvSpPr>
          <p:nvPr/>
        </p:nvSpPr>
        <p:spPr bwMode="auto">
          <a:xfrm rot="-5400000">
            <a:off x="-7937" y="3489325"/>
            <a:ext cx="3092450" cy="701675"/>
          </a:xfrm>
          <a:prstGeom prst="rect">
            <a:avLst/>
          </a:prstGeom>
          <a:solidFill>
            <a:schemeClr val="bg1"/>
          </a:solidFill>
          <a:ln w="9525" algn="ctr">
            <a:noFill/>
            <a:miter lim="800000"/>
            <a:headEnd/>
            <a:tailEnd/>
          </a:ln>
        </p:spPr>
        <p:txBody>
          <a:bodyPr wrap="none">
            <a:spAutoFit/>
          </a:bodyPr>
          <a:lstStyle/>
          <a:p>
            <a:pPr algn="ctr"/>
            <a:r>
              <a:rPr lang="en-US" altLang="ja-JP" sz="2000"/>
              <a:t>TOA Radiation Imbalance</a:t>
            </a:r>
          </a:p>
          <a:p>
            <a:pPr algn="ctr"/>
            <a:r>
              <a:rPr lang="en-US" altLang="ja-JP" sz="2000"/>
              <a:t>[W/m</a:t>
            </a:r>
            <a:r>
              <a:rPr lang="en-US" altLang="ja-JP" sz="2000" baseline="30000"/>
              <a:t>2</a:t>
            </a:r>
            <a:r>
              <a:rPr lang="en-US" altLang="ja-JP" sz="2000"/>
              <a:t>]</a:t>
            </a:r>
          </a:p>
        </p:txBody>
      </p:sp>
      <p:sp>
        <p:nvSpPr>
          <p:cNvPr id="41991" name="Text Box 9"/>
          <p:cNvSpPr txBox="1">
            <a:spLocks noChangeArrowheads="1"/>
          </p:cNvSpPr>
          <p:nvPr/>
        </p:nvSpPr>
        <p:spPr bwMode="auto">
          <a:xfrm>
            <a:off x="2959100" y="5480050"/>
            <a:ext cx="3341688" cy="396875"/>
          </a:xfrm>
          <a:prstGeom prst="rect">
            <a:avLst/>
          </a:prstGeom>
          <a:solidFill>
            <a:schemeClr val="bg1"/>
          </a:solidFill>
          <a:ln w="9525" algn="ctr">
            <a:noFill/>
            <a:miter lim="800000"/>
            <a:headEnd/>
            <a:tailEnd/>
          </a:ln>
        </p:spPr>
        <p:txBody>
          <a:bodyPr wrap="none">
            <a:spAutoFit/>
          </a:bodyPr>
          <a:lstStyle/>
          <a:p>
            <a:r>
              <a:rPr lang="en-US" altLang="ja-JP" sz="2000"/>
              <a:t>Surface Air Temperature [K]</a:t>
            </a:r>
          </a:p>
        </p:txBody>
      </p:sp>
      <p:sp>
        <p:nvSpPr>
          <p:cNvPr id="41992" name="Line 10"/>
          <p:cNvSpPr>
            <a:spLocks noChangeShapeType="1"/>
          </p:cNvSpPr>
          <p:nvPr/>
        </p:nvSpPr>
        <p:spPr bwMode="auto">
          <a:xfrm flipH="1">
            <a:off x="5435600" y="4437063"/>
            <a:ext cx="504825" cy="576262"/>
          </a:xfrm>
          <a:prstGeom prst="line">
            <a:avLst/>
          </a:prstGeom>
          <a:noFill/>
          <a:ln w="25400">
            <a:solidFill>
              <a:srgbClr val="FF0000"/>
            </a:solidFill>
            <a:round/>
            <a:headEnd/>
            <a:tailEnd type="triangle" w="lg" len="lg"/>
          </a:ln>
        </p:spPr>
        <p:txBody>
          <a:bodyPr wrap="none" anchor="ctr"/>
          <a:lstStyle/>
          <a:p>
            <a:endParaRPr lang="ja-JP" altLang="en-US"/>
          </a:p>
        </p:txBody>
      </p:sp>
      <p:sp>
        <p:nvSpPr>
          <p:cNvPr id="41993" name="Line 11"/>
          <p:cNvSpPr>
            <a:spLocks noChangeShapeType="1"/>
          </p:cNvSpPr>
          <p:nvPr/>
        </p:nvSpPr>
        <p:spPr bwMode="auto">
          <a:xfrm flipH="1" flipV="1">
            <a:off x="2195513" y="2708275"/>
            <a:ext cx="1296987" cy="142875"/>
          </a:xfrm>
          <a:prstGeom prst="line">
            <a:avLst/>
          </a:prstGeom>
          <a:noFill/>
          <a:ln w="25400">
            <a:solidFill>
              <a:srgbClr val="FF0000"/>
            </a:solidFill>
            <a:round/>
            <a:headEnd/>
            <a:tailEnd type="triangle" w="lg" len="lg"/>
          </a:ln>
        </p:spPr>
        <p:txBody>
          <a:bodyPr wrap="none" anchor="ctr"/>
          <a:lstStyle/>
          <a:p>
            <a:endParaRPr lang="ja-JP" altLang="en-US"/>
          </a:p>
        </p:txBody>
      </p:sp>
      <p:sp>
        <p:nvSpPr>
          <p:cNvPr id="41994" name="Text Box 12"/>
          <p:cNvSpPr txBox="1">
            <a:spLocks noChangeArrowheads="1"/>
          </p:cNvSpPr>
          <p:nvPr/>
        </p:nvSpPr>
        <p:spPr bwMode="auto">
          <a:xfrm>
            <a:off x="971550" y="1541463"/>
            <a:ext cx="7213600" cy="519112"/>
          </a:xfrm>
          <a:prstGeom prst="rect">
            <a:avLst/>
          </a:prstGeom>
          <a:noFill/>
          <a:ln w="9525" algn="ctr">
            <a:noFill/>
            <a:miter lim="800000"/>
            <a:headEnd/>
            <a:tailEnd/>
          </a:ln>
        </p:spPr>
        <p:txBody>
          <a:bodyPr wrap="none">
            <a:spAutoFit/>
          </a:bodyPr>
          <a:lstStyle/>
          <a:p>
            <a:r>
              <a:rPr lang="en-US" altLang="ja-JP" sz="2800"/>
              <a:t>Abrupt 2xCO2 experiment (Gregory method)</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 descr="risall"/>
          <p:cNvPicPr>
            <a:picLocks noChangeAspect="1" noChangeArrowheads="1"/>
          </p:cNvPicPr>
          <p:nvPr/>
        </p:nvPicPr>
        <p:blipFill>
          <a:blip r:embed="rId2"/>
          <a:srcRect/>
          <a:stretch>
            <a:fillRect/>
          </a:stretch>
        </p:blipFill>
        <p:spPr bwMode="auto">
          <a:xfrm>
            <a:off x="433388" y="1589088"/>
            <a:ext cx="2805112" cy="4554537"/>
          </a:xfrm>
          <a:prstGeom prst="rect">
            <a:avLst/>
          </a:prstGeom>
          <a:noFill/>
          <a:ln w="9525">
            <a:noFill/>
            <a:miter lim="800000"/>
            <a:headEnd/>
            <a:tailEnd/>
          </a:ln>
        </p:spPr>
      </p:pic>
      <p:sp>
        <p:nvSpPr>
          <p:cNvPr id="43011" name="Text Box 11"/>
          <p:cNvSpPr txBox="1">
            <a:spLocks noChangeArrowheads="1"/>
          </p:cNvSpPr>
          <p:nvPr/>
        </p:nvSpPr>
        <p:spPr bwMode="auto">
          <a:xfrm>
            <a:off x="1214438" y="1276350"/>
            <a:ext cx="882650" cy="366713"/>
          </a:xfrm>
          <a:prstGeom prst="rect">
            <a:avLst/>
          </a:prstGeom>
          <a:noFill/>
          <a:ln w="9525">
            <a:noFill/>
            <a:miter lim="800000"/>
            <a:headEnd/>
            <a:tailEnd/>
          </a:ln>
        </p:spPr>
        <p:txBody>
          <a:bodyPr wrap="none">
            <a:spAutoFit/>
          </a:bodyPr>
          <a:lstStyle/>
          <a:p>
            <a:r>
              <a:rPr lang="en-US" altLang="ja-JP"/>
              <a:t>ISCCP</a:t>
            </a:r>
          </a:p>
        </p:txBody>
      </p:sp>
      <p:sp>
        <p:nvSpPr>
          <p:cNvPr id="43012" name="Text Box 13"/>
          <p:cNvSpPr txBox="1">
            <a:spLocks noChangeArrowheads="1"/>
          </p:cNvSpPr>
          <p:nvPr/>
        </p:nvSpPr>
        <p:spPr bwMode="auto">
          <a:xfrm>
            <a:off x="6775450" y="1276350"/>
            <a:ext cx="1263650" cy="366713"/>
          </a:xfrm>
          <a:prstGeom prst="rect">
            <a:avLst/>
          </a:prstGeom>
          <a:noFill/>
          <a:ln w="9525">
            <a:noFill/>
            <a:miter lim="800000"/>
            <a:headEnd/>
            <a:tailEnd/>
          </a:ln>
        </p:spPr>
        <p:txBody>
          <a:bodyPr wrap="none">
            <a:spAutoFit/>
          </a:bodyPr>
          <a:lstStyle/>
          <a:p>
            <a:r>
              <a:rPr lang="en-US" altLang="ja-JP"/>
              <a:t>MIROC4.1</a:t>
            </a:r>
          </a:p>
        </p:txBody>
      </p:sp>
      <p:sp>
        <p:nvSpPr>
          <p:cNvPr id="43013" name="Text Box 14"/>
          <p:cNvSpPr txBox="1">
            <a:spLocks noChangeArrowheads="1"/>
          </p:cNvSpPr>
          <p:nvPr/>
        </p:nvSpPr>
        <p:spPr bwMode="auto">
          <a:xfrm>
            <a:off x="3951288" y="1276350"/>
            <a:ext cx="1263650" cy="366713"/>
          </a:xfrm>
          <a:prstGeom prst="rect">
            <a:avLst/>
          </a:prstGeom>
          <a:noFill/>
          <a:ln w="9525">
            <a:noFill/>
            <a:miter lim="800000"/>
            <a:headEnd/>
            <a:tailEnd/>
          </a:ln>
        </p:spPr>
        <p:txBody>
          <a:bodyPr wrap="none">
            <a:spAutoFit/>
          </a:bodyPr>
          <a:lstStyle/>
          <a:p>
            <a:r>
              <a:rPr lang="en-US" altLang="ja-JP"/>
              <a:t>MIROC3.2</a:t>
            </a:r>
          </a:p>
        </p:txBody>
      </p:sp>
      <p:pic>
        <p:nvPicPr>
          <p:cNvPr id="43014" name="Picture 15" descr="risall"/>
          <p:cNvPicPr>
            <a:picLocks noChangeAspect="1" noChangeArrowheads="1"/>
          </p:cNvPicPr>
          <p:nvPr/>
        </p:nvPicPr>
        <p:blipFill>
          <a:blip r:embed="rId3"/>
          <a:srcRect/>
          <a:stretch>
            <a:fillRect/>
          </a:stretch>
        </p:blipFill>
        <p:spPr bwMode="auto">
          <a:xfrm>
            <a:off x="6049963" y="1587500"/>
            <a:ext cx="2879725" cy="4551363"/>
          </a:xfrm>
          <a:prstGeom prst="rect">
            <a:avLst/>
          </a:prstGeom>
          <a:noFill/>
          <a:ln w="9525">
            <a:noFill/>
            <a:miter lim="800000"/>
            <a:headEnd/>
            <a:tailEnd/>
          </a:ln>
        </p:spPr>
      </p:pic>
      <p:pic>
        <p:nvPicPr>
          <p:cNvPr id="43015" name="Picture 4" descr="risall"/>
          <p:cNvPicPr>
            <a:picLocks noChangeAspect="1" noChangeArrowheads="1"/>
          </p:cNvPicPr>
          <p:nvPr/>
        </p:nvPicPr>
        <p:blipFill>
          <a:blip r:embed="rId4"/>
          <a:srcRect/>
          <a:stretch>
            <a:fillRect/>
          </a:stretch>
        </p:blipFill>
        <p:spPr bwMode="auto">
          <a:xfrm>
            <a:off x="3263900" y="1589088"/>
            <a:ext cx="2879725" cy="4554537"/>
          </a:xfrm>
          <a:prstGeom prst="rect">
            <a:avLst/>
          </a:prstGeom>
          <a:noFill/>
          <a:ln w="9525">
            <a:noFill/>
            <a:miter lim="800000"/>
            <a:headEnd/>
            <a:tailEnd/>
          </a:ln>
        </p:spPr>
      </p:pic>
      <p:sp>
        <p:nvSpPr>
          <p:cNvPr id="43016" name="タイトル 9"/>
          <p:cNvSpPr>
            <a:spLocks noGrp="1"/>
          </p:cNvSpPr>
          <p:nvPr>
            <p:ph type="title"/>
          </p:nvPr>
        </p:nvSpPr>
        <p:spPr/>
        <p:txBody>
          <a:bodyPr/>
          <a:lstStyle/>
          <a:p>
            <a:endParaRPr lang="ja-JP" altLang="en-US" smtClean="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risallg"/>
          <p:cNvPicPr>
            <a:picLocks noChangeAspect="1" noChangeArrowheads="1"/>
          </p:cNvPicPr>
          <p:nvPr/>
        </p:nvPicPr>
        <p:blipFill>
          <a:blip r:embed="rId2"/>
          <a:srcRect/>
          <a:stretch>
            <a:fillRect/>
          </a:stretch>
        </p:blipFill>
        <p:spPr bwMode="auto">
          <a:xfrm>
            <a:off x="5572125" y="2500313"/>
            <a:ext cx="1849438" cy="2343150"/>
          </a:xfrm>
          <a:prstGeom prst="rect">
            <a:avLst/>
          </a:prstGeom>
          <a:noFill/>
          <a:ln w="9525">
            <a:noFill/>
            <a:miter lim="800000"/>
            <a:headEnd/>
            <a:tailEnd/>
          </a:ln>
        </p:spPr>
      </p:pic>
      <p:pic>
        <p:nvPicPr>
          <p:cNvPr id="44035" name="Picture 2" descr="risallg"/>
          <p:cNvPicPr>
            <a:picLocks noChangeAspect="1" noChangeArrowheads="1"/>
          </p:cNvPicPr>
          <p:nvPr/>
        </p:nvPicPr>
        <p:blipFill>
          <a:blip r:embed="rId3"/>
          <a:srcRect/>
          <a:stretch>
            <a:fillRect/>
          </a:stretch>
        </p:blipFill>
        <p:spPr bwMode="auto">
          <a:xfrm>
            <a:off x="2000250" y="2492375"/>
            <a:ext cx="1855788" cy="2351088"/>
          </a:xfrm>
          <a:prstGeom prst="rect">
            <a:avLst/>
          </a:prstGeom>
          <a:noFill/>
          <a:ln w="9525">
            <a:noFill/>
            <a:miter lim="800000"/>
            <a:headEnd/>
            <a:tailEnd/>
          </a:ln>
        </p:spPr>
      </p:pic>
      <p:sp>
        <p:nvSpPr>
          <p:cNvPr id="44036" name="Text Box 4"/>
          <p:cNvSpPr txBox="1">
            <a:spLocks noChangeArrowheads="1"/>
          </p:cNvSpPr>
          <p:nvPr/>
        </p:nvSpPr>
        <p:spPr bwMode="auto">
          <a:xfrm>
            <a:off x="1428750" y="2214563"/>
            <a:ext cx="615950" cy="366712"/>
          </a:xfrm>
          <a:prstGeom prst="rect">
            <a:avLst/>
          </a:prstGeom>
          <a:noFill/>
          <a:ln w="9525">
            <a:noFill/>
            <a:miter lim="800000"/>
            <a:headEnd/>
            <a:tailEnd/>
          </a:ln>
        </p:spPr>
        <p:txBody>
          <a:bodyPr wrap="none">
            <a:spAutoFit/>
          </a:bodyPr>
          <a:lstStyle/>
          <a:p>
            <a:r>
              <a:rPr lang="en-US" altLang="ja-JP"/>
              <a:t>JAN</a:t>
            </a:r>
          </a:p>
        </p:txBody>
      </p:sp>
      <p:pic>
        <p:nvPicPr>
          <p:cNvPr id="44037" name="Picture 5" descr="risallg"/>
          <p:cNvPicPr>
            <a:picLocks noChangeAspect="1" noChangeArrowheads="1"/>
          </p:cNvPicPr>
          <p:nvPr/>
        </p:nvPicPr>
        <p:blipFill>
          <a:blip r:embed="rId4"/>
          <a:srcRect/>
          <a:stretch>
            <a:fillRect/>
          </a:stretch>
        </p:blipFill>
        <p:spPr bwMode="auto">
          <a:xfrm>
            <a:off x="3786188" y="2500313"/>
            <a:ext cx="1849437" cy="2343150"/>
          </a:xfrm>
          <a:prstGeom prst="rect">
            <a:avLst/>
          </a:prstGeom>
          <a:noFill/>
          <a:ln w="9525">
            <a:noFill/>
            <a:miter lim="800000"/>
            <a:headEnd/>
            <a:tailEnd/>
          </a:ln>
        </p:spPr>
      </p:pic>
      <p:sp>
        <p:nvSpPr>
          <p:cNvPr id="44038" name="Text Box 6"/>
          <p:cNvSpPr txBox="1">
            <a:spLocks noChangeArrowheads="1"/>
          </p:cNvSpPr>
          <p:nvPr/>
        </p:nvSpPr>
        <p:spPr bwMode="auto">
          <a:xfrm>
            <a:off x="2474913" y="2205038"/>
            <a:ext cx="882650" cy="366712"/>
          </a:xfrm>
          <a:prstGeom prst="rect">
            <a:avLst/>
          </a:prstGeom>
          <a:noFill/>
          <a:ln w="9525">
            <a:noFill/>
            <a:miter lim="800000"/>
            <a:headEnd/>
            <a:tailEnd/>
          </a:ln>
        </p:spPr>
        <p:txBody>
          <a:bodyPr wrap="none">
            <a:spAutoFit/>
          </a:bodyPr>
          <a:lstStyle/>
          <a:p>
            <a:r>
              <a:rPr lang="en-US" altLang="ja-JP"/>
              <a:t>ISCCP</a:t>
            </a:r>
          </a:p>
        </p:txBody>
      </p:sp>
      <p:sp>
        <p:nvSpPr>
          <p:cNvPr id="44039" name="Text Box 7"/>
          <p:cNvSpPr txBox="1">
            <a:spLocks noChangeArrowheads="1"/>
          </p:cNvSpPr>
          <p:nvPr/>
        </p:nvSpPr>
        <p:spPr bwMode="auto">
          <a:xfrm>
            <a:off x="4071938" y="2205038"/>
            <a:ext cx="1263650" cy="366712"/>
          </a:xfrm>
          <a:prstGeom prst="rect">
            <a:avLst/>
          </a:prstGeom>
          <a:noFill/>
          <a:ln w="9525">
            <a:noFill/>
            <a:miter lim="800000"/>
            <a:headEnd/>
            <a:tailEnd/>
          </a:ln>
        </p:spPr>
        <p:txBody>
          <a:bodyPr wrap="none">
            <a:spAutoFit/>
          </a:bodyPr>
          <a:lstStyle/>
          <a:p>
            <a:r>
              <a:rPr lang="en-US" altLang="ja-JP"/>
              <a:t>MIROC3.2</a:t>
            </a:r>
          </a:p>
        </p:txBody>
      </p:sp>
      <p:sp>
        <p:nvSpPr>
          <p:cNvPr id="44040" name="Text Box 8"/>
          <p:cNvSpPr txBox="1">
            <a:spLocks noChangeArrowheads="1"/>
          </p:cNvSpPr>
          <p:nvPr/>
        </p:nvSpPr>
        <p:spPr bwMode="auto">
          <a:xfrm>
            <a:off x="5857875" y="2205038"/>
            <a:ext cx="1263650" cy="366712"/>
          </a:xfrm>
          <a:prstGeom prst="rect">
            <a:avLst/>
          </a:prstGeom>
          <a:noFill/>
          <a:ln w="9525">
            <a:noFill/>
            <a:miter lim="800000"/>
            <a:headEnd/>
            <a:tailEnd/>
          </a:ln>
        </p:spPr>
        <p:txBody>
          <a:bodyPr wrap="none">
            <a:spAutoFit/>
          </a:bodyPr>
          <a:lstStyle/>
          <a:p>
            <a:r>
              <a:rPr lang="en-US" altLang="ja-JP"/>
              <a:t>MIROC4.1</a:t>
            </a:r>
          </a:p>
        </p:txBody>
      </p:sp>
      <p:sp>
        <p:nvSpPr>
          <p:cNvPr id="44041" name="テキスト ボックス 8"/>
          <p:cNvSpPr txBox="1">
            <a:spLocks noChangeArrowheads="1"/>
          </p:cNvSpPr>
          <p:nvPr/>
        </p:nvSpPr>
        <p:spPr bwMode="auto">
          <a:xfrm rot="-5400000">
            <a:off x="1420813" y="3409950"/>
            <a:ext cx="646112" cy="369888"/>
          </a:xfrm>
          <a:prstGeom prst="rect">
            <a:avLst/>
          </a:prstGeom>
          <a:noFill/>
          <a:ln w="9525">
            <a:noFill/>
            <a:miter lim="800000"/>
            <a:headEnd/>
            <a:tailEnd/>
          </a:ln>
        </p:spPr>
        <p:txBody>
          <a:bodyPr wrap="none">
            <a:spAutoFit/>
          </a:bodyPr>
          <a:lstStyle/>
          <a:p>
            <a:r>
              <a:rPr lang="ja-JP" altLang="en-US"/>
              <a:t>高度</a:t>
            </a:r>
          </a:p>
        </p:txBody>
      </p:sp>
      <p:sp>
        <p:nvSpPr>
          <p:cNvPr id="44042" name="テキスト ボックス 9"/>
          <p:cNvSpPr txBox="1">
            <a:spLocks noChangeArrowheads="1"/>
          </p:cNvSpPr>
          <p:nvPr/>
        </p:nvSpPr>
        <p:spPr bwMode="auto">
          <a:xfrm>
            <a:off x="2159000" y="4857750"/>
            <a:ext cx="1698625" cy="646113"/>
          </a:xfrm>
          <a:prstGeom prst="rect">
            <a:avLst/>
          </a:prstGeom>
          <a:noFill/>
          <a:ln w="9525">
            <a:noFill/>
            <a:miter lim="800000"/>
            <a:headEnd/>
            <a:tailEnd/>
          </a:ln>
        </p:spPr>
        <p:txBody>
          <a:bodyPr wrap="none">
            <a:spAutoFit/>
          </a:bodyPr>
          <a:lstStyle/>
          <a:p>
            <a:r>
              <a:rPr lang="ja-JP" altLang="en-US"/>
              <a:t>　　カテゴリー</a:t>
            </a:r>
            <a:endParaRPr lang="en-US" altLang="ja-JP"/>
          </a:p>
          <a:p>
            <a:r>
              <a:rPr lang="ja-JP" altLang="en-US"/>
              <a:t>薄い　　　　濃い</a:t>
            </a:r>
          </a:p>
        </p:txBody>
      </p:sp>
      <p:sp>
        <p:nvSpPr>
          <p:cNvPr id="44043" name="タイトル 12"/>
          <p:cNvSpPr>
            <a:spLocks noGrp="1"/>
          </p:cNvSpPr>
          <p:nvPr>
            <p:ph type="title"/>
          </p:nvPr>
        </p:nvSpPr>
        <p:spPr/>
        <p:txBody>
          <a:bodyPr/>
          <a:lstStyle/>
          <a:p>
            <a:endParaRPr lang="ja-JP" altLang="en-US" smtClean="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5750" y="0"/>
            <a:ext cx="8572500" cy="928688"/>
          </a:xfrm>
        </p:spPr>
        <p:txBody>
          <a:bodyPr/>
          <a:lstStyle/>
          <a:p>
            <a:pPr eaLnBrk="1" hangingPunct="1"/>
            <a:r>
              <a:rPr lang="en-US" altLang="ja-JP" smtClean="0">
                <a:latin typeface="HG丸ｺﾞｼｯｸM-PRO" pitchFamily="50" charset="-128"/>
                <a:ea typeface="HG丸ｺﾞｼｯｸM-PRO" pitchFamily="50" charset="-128"/>
              </a:rPr>
              <a:t>ENSO</a:t>
            </a:r>
            <a:endParaRPr lang="ja-JP" altLang="en-US" smtClean="0">
              <a:latin typeface="HG丸ｺﾞｼｯｸM-PRO" pitchFamily="50" charset="-128"/>
              <a:ea typeface="HG丸ｺﾞｼｯｸM-PRO" pitchFamily="50" charset="-128"/>
            </a:endParaRPr>
          </a:p>
        </p:txBody>
      </p:sp>
      <p:pic>
        <p:nvPicPr>
          <p:cNvPr id="70659" name="図 2" descr="Guilyardi_al_BAMS08r2-fig2.tiff"/>
          <p:cNvPicPr>
            <a:picLocks noChangeAspect="1"/>
          </p:cNvPicPr>
          <p:nvPr/>
        </p:nvPicPr>
        <p:blipFill>
          <a:blip r:embed="rId2"/>
          <a:srcRect/>
          <a:stretch>
            <a:fillRect/>
          </a:stretch>
        </p:blipFill>
        <p:spPr bwMode="auto">
          <a:xfrm>
            <a:off x="4498975" y="2643188"/>
            <a:ext cx="4392613" cy="3500437"/>
          </a:xfrm>
          <a:prstGeom prst="rect">
            <a:avLst/>
          </a:prstGeom>
          <a:noFill/>
          <a:ln w="9525">
            <a:noFill/>
            <a:miter lim="800000"/>
            <a:headEnd/>
            <a:tailEnd/>
          </a:ln>
        </p:spPr>
      </p:pic>
      <p:sp>
        <p:nvSpPr>
          <p:cNvPr id="70660" name="テキスト ボックス 4"/>
          <p:cNvSpPr txBox="1">
            <a:spLocks noChangeArrowheads="1"/>
          </p:cNvSpPr>
          <p:nvPr/>
        </p:nvSpPr>
        <p:spPr bwMode="auto">
          <a:xfrm>
            <a:off x="5572125" y="6286500"/>
            <a:ext cx="3325813" cy="369888"/>
          </a:xfrm>
          <a:prstGeom prst="rect">
            <a:avLst/>
          </a:prstGeom>
          <a:noFill/>
          <a:ln w="9525">
            <a:noFill/>
            <a:miter lim="800000"/>
            <a:headEnd/>
            <a:tailEnd/>
          </a:ln>
        </p:spPr>
        <p:txBody>
          <a:bodyPr wrap="none">
            <a:spAutoFit/>
          </a:bodyPr>
          <a:lstStyle/>
          <a:p>
            <a:r>
              <a:rPr lang="en-US" altLang="ja-JP"/>
              <a:t>Guilyardi et al. (2008,in press.)</a:t>
            </a:r>
            <a:endParaRPr lang="ja-JP" altLang="en-US"/>
          </a:p>
        </p:txBody>
      </p:sp>
      <p:pic>
        <p:nvPicPr>
          <p:cNvPr id="70661" name="図 5" descr="Guilyardi_al_BAMS08r2-fig1.tiff"/>
          <p:cNvPicPr>
            <a:picLocks noChangeAspect="1"/>
          </p:cNvPicPr>
          <p:nvPr/>
        </p:nvPicPr>
        <p:blipFill>
          <a:blip r:embed="rId3"/>
          <a:srcRect/>
          <a:stretch>
            <a:fillRect/>
          </a:stretch>
        </p:blipFill>
        <p:spPr bwMode="auto">
          <a:xfrm>
            <a:off x="0" y="1214438"/>
            <a:ext cx="4440238" cy="3459162"/>
          </a:xfrm>
          <a:prstGeom prst="rect">
            <a:avLst/>
          </a:prstGeom>
          <a:noFill/>
          <a:ln w="9525">
            <a:noFill/>
            <a:miter lim="800000"/>
            <a:headEnd/>
            <a:tailEnd/>
          </a:ln>
        </p:spPr>
      </p:pic>
      <p:sp>
        <p:nvSpPr>
          <p:cNvPr id="70662" name="テキスト ボックス 6"/>
          <p:cNvSpPr txBox="1">
            <a:spLocks noChangeArrowheads="1"/>
          </p:cNvSpPr>
          <p:nvPr/>
        </p:nvSpPr>
        <p:spPr bwMode="auto">
          <a:xfrm>
            <a:off x="1643063" y="928688"/>
            <a:ext cx="1338262" cy="369887"/>
          </a:xfrm>
          <a:prstGeom prst="rect">
            <a:avLst/>
          </a:prstGeom>
          <a:noFill/>
          <a:ln w="9525">
            <a:noFill/>
            <a:miter lim="800000"/>
            <a:headEnd/>
            <a:tailEnd/>
          </a:ln>
        </p:spPr>
        <p:txBody>
          <a:bodyPr wrap="none">
            <a:spAutoFit/>
          </a:bodyPr>
          <a:lstStyle/>
          <a:p>
            <a:r>
              <a:rPr lang="ja-JP" altLang="en-US"/>
              <a:t>赤道風応力</a:t>
            </a:r>
          </a:p>
        </p:txBody>
      </p:sp>
      <p:sp>
        <p:nvSpPr>
          <p:cNvPr id="70663" name="テキスト ボックス 7"/>
          <p:cNvSpPr txBox="1">
            <a:spLocks noChangeArrowheads="1"/>
          </p:cNvSpPr>
          <p:nvPr/>
        </p:nvSpPr>
        <p:spPr bwMode="auto">
          <a:xfrm>
            <a:off x="5572125" y="2286000"/>
            <a:ext cx="1108075" cy="369888"/>
          </a:xfrm>
          <a:prstGeom prst="rect">
            <a:avLst/>
          </a:prstGeom>
          <a:noFill/>
          <a:ln w="9525">
            <a:noFill/>
            <a:miter lim="800000"/>
            <a:headEnd/>
            <a:tailEnd/>
          </a:ln>
        </p:spPr>
        <p:txBody>
          <a:bodyPr wrap="none">
            <a:spAutoFit/>
          </a:bodyPr>
          <a:lstStyle/>
          <a:p>
            <a:r>
              <a:rPr lang="ja-JP" altLang="en-US"/>
              <a:t>水温躍層</a:t>
            </a:r>
          </a:p>
        </p:txBody>
      </p:sp>
      <p:sp>
        <p:nvSpPr>
          <p:cNvPr id="9" name="円/楕円 8"/>
          <p:cNvSpPr/>
          <p:nvPr/>
        </p:nvSpPr>
        <p:spPr>
          <a:xfrm>
            <a:off x="6000750" y="3643313"/>
            <a:ext cx="285750"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円/楕円 9"/>
          <p:cNvSpPr/>
          <p:nvPr/>
        </p:nvSpPr>
        <p:spPr>
          <a:xfrm>
            <a:off x="2714625" y="2214563"/>
            <a:ext cx="357188" cy="428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666" name="テキスト ボックス 10"/>
          <p:cNvSpPr txBox="1">
            <a:spLocks noChangeArrowheads="1"/>
          </p:cNvSpPr>
          <p:nvPr/>
        </p:nvSpPr>
        <p:spPr bwMode="auto">
          <a:xfrm>
            <a:off x="285750" y="5429250"/>
            <a:ext cx="4119563" cy="369888"/>
          </a:xfrm>
          <a:prstGeom prst="rect">
            <a:avLst/>
          </a:prstGeom>
          <a:noFill/>
          <a:ln w="9525">
            <a:noFill/>
            <a:miter lim="800000"/>
            <a:headEnd/>
            <a:tailEnd/>
          </a:ln>
        </p:spPr>
        <p:txBody>
          <a:bodyPr wrap="none">
            <a:spAutoFit/>
          </a:bodyPr>
          <a:lstStyle/>
          <a:p>
            <a:r>
              <a:rPr lang="en-US" altLang="ja-JP"/>
              <a:t>Mean state</a:t>
            </a:r>
            <a:r>
              <a:rPr lang="ja-JP" altLang="en-US"/>
              <a:t>は平均的（決して悪くはない）</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071802" y="1214422"/>
            <a:ext cx="2770310" cy="523220"/>
          </a:xfrm>
          <a:prstGeom prst="rect">
            <a:avLst/>
          </a:prstGeom>
        </p:spPr>
        <p:txBody>
          <a:bodyPr wrap="none">
            <a:spAutoFit/>
          </a:bodyPr>
          <a:lstStyle/>
          <a:p>
            <a:r>
              <a:rPr lang="en-US" altLang="ja-JP" sz="2800" b="1" dirty="0" smtClean="0">
                <a:latin typeface="HG丸ｺﾞｼｯｸM-PRO" pitchFamily="50" charset="-128"/>
                <a:ea typeface="HG丸ｺﾞｼｯｸM-PRO" pitchFamily="50" charset="-128"/>
              </a:rPr>
              <a:t>MIROC4.5</a:t>
            </a:r>
            <a:r>
              <a:rPr lang="ja-JP" altLang="en-US" sz="2800" b="1" dirty="0" smtClean="0">
                <a:latin typeface="HG丸ｺﾞｼｯｸM-PRO" pitchFamily="50" charset="-128"/>
                <a:ea typeface="HG丸ｺﾞｼｯｸM-PRO" pitchFamily="50" charset="-128"/>
              </a:rPr>
              <a:t>概要</a:t>
            </a:r>
            <a:endParaRPr lang="ja-JP" altLang="en-US" sz="2800" b="1" dirty="0">
              <a:latin typeface="HG丸ｺﾞｼｯｸM-PRO" pitchFamily="50" charset="-128"/>
              <a:ea typeface="HG丸ｺﾞｼｯｸM-PRO" pitchFamily="50" charset="-128"/>
            </a:endParaRPr>
          </a:p>
        </p:txBody>
      </p:sp>
      <p:sp>
        <p:nvSpPr>
          <p:cNvPr id="11" name="正方形/長方形 10"/>
          <p:cNvSpPr/>
          <p:nvPr/>
        </p:nvSpPr>
        <p:spPr>
          <a:xfrm>
            <a:off x="3000364" y="4643446"/>
            <a:ext cx="2741456" cy="430887"/>
          </a:xfrm>
          <a:prstGeom prst="rect">
            <a:avLst/>
          </a:prstGeom>
        </p:spPr>
        <p:txBody>
          <a:bodyPr wrap="none">
            <a:spAutoFit/>
          </a:bodyPr>
          <a:lstStyle/>
          <a:p>
            <a:r>
              <a:rPr lang="ja-JP" altLang="en-US" sz="2200" b="1" dirty="0" smtClean="0">
                <a:latin typeface="HG丸ｺﾞｼｯｸM-PRO" pitchFamily="50" charset="-128"/>
                <a:ea typeface="HG丸ｺﾞｼｯｸM-PRO" pitchFamily="50" charset="-128"/>
              </a:rPr>
              <a:t>渡部雅浩（</a:t>
            </a:r>
            <a:r>
              <a:rPr lang="en-US" altLang="ja-JP" sz="2200" b="1" dirty="0" smtClean="0">
                <a:latin typeface="HG丸ｺﾞｼｯｸM-PRO" pitchFamily="50" charset="-128"/>
                <a:ea typeface="HG丸ｺﾞｼｯｸM-PRO" pitchFamily="50" charset="-128"/>
              </a:rPr>
              <a:t>CCSR</a:t>
            </a:r>
            <a:r>
              <a:rPr lang="ja-JP" altLang="en-US" sz="2200" b="1" dirty="0" smtClean="0">
                <a:latin typeface="HG丸ｺﾞｼｯｸM-PRO" pitchFamily="50" charset="-128"/>
                <a:ea typeface="HG丸ｺﾞｼｯｸM-PRO" pitchFamily="50" charset="-128"/>
              </a:rPr>
              <a:t>）</a:t>
            </a:r>
            <a:endParaRPr lang="ja-JP" altLang="en-US" sz="2200" b="1" dirty="0">
              <a:latin typeface="HG丸ｺﾞｼｯｸM-PRO" pitchFamily="50" charset="-128"/>
              <a:ea typeface="HG丸ｺﾞｼｯｸM-PRO" pitchFamily="50" charset="-128"/>
            </a:endParaRPr>
          </a:p>
        </p:txBody>
      </p:sp>
      <p:sp>
        <p:nvSpPr>
          <p:cNvPr id="15" name="正方形/長方形 14"/>
          <p:cNvSpPr/>
          <p:nvPr/>
        </p:nvSpPr>
        <p:spPr>
          <a:xfrm>
            <a:off x="1928810" y="5429264"/>
            <a:ext cx="5572148" cy="307777"/>
          </a:xfrm>
          <a:prstGeom prst="rect">
            <a:avLst/>
          </a:prstGeom>
        </p:spPr>
        <p:txBody>
          <a:bodyPr wrap="square">
            <a:spAutoFit/>
          </a:bodyPr>
          <a:lstStyle/>
          <a:p>
            <a:r>
              <a:rPr lang="en-US" altLang="ja-JP" sz="1400" b="1" dirty="0" smtClean="0">
                <a:latin typeface="HG丸ｺﾞｼｯｸM-PRO" pitchFamily="50" charset="-128"/>
                <a:ea typeface="HG丸ｺﾞｼｯｸM-PRO" pitchFamily="50" charset="-128"/>
              </a:rPr>
              <a:t>AR5</a:t>
            </a:r>
            <a:r>
              <a:rPr lang="ja-JP" altLang="en-US" sz="1400" b="1" dirty="0" smtClean="0">
                <a:latin typeface="HG丸ｺﾞｼｯｸM-PRO" pitchFamily="50" charset="-128"/>
                <a:ea typeface="HG丸ｺﾞｼｯｸM-PRO" pitchFamily="50" charset="-128"/>
              </a:rPr>
              <a:t>に向けたモデル開発に関する</a:t>
            </a:r>
            <a:r>
              <a:rPr lang="en-US" altLang="ja-JP" sz="1400" b="1" dirty="0" smtClean="0">
                <a:latin typeface="HG丸ｺﾞｼｯｸM-PRO" pitchFamily="50" charset="-128"/>
                <a:ea typeface="HG丸ｺﾞｼｯｸM-PRO" pitchFamily="50" charset="-128"/>
              </a:rPr>
              <a:t>MRI-MIROC</a:t>
            </a:r>
            <a:r>
              <a:rPr lang="ja-JP" altLang="en-US" sz="1400" b="1" dirty="0" smtClean="0">
                <a:latin typeface="HG丸ｺﾞｼｯｸM-PRO" pitchFamily="50" charset="-128"/>
                <a:ea typeface="HG丸ｺﾞｼｯｸM-PRO" pitchFamily="50" charset="-128"/>
              </a:rPr>
              <a:t>合同ミーティング</a:t>
            </a:r>
            <a:endParaRPr lang="ja-JP" alt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227763" y="1196975"/>
            <a:ext cx="2736850" cy="287338"/>
          </a:xfrm>
          <a:prstGeom prst="rect">
            <a:avLst/>
          </a:prstGeom>
          <a:noFill/>
          <a:ln w="9525">
            <a:noFill/>
            <a:miter lim="800000"/>
            <a:headEnd/>
            <a:tailEnd/>
          </a:ln>
        </p:spPr>
        <p:txBody>
          <a:bodyPr/>
          <a:lstStyle/>
          <a:p>
            <a:pPr marL="342900" indent="-342900">
              <a:lnSpc>
                <a:spcPct val="80000"/>
              </a:lnSpc>
              <a:spcBef>
                <a:spcPct val="20000"/>
              </a:spcBef>
              <a:buFont typeface="Wingdings" pitchFamily="2" charset="2"/>
              <a:buNone/>
            </a:pPr>
            <a:r>
              <a:rPr lang="en-US" altLang="ja-JP" sz="2000">
                <a:solidFill>
                  <a:schemeClr val="bg1"/>
                </a:solidFill>
                <a:latin typeface="Times New Roman" pitchFamily="18" charset="0"/>
              </a:rPr>
              <a:t>Collaboration with NIES</a:t>
            </a:r>
          </a:p>
        </p:txBody>
      </p:sp>
      <p:sp>
        <p:nvSpPr>
          <p:cNvPr id="301063" name="Rectangle 7"/>
          <p:cNvSpPr>
            <a:spLocks noGrp="1" noChangeArrowheads="1"/>
          </p:cNvSpPr>
          <p:nvPr>
            <p:ph type="title"/>
          </p:nvPr>
        </p:nvSpPr>
        <p:spPr>
          <a:effectLst>
            <a:outerShdw dist="17961" dir="2700000" algn="ctr" rotWithShape="0">
              <a:srgbClr val="FFFF00"/>
            </a:outerShdw>
          </a:effectLst>
        </p:spPr>
        <p:txBody>
          <a:bodyPr/>
          <a:lstStyle/>
          <a:p>
            <a:pPr eaLnBrk="1" hangingPunct="1">
              <a:defRPr/>
            </a:pPr>
            <a:r>
              <a:rPr lang="en-US" altLang="ja-JP" sz="2800" b="1" smtClean="0">
                <a:solidFill>
                  <a:schemeClr val="tx1"/>
                </a:solidFill>
                <a:latin typeface="Lucida Sans Unicode" pitchFamily="34" charset="0"/>
              </a:rPr>
              <a:t>How can we verify predicted PDF moments?</a:t>
            </a:r>
          </a:p>
        </p:txBody>
      </p:sp>
      <p:sp>
        <p:nvSpPr>
          <p:cNvPr id="64516" name="Rectangle 18"/>
          <p:cNvSpPr>
            <a:spLocks noChangeArrowheads="1"/>
          </p:cNvSpPr>
          <p:nvPr/>
        </p:nvSpPr>
        <p:spPr bwMode="auto">
          <a:xfrm>
            <a:off x="0" y="1125538"/>
            <a:ext cx="9144000" cy="1079500"/>
          </a:xfrm>
          <a:prstGeom prst="rect">
            <a:avLst/>
          </a:prstGeom>
          <a:noFill/>
          <a:ln w="9525">
            <a:noFill/>
            <a:miter lim="800000"/>
            <a:headEnd/>
            <a:tailEnd/>
          </a:ln>
        </p:spPr>
        <p:txBody>
          <a:bodyPr/>
          <a:lstStyle/>
          <a:p>
            <a:pPr marL="342900" indent="-342900">
              <a:lnSpc>
                <a:spcPct val="90000"/>
              </a:lnSpc>
              <a:spcBef>
                <a:spcPct val="20000"/>
              </a:spcBef>
              <a:buFont typeface="Wingdings" pitchFamily="2" charset="2"/>
              <a:buNone/>
            </a:pPr>
            <a:r>
              <a:rPr lang="en-US" altLang="ja-JP" sz="2400">
                <a:latin typeface="Comic Sans MS" pitchFamily="66" charset="0"/>
              </a:rPr>
              <a:t>Comparison w/ GCRM: 1-week integration from Dec. 25, 2006</a:t>
            </a:r>
          </a:p>
          <a:p>
            <a:pPr marL="742950" lvl="1" indent="-285750">
              <a:lnSpc>
                <a:spcPct val="90000"/>
              </a:lnSpc>
              <a:spcBef>
                <a:spcPct val="20000"/>
              </a:spcBef>
              <a:buFontTx/>
              <a:buChar char="•"/>
            </a:pPr>
            <a:r>
              <a:rPr lang="en-US" altLang="ja-JP" sz="2000"/>
              <a:t>GCRM (NICAM) w/ 3.5km grid, realistic topography </a:t>
            </a:r>
          </a:p>
          <a:p>
            <a:pPr marL="742950" lvl="1" indent="-285750">
              <a:lnSpc>
                <a:spcPct val="90000"/>
              </a:lnSpc>
              <a:spcBef>
                <a:spcPct val="20000"/>
              </a:spcBef>
              <a:buFontTx/>
              <a:buChar char="•"/>
            </a:pPr>
            <a:r>
              <a:rPr lang="en-US" altLang="ja-JP" sz="2000"/>
              <a:t>MIROC atmosphere w/ T42</a:t>
            </a:r>
          </a:p>
        </p:txBody>
      </p:sp>
      <p:grpSp>
        <p:nvGrpSpPr>
          <p:cNvPr id="64517" name="Group 33"/>
          <p:cNvGrpSpPr>
            <a:grpSpLocks/>
          </p:cNvGrpSpPr>
          <p:nvPr/>
        </p:nvGrpSpPr>
        <p:grpSpPr bwMode="auto">
          <a:xfrm>
            <a:off x="4140200" y="2198688"/>
            <a:ext cx="4413250" cy="4398962"/>
            <a:chOff x="2822" y="1158"/>
            <a:chExt cx="2780" cy="2771"/>
          </a:xfrm>
        </p:grpSpPr>
        <p:pic>
          <p:nvPicPr>
            <p:cNvPr id="64523" name="Picture 23" descr="00z29dec2006_mu2"/>
            <p:cNvPicPr>
              <a:picLocks noChangeAspect="1" noChangeArrowheads="1"/>
            </p:cNvPicPr>
            <p:nvPr/>
          </p:nvPicPr>
          <p:blipFill>
            <a:blip r:embed="rId3"/>
            <a:srcRect l="47076" b="33459"/>
            <a:stretch>
              <a:fillRect/>
            </a:stretch>
          </p:blipFill>
          <p:spPr bwMode="auto">
            <a:xfrm>
              <a:off x="3371" y="1298"/>
              <a:ext cx="2231" cy="2631"/>
            </a:xfrm>
            <a:prstGeom prst="rect">
              <a:avLst/>
            </a:prstGeom>
            <a:noFill/>
            <a:ln w="9525">
              <a:noFill/>
              <a:miter lim="800000"/>
              <a:headEnd/>
              <a:tailEnd/>
            </a:ln>
          </p:spPr>
        </p:pic>
        <p:sp>
          <p:nvSpPr>
            <p:cNvPr id="64524" name="Text Box 24"/>
            <p:cNvSpPr txBox="1">
              <a:spLocks noChangeArrowheads="1"/>
            </p:cNvSpPr>
            <p:nvPr/>
          </p:nvSpPr>
          <p:spPr bwMode="auto">
            <a:xfrm>
              <a:off x="2822" y="1347"/>
              <a:ext cx="582" cy="250"/>
            </a:xfrm>
            <a:prstGeom prst="rect">
              <a:avLst/>
            </a:prstGeom>
            <a:solidFill>
              <a:srgbClr val="000066"/>
            </a:solidFill>
            <a:ln w="9525" algn="ctr">
              <a:noFill/>
              <a:miter lim="800000"/>
              <a:headEnd/>
              <a:tailEnd/>
            </a:ln>
          </p:spPr>
          <p:txBody>
            <a:bodyPr wrap="none">
              <a:spAutoFit/>
            </a:bodyPr>
            <a:lstStyle/>
            <a:p>
              <a:pPr algn="ctr"/>
              <a:r>
                <a:rPr lang="en-US" altLang="ja-JP" sz="2000" b="1">
                  <a:solidFill>
                    <a:srgbClr val="FFFFCC"/>
                  </a:solidFill>
                  <a:latin typeface="Lucida Sans Unicode" pitchFamily="34" charset="0"/>
                </a:rPr>
                <a:t>GCRM</a:t>
              </a:r>
            </a:p>
          </p:txBody>
        </p:sp>
        <p:sp>
          <p:nvSpPr>
            <p:cNvPr id="64525" name="Text Box 25"/>
            <p:cNvSpPr txBox="1">
              <a:spLocks noChangeArrowheads="1"/>
            </p:cNvSpPr>
            <p:nvPr/>
          </p:nvSpPr>
          <p:spPr bwMode="auto">
            <a:xfrm>
              <a:off x="3969" y="1158"/>
              <a:ext cx="980" cy="231"/>
            </a:xfrm>
            <a:prstGeom prst="rect">
              <a:avLst/>
            </a:prstGeom>
            <a:solidFill>
              <a:schemeClr val="bg1"/>
            </a:solidFill>
            <a:ln w="9525" algn="ctr">
              <a:noFill/>
              <a:miter lim="800000"/>
              <a:headEnd/>
              <a:tailEnd/>
            </a:ln>
          </p:spPr>
          <p:txBody>
            <a:bodyPr wrap="none">
              <a:spAutoFit/>
            </a:bodyPr>
            <a:lstStyle/>
            <a:p>
              <a:pPr algn="ctr"/>
              <a:r>
                <a:rPr lang="en-US" altLang="ja-JP">
                  <a:solidFill>
                    <a:srgbClr val="EA4242"/>
                  </a:solidFill>
                  <a:latin typeface="Comic Sans MS" pitchFamily="66" charset="0"/>
                </a:rPr>
                <a:t>PDF variance</a:t>
              </a:r>
            </a:p>
          </p:txBody>
        </p:sp>
        <p:sp>
          <p:nvSpPr>
            <p:cNvPr id="64526" name="Text Box 26"/>
            <p:cNvSpPr txBox="1">
              <a:spLocks noChangeArrowheads="1"/>
            </p:cNvSpPr>
            <p:nvPr/>
          </p:nvSpPr>
          <p:spPr bwMode="auto">
            <a:xfrm>
              <a:off x="2831" y="2681"/>
              <a:ext cx="591" cy="250"/>
            </a:xfrm>
            <a:prstGeom prst="rect">
              <a:avLst/>
            </a:prstGeom>
            <a:solidFill>
              <a:srgbClr val="000066"/>
            </a:solidFill>
            <a:ln w="9525" algn="ctr">
              <a:noFill/>
              <a:miter lim="800000"/>
              <a:headEnd/>
              <a:tailEnd/>
            </a:ln>
          </p:spPr>
          <p:txBody>
            <a:bodyPr wrap="none">
              <a:spAutoFit/>
            </a:bodyPr>
            <a:lstStyle/>
            <a:p>
              <a:pPr algn="ctr"/>
              <a:r>
                <a:rPr lang="en-US" altLang="ja-JP" sz="2000" b="1">
                  <a:solidFill>
                    <a:srgbClr val="FFFFCC"/>
                  </a:solidFill>
                  <a:latin typeface="Lucida Sans Unicode" pitchFamily="34" charset="0"/>
                </a:rPr>
                <a:t>AGCM</a:t>
              </a:r>
            </a:p>
          </p:txBody>
        </p:sp>
        <p:sp>
          <p:nvSpPr>
            <p:cNvPr id="64527" name="Text Box 28"/>
            <p:cNvSpPr txBox="1">
              <a:spLocks noChangeArrowheads="1"/>
            </p:cNvSpPr>
            <p:nvPr/>
          </p:nvSpPr>
          <p:spPr bwMode="auto">
            <a:xfrm>
              <a:off x="3560" y="1392"/>
              <a:ext cx="544" cy="231"/>
            </a:xfrm>
            <a:prstGeom prst="rect">
              <a:avLst/>
            </a:prstGeom>
            <a:noFill/>
            <a:ln w="9525" algn="ctr">
              <a:noFill/>
              <a:miter lim="800000"/>
              <a:headEnd/>
              <a:tailEnd/>
            </a:ln>
          </p:spPr>
          <p:txBody>
            <a:bodyPr wrap="none">
              <a:spAutoFit/>
            </a:bodyPr>
            <a:lstStyle/>
            <a:p>
              <a:pPr algn="ctr"/>
              <a:r>
                <a:rPr lang="en-US" altLang="ja-JP" b="1">
                  <a:solidFill>
                    <a:srgbClr val="FFFFCC"/>
                  </a:solidFill>
                  <a:latin typeface="Comic Sans MS" pitchFamily="66" charset="0"/>
                </a:rPr>
                <a:t>8.3km</a:t>
              </a:r>
            </a:p>
          </p:txBody>
        </p:sp>
        <p:sp>
          <p:nvSpPr>
            <p:cNvPr id="64528" name="Text Box 29"/>
            <p:cNvSpPr txBox="1">
              <a:spLocks noChangeArrowheads="1"/>
            </p:cNvSpPr>
            <p:nvPr/>
          </p:nvSpPr>
          <p:spPr bwMode="auto">
            <a:xfrm>
              <a:off x="3560" y="2745"/>
              <a:ext cx="544" cy="231"/>
            </a:xfrm>
            <a:prstGeom prst="rect">
              <a:avLst/>
            </a:prstGeom>
            <a:noFill/>
            <a:ln w="9525" algn="ctr">
              <a:noFill/>
              <a:miter lim="800000"/>
              <a:headEnd/>
              <a:tailEnd/>
            </a:ln>
          </p:spPr>
          <p:txBody>
            <a:bodyPr wrap="none">
              <a:spAutoFit/>
            </a:bodyPr>
            <a:lstStyle/>
            <a:p>
              <a:pPr algn="ctr"/>
              <a:r>
                <a:rPr lang="en-US" altLang="ja-JP" b="1">
                  <a:solidFill>
                    <a:srgbClr val="FFFFCC"/>
                  </a:solidFill>
                  <a:latin typeface="Comic Sans MS" pitchFamily="66" charset="0"/>
                </a:rPr>
                <a:t>8.3km</a:t>
              </a:r>
            </a:p>
          </p:txBody>
        </p:sp>
      </p:grpSp>
      <p:grpSp>
        <p:nvGrpSpPr>
          <p:cNvPr id="64518" name="Group 35"/>
          <p:cNvGrpSpPr>
            <a:grpSpLocks/>
          </p:cNvGrpSpPr>
          <p:nvPr/>
        </p:nvGrpSpPr>
        <p:grpSpPr bwMode="auto">
          <a:xfrm>
            <a:off x="874713" y="2198688"/>
            <a:ext cx="3192462" cy="4392612"/>
            <a:chOff x="3983" y="1162"/>
            <a:chExt cx="2011" cy="2767"/>
          </a:xfrm>
        </p:grpSpPr>
        <p:pic>
          <p:nvPicPr>
            <p:cNvPr id="64519" name="Picture 22" descr="00z29dec2006_mu2"/>
            <p:cNvPicPr>
              <a:picLocks noChangeAspect="1" noChangeArrowheads="1"/>
            </p:cNvPicPr>
            <p:nvPr/>
          </p:nvPicPr>
          <p:blipFill>
            <a:blip r:embed="rId3"/>
            <a:srcRect r="52307" b="33459"/>
            <a:stretch>
              <a:fillRect/>
            </a:stretch>
          </p:blipFill>
          <p:spPr bwMode="auto">
            <a:xfrm>
              <a:off x="3983" y="1298"/>
              <a:ext cx="2011" cy="2631"/>
            </a:xfrm>
            <a:prstGeom prst="rect">
              <a:avLst/>
            </a:prstGeom>
            <a:noFill/>
            <a:ln w="9525">
              <a:noFill/>
              <a:miter lim="800000"/>
              <a:headEnd/>
              <a:tailEnd/>
            </a:ln>
          </p:spPr>
        </p:pic>
        <p:sp>
          <p:nvSpPr>
            <p:cNvPr id="64520" name="Text Box 30"/>
            <p:cNvSpPr txBox="1">
              <a:spLocks noChangeArrowheads="1"/>
            </p:cNvSpPr>
            <p:nvPr/>
          </p:nvSpPr>
          <p:spPr bwMode="auto">
            <a:xfrm>
              <a:off x="4126" y="2745"/>
              <a:ext cx="492" cy="231"/>
            </a:xfrm>
            <a:prstGeom prst="rect">
              <a:avLst/>
            </a:prstGeom>
            <a:noFill/>
            <a:ln w="9525" algn="ctr">
              <a:noFill/>
              <a:miter lim="800000"/>
              <a:headEnd/>
              <a:tailEnd/>
            </a:ln>
          </p:spPr>
          <p:txBody>
            <a:bodyPr wrap="none">
              <a:spAutoFit/>
            </a:bodyPr>
            <a:lstStyle/>
            <a:p>
              <a:pPr algn="ctr"/>
              <a:r>
                <a:rPr lang="en-US" altLang="ja-JP" b="1">
                  <a:solidFill>
                    <a:srgbClr val="FFFFCC"/>
                  </a:solidFill>
                  <a:latin typeface="Comic Sans MS" pitchFamily="66" charset="0"/>
                </a:rPr>
                <a:t>835m</a:t>
              </a:r>
            </a:p>
          </p:txBody>
        </p:sp>
        <p:sp>
          <p:nvSpPr>
            <p:cNvPr id="64521" name="Text Box 31"/>
            <p:cNvSpPr txBox="1">
              <a:spLocks noChangeArrowheads="1"/>
            </p:cNvSpPr>
            <p:nvPr/>
          </p:nvSpPr>
          <p:spPr bwMode="auto">
            <a:xfrm>
              <a:off x="4126" y="1430"/>
              <a:ext cx="492" cy="231"/>
            </a:xfrm>
            <a:prstGeom prst="rect">
              <a:avLst/>
            </a:prstGeom>
            <a:noFill/>
            <a:ln w="9525" algn="ctr">
              <a:noFill/>
              <a:miter lim="800000"/>
              <a:headEnd/>
              <a:tailEnd/>
            </a:ln>
          </p:spPr>
          <p:txBody>
            <a:bodyPr wrap="none">
              <a:spAutoFit/>
            </a:bodyPr>
            <a:lstStyle/>
            <a:p>
              <a:pPr algn="ctr"/>
              <a:r>
                <a:rPr lang="en-US" altLang="ja-JP" b="1">
                  <a:solidFill>
                    <a:srgbClr val="FFFFCC"/>
                  </a:solidFill>
                  <a:latin typeface="Comic Sans MS" pitchFamily="66" charset="0"/>
                </a:rPr>
                <a:t>835m</a:t>
              </a:r>
            </a:p>
          </p:txBody>
        </p:sp>
        <p:sp>
          <p:nvSpPr>
            <p:cNvPr id="64522" name="Text Box 32"/>
            <p:cNvSpPr txBox="1">
              <a:spLocks noChangeArrowheads="1"/>
            </p:cNvSpPr>
            <p:nvPr/>
          </p:nvSpPr>
          <p:spPr bwMode="auto">
            <a:xfrm>
              <a:off x="4527" y="1162"/>
              <a:ext cx="980" cy="231"/>
            </a:xfrm>
            <a:prstGeom prst="rect">
              <a:avLst/>
            </a:prstGeom>
            <a:solidFill>
              <a:schemeClr val="bg1"/>
            </a:solidFill>
            <a:ln w="9525" algn="ctr">
              <a:noFill/>
              <a:miter lim="800000"/>
              <a:headEnd/>
              <a:tailEnd/>
            </a:ln>
          </p:spPr>
          <p:txBody>
            <a:bodyPr wrap="none">
              <a:spAutoFit/>
            </a:bodyPr>
            <a:lstStyle/>
            <a:p>
              <a:pPr algn="ctr"/>
              <a:r>
                <a:rPr lang="en-US" altLang="ja-JP">
                  <a:solidFill>
                    <a:srgbClr val="EA4242"/>
                  </a:solidFill>
                  <a:latin typeface="Comic Sans MS" pitchFamily="66" charset="0"/>
                </a:rPr>
                <a:t>PDF variance</a:t>
              </a:r>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AutoShape 80"/>
          <p:cNvSpPr>
            <a:spLocks noChangeArrowheads="1"/>
          </p:cNvSpPr>
          <p:nvPr/>
        </p:nvSpPr>
        <p:spPr bwMode="auto">
          <a:xfrm rot="5400000">
            <a:off x="6516688" y="3357563"/>
            <a:ext cx="1727200" cy="15113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9DA60">
              <a:alpha val="59999"/>
            </a:srgbClr>
          </a:solidFill>
          <a:ln w="9525" algn="ctr">
            <a:noFill/>
            <a:miter lim="800000"/>
            <a:headEnd/>
            <a:tailEnd/>
          </a:ln>
        </p:spPr>
        <p:txBody>
          <a:bodyPr wrap="none" anchor="ctr"/>
          <a:lstStyle/>
          <a:p>
            <a:endParaRPr lang="ja-JP" altLang="en-US"/>
          </a:p>
        </p:txBody>
      </p:sp>
      <p:sp>
        <p:nvSpPr>
          <p:cNvPr id="305154" name="Rectangle 2"/>
          <p:cNvSpPr>
            <a:spLocks noGrp="1" noChangeArrowheads="1"/>
          </p:cNvSpPr>
          <p:nvPr>
            <p:ph type="title"/>
          </p:nvPr>
        </p:nvSpPr>
        <p:spPr>
          <a:effectLst>
            <a:outerShdw dist="45791" dir="2021404" algn="ctr" rotWithShape="0">
              <a:srgbClr val="FFFF66"/>
            </a:outerShdw>
          </a:effectLst>
        </p:spPr>
        <p:txBody>
          <a:bodyPr/>
          <a:lstStyle/>
          <a:p>
            <a:pPr eaLnBrk="1" hangingPunct="1">
              <a:defRPr/>
            </a:pPr>
            <a:r>
              <a:rPr lang="en-US" altLang="ja-JP" sz="2800" b="1" smtClean="0">
                <a:latin typeface="Lucida Sans Unicode" pitchFamily="34" charset="0"/>
              </a:rPr>
              <a:t>Coupling HPC-ice microphysics with cumuli</a:t>
            </a:r>
          </a:p>
        </p:txBody>
      </p:sp>
      <p:grpSp>
        <p:nvGrpSpPr>
          <p:cNvPr id="4102" name="Group 69"/>
          <p:cNvGrpSpPr>
            <a:grpSpLocks/>
          </p:cNvGrpSpPr>
          <p:nvPr/>
        </p:nvGrpSpPr>
        <p:grpSpPr bwMode="auto">
          <a:xfrm>
            <a:off x="609600" y="2349500"/>
            <a:ext cx="4679950" cy="4392613"/>
            <a:chOff x="294" y="1071"/>
            <a:chExt cx="3408" cy="3085"/>
          </a:xfrm>
        </p:grpSpPr>
        <p:sp>
          <p:nvSpPr>
            <p:cNvPr id="4110" name="AutoShape 65"/>
            <p:cNvSpPr>
              <a:spLocks noChangeArrowheads="1"/>
            </p:cNvSpPr>
            <p:nvPr/>
          </p:nvSpPr>
          <p:spPr bwMode="auto">
            <a:xfrm>
              <a:off x="340" y="1117"/>
              <a:ext cx="3311" cy="3039"/>
            </a:xfrm>
            <a:prstGeom prst="roundRect">
              <a:avLst>
                <a:gd name="adj" fmla="val 16667"/>
              </a:avLst>
            </a:prstGeom>
            <a:solidFill>
              <a:srgbClr val="CCFFFF"/>
            </a:solidFill>
            <a:ln w="9525" algn="ctr">
              <a:noFill/>
              <a:round/>
              <a:headEnd/>
              <a:tailEnd/>
            </a:ln>
          </p:spPr>
          <p:txBody>
            <a:bodyPr wrap="none" anchor="ctr"/>
            <a:lstStyle/>
            <a:p>
              <a:endParaRPr lang="ja-JP" altLang="en-US"/>
            </a:p>
          </p:txBody>
        </p:sp>
        <p:sp>
          <p:nvSpPr>
            <p:cNvPr id="4111" name="AutoShape 64"/>
            <p:cNvSpPr>
              <a:spLocks noChangeArrowheads="1"/>
            </p:cNvSpPr>
            <p:nvPr/>
          </p:nvSpPr>
          <p:spPr bwMode="auto">
            <a:xfrm>
              <a:off x="294" y="1071"/>
              <a:ext cx="3311" cy="3039"/>
            </a:xfrm>
            <a:prstGeom prst="roundRect">
              <a:avLst>
                <a:gd name="adj" fmla="val 16667"/>
              </a:avLst>
            </a:prstGeom>
            <a:solidFill>
              <a:schemeClr val="bg1"/>
            </a:solidFill>
            <a:ln w="9525" algn="ctr">
              <a:noFill/>
              <a:round/>
              <a:headEnd/>
              <a:tailEnd/>
            </a:ln>
          </p:spPr>
          <p:txBody>
            <a:bodyPr wrap="none" anchor="ctr"/>
            <a:lstStyle/>
            <a:p>
              <a:endParaRPr lang="ja-JP" altLang="en-US"/>
            </a:p>
          </p:txBody>
        </p:sp>
        <p:grpSp>
          <p:nvGrpSpPr>
            <p:cNvPr id="4112" name="Group 19"/>
            <p:cNvGrpSpPr>
              <a:grpSpLocks/>
            </p:cNvGrpSpPr>
            <p:nvPr/>
          </p:nvGrpSpPr>
          <p:grpSpPr bwMode="auto">
            <a:xfrm>
              <a:off x="793" y="1298"/>
              <a:ext cx="1828" cy="2540"/>
              <a:chOff x="793" y="1253"/>
              <a:chExt cx="1828" cy="1860"/>
            </a:xfrm>
          </p:grpSpPr>
          <p:sp>
            <p:nvSpPr>
              <p:cNvPr id="4158" name="Freeform 5"/>
              <p:cNvSpPr>
                <a:spLocks/>
              </p:cNvSpPr>
              <p:nvPr/>
            </p:nvSpPr>
            <p:spPr bwMode="auto">
              <a:xfrm>
                <a:off x="832" y="1480"/>
                <a:ext cx="188" cy="362"/>
              </a:xfrm>
              <a:custGeom>
                <a:avLst/>
                <a:gdLst>
                  <a:gd name="T0" fmla="*/ 143 w 188"/>
                  <a:gd name="T1" fmla="*/ 0 h 362"/>
                  <a:gd name="T2" fmla="*/ 7 w 188"/>
                  <a:gd name="T3" fmla="*/ 181 h 362"/>
                  <a:gd name="T4" fmla="*/ 18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59" name="Freeform 6"/>
              <p:cNvSpPr>
                <a:spLocks/>
              </p:cNvSpPr>
              <p:nvPr/>
            </p:nvSpPr>
            <p:spPr bwMode="auto">
              <a:xfrm>
                <a:off x="824" y="1797"/>
                <a:ext cx="196" cy="318"/>
              </a:xfrm>
              <a:custGeom>
                <a:avLst/>
                <a:gdLst>
                  <a:gd name="T0" fmla="*/ 106 w 196"/>
                  <a:gd name="T1" fmla="*/ 0 h 318"/>
                  <a:gd name="T2" fmla="*/ 15 w 196"/>
                  <a:gd name="T3" fmla="*/ 182 h 318"/>
                  <a:gd name="T4" fmla="*/ 196 w 196"/>
                  <a:gd name="T5" fmla="*/ 318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60" name="Freeform 7"/>
              <p:cNvSpPr>
                <a:spLocks/>
              </p:cNvSpPr>
              <p:nvPr/>
            </p:nvSpPr>
            <p:spPr bwMode="auto">
              <a:xfrm>
                <a:off x="839" y="2115"/>
                <a:ext cx="143" cy="317"/>
              </a:xfrm>
              <a:custGeom>
                <a:avLst/>
                <a:gdLst>
                  <a:gd name="T0" fmla="*/ 1 w 280"/>
                  <a:gd name="T1" fmla="*/ 0 h 317"/>
                  <a:gd name="T2" fmla="*/ 1 w 280"/>
                  <a:gd name="T3" fmla="*/ 45 h 317"/>
                  <a:gd name="T4" fmla="*/ 1 w 280"/>
                  <a:gd name="T5" fmla="*/ 181 h 317"/>
                  <a:gd name="T6" fmla="*/ 1 w 280"/>
                  <a:gd name="T7" fmla="*/ 272 h 317"/>
                  <a:gd name="T8" fmla="*/ 1 w 280"/>
                  <a:gd name="T9" fmla="*/ 317 h 317"/>
                  <a:gd name="T10" fmla="*/ 0 60000 65536"/>
                  <a:gd name="T11" fmla="*/ 0 60000 65536"/>
                  <a:gd name="T12" fmla="*/ 0 60000 65536"/>
                  <a:gd name="T13" fmla="*/ 0 60000 65536"/>
                  <a:gd name="T14" fmla="*/ 0 60000 65536"/>
                  <a:gd name="T15" fmla="*/ 0 w 280"/>
                  <a:gd name="T16" fmla="*/ 0 h 317"/>
                  <a:gd name="T17" fmla="*/ 280 w 280"/>
                  <a:gd name="T18" fmla="*/ 317 h 317"/>
                </a:gdLst>
                <a:ahLst/>
                <a:cxnLst>
                  <a:cxn ang="T10">
                    <a:pos x="T0" y="T1"/>
                  </a:cxn>
                  <a:cxn ang="T11">
                    <a:pos x="T2" y="T3"/>
                  </a:cxn>
                  <a:cxn ang="T12">
                    <a:pos x="T4" y="T5"/>
                  </a:cxn>
                  <a:cxn ang="T13">
                    <a:pos x="T6" y="T7"/>
                  </a:cxn>
                  <a:cxn ang="T14">
                    <a:pos x="T8" y="T9"/>
                  </a:cxn>
                </a:cxnLst>
                <a:rect l="T15" t="T16" r="T17" b="T18"/>
                <a:pathLst>
                  <a:path w="280" h="317">
                    <a:moveTo>
                      <a:pt x="280" y="0"/>
                    </a:moveTo>
                    <a:cubicBezTo>
                      <a:pt x="189" y="7"/>
                      <a:pt x="98" y="15"/>
                      <a:pt x="53" y="45"/>
                    </a:cubicBezTo>
                    <a:cubicBezTo>
                      <a:pt x="8" y="75"/>
                      <a:pt x="0" y="143"/>
                      <a:pt x="7" y="181"/>
                    </a:cubicBezTo>
                    <a:cubicBezTo>
                      <a:pt x="14" y="219"/>
                      <a:pt x="60" y="249"/>
                      <a:pt x="98" y="272"/>
                    </a:cubicBezTo>
                    <a:cubicBezTo>
                      <a:pt x="136" y="295"/>
                      <a:pt x="204" y="310"/>
                      <a:pt x="234" y="317"/>
                    </a:cubicBezTo>
                  </a:path>
                </a:pathLst>
              </a:custGeom>
              <a:noFill/>
              <a:ln w="9525">
                <a:solidFill>
                  <a:schemeClr val="tx1"/>
                </a:solidFill>
                <a:round/>
                <a:headEnd/>
                <a:tailEnd/>
              </a:ln>
            </p:spPr>
            <p:txBody>
              <a:bodyPr wrap="none" anchor="ctr"/>
              <a:lstStyle/>
              <a:p>
                <a:endParaRPr lang="ja-JP" altLang="en-US"/>
              </a:p>
            </p:txBody>
          </p:sp>
          <p:sp>
            <p:nvSpPr>
              <p:cNvPr id="4161" name="Freeform 8"/>
              <p:cNvSpPr>
                <a:spLocks/>
              </p:cNvSpPr>
              <p:nvPr/>
            </p:nvSpPr>
            <p:spPr bwMode="auto">
              <a:xfrm>
                <a:off x="876" y="2433"/>
                <a:ext cx="144" cy="317"/>
              </a:xfrm>
              <a:custGeom>
                <a:avLst/>
                <a:gdLst>
                  <a:gd name="T0" fmla="*/ 99 w 144"/>
                  <a:gd name="T1" fmla="*/ 0 h 317"/>
                  <a:gd name="T2" fmla="*/ 8 w 144"/>
                  <a:gd name="T3" fmla="*/ 136 h 317"/>
                  <a:gd name="T4" fmla="*/ 53 w 144"/>
                  <a:gd name="T5" fmla="*/ 272 h 317"/>
                  <a:gd name="T6" fmla="*/ 144 w 144"/>
                  <a:gd name="T7" fmla="*/ 317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62" name="Freeform 9"/>
              <p:cNvSpPr>
                <a:spLocks/>
              </p:cNvSpPr>
              <p:nvPr/>
            </p:nvSpPr>
            <p:spPr bwMode="auto">
              <a:xfrm>
                <a:off x="878" y="2751"/>
                <a:ext cx="142" cy="362"/>
              </a:xfrm>
              <a:custGeom>
                <a:avLst/>
                <a:gdLst>
                  <a:gd name="T0" fmla="*/ 6 w 188"/>
                  <a:gd name="T1" fmla="*/ 0 h 362"/>
                  <a:gd name="T2" fmla="*/ 2 w 188"/>
                  <a:gd name="T3" fmla="*/ 181 h 362"/>
                  <a:gd name="T4" fmla="*/ 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63" name="Freeform 12"/>
              <p:cNvSpPr>
                <a:spLocks/>
              </p:cNvSpPr>
              <p:nvPr/>
            </p:nvSpPr>
            <p:spPr bwMode="auto">
              <a:xfrm flipH="1">
                <a:off x="1256" y="1753"/>
                <a:ext cx="188" cy="362"/>
              </a:xfrm>
              <a:custGeom>
                <a:avLst/>
                <a:gdLst>
                  <a:gd name="T0" fmla="*/ 143 w 188"/>
                  <a:gd name="T1" fmla="*/ 0 h 362"/>
                  <a:gd name="T2" fmla="*/ 7 w 188"/>
                  <a:gd name="T3" fmla="*/ 181 h 362"/>
                  <a:gd name="T4" fmla="*/ 18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64" name="Freeform 13"/>
              <p:cNvSpPr>
                <a:spLocks/>
              </p:cNvSpPr>
              <p:nvPr/>
            </p:nvSpPr>
            <p:spPr bwMode="auto">
              <a:xfrm flipH="1">
                <a:off x="1339" y="1479"/>
                <a:ext cx="151" cy="318"/>
              </a:xfrm>
              <a:custGeom>
                <a:avLst/>
                <a:gdLst>
                  <a:gd name="T0" fmla="*/ 6 w 196"/>
                  <a:gd name="T1" fmla="*/ 0 h 318"/>
                  <a:gd name="T2" fmla="*/ 2 w 196"/>
                  <a:gd name="T3" fmla="*/ 182 h 318"/>
                  <a:gd name="T4" fmla="*/ 12 w 196"/>
                  <a:gd name="T5" fmla="*/ 318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65" name="Freeform 15"/>
              <p:cNvSpPr>
                <a:spLocks/>
              </p:cNvSpPr>
              <p:nvPr/>
            </p:nvSpPr>
            <p:spPr bwMode="auto">
              <a:xfrm flipH="1">
                <a:off x="1338" y="2070"/>
                <a:ext cx="144" cy="317"/>
              </a:xfrm>
              <a:custGeom>
                <a:avLst/>
                <a:gdLst>
                  <a:gd name="T0" fmla="*/ 99 w 144"/>
                  <a:gd name="T1" fmla="*/ 0 h 317"/>
                  <a:gd name="T2" fmla="*/ 8 w 144"/>
                  <a:gd name="T3" fmla="*/ 136 h 317"/>
                  <a:gd name="T4" fmla="*/ 53 w 144"/>
                  <a:gd name="T5" fmla="*/ 272 h 317"/>
                  <a:gd name="T6" fmla="*/ 144 w 144"/>
                  <a:gd name="T7" fmla="*/ 317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66" name="Freeform 16"/>
              <p:cNvSpPr>
                <a:spLocks/>
              </p:cNvSpPr>
              <p:nvPr/>
            </p:nvSpPr>
            <p:spPr bwMode="auto">
              <a:xfrm flipH="1">
                <a:off x="1377" y="2705"/>
                <a:ext cx="142" cy="362"/>
              </a:xfrm>
              <a:custGeom>
                <a:avLst/>
                <a:gdLst>
                  <a:gd name="T0" fmla="*/ 6 w 188"/>
                  <a:gd name="T1" fmla="*/ 0 h 362"/>
                  <a:gd name="T2" fmla="*/ 2 w 188"/>
                  <a:gd name="T3" fmla="*/ 181 h 362"/>
                  <a:gd name="T4" fmla="*/ 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67" name="Freeform 17"/>
              <p:cNvSpPr>
                <a:spLocks/>
              </p:cNvSpPr>
              <p:nvPr/>
            </p:nvSpPr>
            <p:spPr bwMode="auto">
              <a:xfrm>
                <a:off x="1338" y="2342"/>
                <a:ext cx="143" cy="363"/>
              </a:xfrm>
              <a:custGeom>
                <a:avLst/>
                <a:gdLst>
                  <a:gd name="T0" fmla="*/ 91 w 143"/>
                  <a:gd name="T1" fmla="*/ 0 h 363"/>
                  <a:gd name="T2" fmla="*/ 136 w 143"/>
                  <a:gd name="T3" fmla="*/ 91 h 363"/>
                  <a:gd name="T4" fmla="*/ 136 w 143"/>
                  <a:gd name="T5" fmla="*/ 227 h 363"/>
                  <a:gd name="T6" fmla="*/ 91 w 143"/>
                  <a:gd name="T7" fmla="*/ 318 h 363"/>
                  <a:gd name="T8" fmla="*/ 0 w 143"/>
                  <a:gd name="T9" fmla="*/ 363 h 363"/>
                  <a:gd name="T10" fmla="*/ 0 60000 65536"/>
                  <a:gd name="T11" fmla="*/ 0 60000 65536"/>
                  <a:gd name="T12" fmla="*/ 0 60000 65536"/>
                  <a:gd name="T13" fmla="*/ 0 60000 65536"/>
                  <a:gd name="T14" fmla="*/ 0 60000 65536"/>
                  <a:gd name="T15" fmla="*/ 0 w 143"/>
                  <a:gd name="T16" fmla="*/ 0 h 363"/>
                  <a:gd name="T17" fmla="*/ 143 w 143"/>
                  <a:gd name="T18" fmla="*/ 363 h 363"/>
                </a:gdLst>
                <a:ahLst/>
                <a:cxnLst>
                  <a:cxn ang="T10">
                    <a:pos x="T0" y="T1"/>
                  </a:cxn>
                  <a:cxn ang="T11">
                    <a:pos x="T2" y="T3"/>
                  </a:cxn>
                  <a:cxn ang="T12">
                    <a:pos x="T4" y="T5"/>
                  </a:cxn>
                  <a:cxn ang="T13">
                    <a:pos x="T6" y="T7"/>
                  </a:cxn>
                  <a:cxn ang="T14">
                    <a:pos x="T8" y="T9"/>
                  </a:cxn>
                </a:cxnLst>
                <a:rect l="T15" t="T16" r="T17" b="T18"/>
                <a:pathLst>
                  <a:path w="143" h="363">
                    <a:moveTo>
                      <a:pt x="91" y="0"/>
                    </a:moveTo>
                    <a:cubicBezTo>
                      <a:pt x="110" y="26"/>
                      <a:pt x="129" y="53"/>
                      <a:pt x="136" y="91"/>
                    </a:cubicBezTo>
                    <a:cubicBezTo>
                      <a:pt x="143" y="129"/>
                      <a:pt x="143" y="189"/>
                      <a:pt x="136" y="227"/>
                    </a:cubicBezTo>
                    <a:cubicBezTo>
                      <a:pt x="129" y="265"/>
                      <a:pt x="114" y="295"/>
                      <a:pt x="91" y="318"/>
                    </a:cubicBezTo>
                    <a:cubicBezTo>
                      <a:pt x="68" y="341"/>
                      <a:pt x="34" y="352"/>
                      <a:pt x="0" y="363"/>
                    </a:cubicBezTo>
                  </a:path>
                </a:pathLst>
              </a:custGeom>
              <a:noFill/>
              <a:ln w="9525">
                <a:solidFill>
                  <a:schemeClr val="tx1"/>
                </a:solidFill>
                <a:round/>
                <a:headEnd/>
                <a:tailEnd/>
              </a:ln>
            </p:spPr>
            <p:txBody>
              <a:bodyPr wrap="none" anchor="ctr"/>
              <a:lstStyle/>
              <a:p>
                <a:endParaRPr lang="ja-JP" altLang="en-US"/>
              </a:p>
            </p:txBody>
          </p:sp>
          <p:sp>
            <p:nvSpPr>
              <p:cNvPr id="4168" name="Freeform 18"/>
              <p:cNvSpPr>
                <a:spLocks/>
              </p:cNvSpPr>
              <p:nvPr/>
            </p:nvSpPr>
            <p:spPr bwMode="auto">
              <a:xfrm>
                <a:off x="793" y="1253"/>
                <a:ext cx="1828" cy="363"/>
              </a:xfrm>
              <a:custGeom>
                <a:avLst/>
                <a:gdLst>
                  <a:gd name="T0" fmla="*/ 234 w 1828"/>
                  <a:gd name="T1" fmla="*/ 28088 h 235"/>
                  <a:gd name="T2" fmla="*/ 188 w 1828"/>
                  <a:gd name="T3" fmla="*/ 17181 h 235"/>
                  <a:gd name="T4" fmla="*/ 188 w 1828"/>
                  <a:gd name="T5" fmla="*/ 6427 h 235"/>
                  <a:gd name="T6" fmla="*/ 234 w 1828"/>
                  <a:gd name="T7" fmla="*/ 952 h 235"/>
                  <a:gd name="T8" fmla="*/ 1594 w 1828"/>
                  <a:gd name="T9" fmla="*/ 952 h 235"/>
                  <a:gd name="T10" fmla="*/ 1640 w 1828"/>
                  <a:gd name="T11" fmla="*/ 6427 h 235"/>
                  <a:gd name="T12" fmla="*/ 1504 w 1828"/>
                  <a:gd name="T13" fmla="*/ 11831 h 235"/>
                  <a:gd name="T14" fmla="*/ 1413 w 1828"/>
                  <a:gd name="T15" fmla="*/ 11831 h 235"/>
                  <a:gd name="T16" fmla="*/ 1231 w 1828"/>
                  <a:gd name="T17" fmla="*/ 11831 h 235"/>
                  <a:gd name="T18" fmla="*/ 1095 w 1828"/>
                  <a:gd name="T19" fmla="*/ 11831 h 235"/>
                  <a:gd name="T20" fmla="*/ 1005 w 1828"/>
                  <a:gd name="T21" fmla="*/ 6427 h 235"/>
                  <a:gd name="T22" fmla="*/ 869 w 1828"/>
                  <a:gd name="T23" fmla="*/ 11831 h 235"/>
                  <a:gd name="T24" fmla="*/ 733 w 1828"/>
                  <a:gd name="T25" fmla="*/ 11831 h 235"/>
                  <a:gd name="T26" fmla="*/ 642 w 1828"/>
                  <a:gd name="T27" fmla="*/ 17181 h 2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8"/>
                  <a:gd name="T43" fmla="*/ 0 h 235"/>
                  <a:gd name="T44" fmla="*/ 1828 w 1828"/>
                  <a:gd name="T45" fmla="*/ 235 h 2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8" h="235">
                    <a:moveTo>
                      <a:pt x="234" y="235"/>
                    </a:moveTo>
                    <a:cubicBezTo>
                      <a:pt x="215" y="204"/>
                      <a:pt x="196" y="174"/>
                      <a:pt x="188" y="144"/>
                    </a:cubicBezTo>
                    <a:cubicBezTo>
                      <a:pt x="180" y="114"/>
                      <a:pt x="180" y="77"/>
                      <a:pt x="188" y="54"/>
                    </a:cubicBezTo>
                    <a:cubicBezTo>
                      <a:pt x="196" y="31"/>
                      <a:pt x="0" y="16"/>
                      <a:pt x="234" y="8"/>
                    </a:cubicBezTo>
                    <a:cubicBezTo>
                      <a:pt x="468" y="0"/>
                      <a:pt x="1360" y="0"/>
                      <a:pt x="1594" y="8"/>
                    </a:cubicBezTo>
                    <a:cubicBezTo>
                      <a:pt x="1828" y="16"/>
                      <a:pt x="1655" y="39"/>
                      <a:pt x="1640" y="54"/>
                    </a:cubicBezTo>
                    <a:cubicBezTo>
                      <a:pt x="1625" y="69"/>
                      <a:pt x="1542" y="92"/>
                      <a:pt x="1504" y="99"/>
                    </a:cubicBezTo>
                    <a:cubicBezTo>
                      <a:pt x="1466" y="106"/>
                      <a:pt x="1458" y="99"/>
                      <a:pt x="1413" y="99"/>
                    </a:cubicBezTo>
                    <a:cubicBezTo>
                      <a:pt x="1368" y="99"/>
                      <a:pt x="1284" y="99"/>
                      <a:pt x="1231" y="99"/>
                    </a:cubicBezTo>
                    <a:cubicBezTo>
                      <a:pt x="1178" y="99"/>
                      <a:pt x="1133" y="106"/>
                      <a:pt x="1095" y="99"/>
                    </a:cubicBezTo>
                    <a:cubicBezTo>
                      <a:pt x="1057" y="92"/>
                      <a:pt x="1043" y="54"/>
                      <a:pt x="1005" y="54"/>
                    </a:cubicBezTo>
                    <a:cubicBezTo>
                      <a:pt x="967" y="54"/>
                      <a:pt x="914" y="92"/>
                      <a:pt x="869" y="99"/>
                    </a:cubicBezTo>
                    <a:cubicBezTo>
                      <a:pt x="824" y="106"/>
                      <a:pt x="771" y="92"/>
                      <a:pt x="733" y="99"/>
                    </a:cubicBezTo>
                    <a:cubicBezTo>
                      <a:pt x="695" y="106"/>
                      <a:pt x="668" y="125"/>
                      <a:pt x="642" y="144"/>
                    </a:cubicBezTo>
                  </a:path>
                </a:pathLst>
              </a:custGeom>
              <a:noFill/>
              <a:ln w="9525">
                <a:solidFill>
                  <a:schemeClr val="tx1"/>
                </a:solidFill>
                <a:round/>
                <a:headEnd/>
                <a:tailEnd/>
              </a:ln>
            </p:spPr>
            <p:txBody>
              <a:bodyPr wrap="none" anchor="ctr"/>
              <a:lstStyle/>
              <a:p>
                <a:endParaRPr lang="ja-JP" altLang="en-US"/>
              </a:p>
            </p:txBody>
          </p:sp>
        </p:grpSp>
        <p:sp>
          <p:nvSpPr>
            <p:cNvPr id="4113" name="Freeform 21"/>
            <p:cNvSpPr>
              <a:spLocks/>
            </p:cNvSpPr>
            <p:nvPr/>
          </p:nvSpPr>
          <p:spPr bwMode="auto">
            <a:xfrm>
              <a:off x="385" y="2115"/>
              <a:ext cx="2721" cy="235"/>
            </a:xfrm>
            <a:custGeom>
              <a:avLst/>
              <a:gdLst>
                <a:gd name="T0" fmla="*/ 0 w 2721"/>
                <a:gd name="T1" fmla="*/ 235 h 235"/>
                <a:gd name="T2" fmla="*/ 408 w 2721"/>
                <a:gd name="T3" fmla="*/ 53 h 235"/>
                <a:gd name="T4" fmla="*/ 907 w 2721"/>
                <a:gd name="T5" fmla="*/ 99 h 235"/>
                <a:gd name="T6" fmla="*/ 1315 w 2721"/>
                <a:gd name="T7" fmla="*/ 189 h 235"/>
                <a:gd name="T8" fmla="*/ 1859 w 2721"/>
                <a:gd name="T9" fmla="*/ 53 h 235"/>
                <a:gd name="T10" fmla="*/ 2177 w 2721"/>
                <a:gd name="T11" fmla="*/ 8 h 235"/>
                <a:gd name="T12" fmla="*/ 2721 w 2721"/>
                <a:gd name="T13" fmla="*/ 99 h 235"/>
                <a:gd name="T14" fmla="*/ 0 60000 65536"/>
                <a:gd name="T15" fmla="*/ 0 60000 65536"/>
                <a:gd name="T16" fmla="*/ 0 60000 65536"/>
                <a:gd name="T17" fmla="*/ 0 60000 65536"/>
                <a:gd name="T18" fmla="*/ 0 60000 65536"/>
                <a:gd name="T19" fmla="*/ 0 60000 65536"/>
                <a:gd name="T20" fmla="*/ 0 60000 65536"/>
                <a:gd name="T21" fmla="*/ 0 w 2721"/>
                <a:gd name="T22" fmla="*/ 0 h 235"/>
                <a:gd name="T23" fmla="*/ 2721 w 2721"/>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1" h="235">
                  <a:moveTo>
                    <a:pt x="0" y="235"/>
                  </a:moveTo>
                  <a:cubicBezTo>
                    <a:pt x="128" y="155"/>
                    <a:pt x="257" y="76"/>
                    <a:pt x="408" y="53"/>
                  </a:cubicBezTo>
                  <a:cubicBezTo>
                    <a:pt x="559" y="30"/>
                    <a:pt x="756" y="76"/>
                    <a:pt x="907" y="99"/>
                  </a:cubicBezTo>
                  <a:cubicBezTo>
                    <a:pt x="1058" y="122"/>
                    <a:pt x="1156" y="197"/>
                    <a:pt x="1315" y="189"/>
                  </a:cubicBezTo>
                  <a:cubicBezTo>
                    <a:pt x="1474" y="181"/>
                    <a:pt x="1716" y="83"/>
                    <a:pt x="1859" y="53"/>
                  </a:cubicBezTo>
                  <a:cubicBezTo>
                    <a:pt x="2002" y="23"/>
                    <a:pt x="2033" y="0"/>
                    <a:pt x="2177" y="8"/>
                  </a:cubicBezTo>
                  <a:cubicBezTo>
                    <a:pt x="2321" y="16"/>
                    <a:pt x="2521" y="57"/>
                    <a:pt x="2721" y="99"/>
                  </a:cubicBezTo>
                </a:path>
              </a:pathLst>
            </a:custGeom>
            <a:noFill/>
            <a:ln w="9525">
              <a:solidFill>
                <a:schemeClr val="tx1"/>
              </a:solidFill>
              <a:round/>
              <a:headEnd/>
              <a:tailEnd/>
            </a:ln>
          </p:spPr>
          <p:txBody>
            <a:bodyPr wrap="none" anchor="ctr"/>
            <a:lstStyle/>
            <a:p>
              <a:endParaRPr lang="ja-JP" altLang="en-US"/>
            </a:p>
          </p:txBody>
        </p:sp>
        <p:sp>
          <p:nvSpPr>
            <p:cNvPr id="4114" name="Freeform 22"/>
            <p:cNvSpPr>
              <a:spLocks/>
            </p:cNvSpPr>
            <p:nvPr/>
          </p:nvSpPr>
          <p:spPr bwMode="auto">
            <a:xfrm>
              <a:off x="430" y="2478"/>
              <a:ext cx="2630" cy="371"/>
            </a:xfrm>
            <a:custGeom>
              <a:avLst/>
              <a:gdLst>
                <a:gd name="T0" fmla="*/ 0 w 2721"/>
                <a:gd name="T1" fmla="*/ 35689 h 235"/>
                <a:gd name="T2" fmla="*/ 280 w 2721"/>
                <a:gd name="T3" fmla="*/ 8113 h 235"/>
                <a:gd name="T4" fmla="*/ 624 w 2721"/>
                <a:gd name="T5" fmla="*/ 14984 h 235"/>
                <a:gd name="T6" fmla="*/ 905 w 2721"/>
                <a:gd name="T7" fmla="*/ 28625 h 235"/>
                <a:gd name="T8" fmla="*/ 1280 w 2721"/>
                <a:gd name="T9" fmla="*/ 8113 h 235"/>
                <a:gd name="T10" fmla="*/ 1498 w 2721"/>
                <a:gd name="T11" fmla="*/ 1266 h 235"/>
                <a:gd name="T12" fmla="*/ 1872 w 2721"/>
                <a:gd name="T13" fmla="*/ 14984 h 235"/>
                <a:gd name="T14" fmla="*/ 0 60000 65536"/>
                <a:gd name="T15" fmla="*/ 0 60000 65536"/>
                <a:gd name="T16" fmla="*/ 0 60000 65536"/>
                <a:gd name="T17" fmla="*/ 0 60000 65536"/>
                <a:gd name="T18" fmla="*/ 0 60000 65536"/>
                <a:gd name="T19" fmla="*/ 0 60000 65536"/>
                <a:gd name="T20" fmla="*/ 0 60000 65536"/>
                <a:gd name="T21" fmla="*/ 0 w 2721"/>
                <a:gd name="T22" fmla="*/ 0 h 235"/>
                <a:gd name="T23" fmla="*/ 2721 w 2721"/>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1" h="235">
                  <a:moveTo>
                    <a:pt x="0" y="235"/>
                  </a:moveTo>
                  <a:cubicBezTo>
                    <a:pt x="128" y="155"/>
                    <a:pt x="257" y="76"/>
                    <a:pt x="408" y="53"/>
                  </a:cubicBezTo>
                  <a:cubicBezTo>
                    <a:pt x="559" y="30"/>
                    <a:pt x="756" y="76"/>
                    <a:pt x="907" y="99"/>
                  </a:cubicBezTo>
                  <a:cubicBezTo>
                    <a:pt x="1058" y="122"/>
                    <a:pt x="1156" y="197"/>
                    <a:pt x="1315" y="189"/>
                  </a:cubicBezTo>
                  <a:cubicBezTo>
                    <a:pt x="1474" y="181"/>
                    <a:pt x="1716" y="83"/>
                    <a:pt x="1859" y="53"/>
                  </a:cubicBezTo>
                  <a:cubicBezTo>
                    <a:pt x="2002" y="23"/>
                    <a:pt x="2033" y="0"/>
                    <a:pt x="2177" y="8"/>
                  </a:cubicBezTo>
                  <a:cubicBezTo>
                    <a:pt x="2321" y="16"/>
                    <a:pt x="2521" y="57"/>
                    <a:pt x="2721" y="99"/>
                  </a:cubicBezTo>
                </a:path>
              </a:pathLst>
            </a:custGeom>
            <a:noFill/>
            <a:ln w="9525">
              <a:solidFill>
                <a:schemeClr val="tx1"/>
              </a:solidFill>
              <a:round/>
              <a:headEnd/>
              <a:tailEnd/>
            </a:ln>
          </p:spPr>
          <p:txBody>
            <a:bodyPr wrap="none" anchor="ctr"/>
            <a:lstStyle/>
            <a:p>
              <a:endParaRPr lang="ja-JP" altLang="en-US"/>
            </a:p>
          </p:txBody>
        </p:sp>
        <p:grpSp>
          <p:nvGrpSpPr>
            <p:cNvPr id="4115" name="Group 23"/>
            <p:cNvGrpSpPr>
              <a:grpSpLocks/>
            </p:cNvGrpSpPr>
            <p:nvPr/>
          </p:nvGrpSpPr>
          <p:grpSpPr bwMode="auto">
            <a:xfrm>
              <a:off x="1746" y="2432"/>
              <a:ext cx="1407" cy="1406"/>
              <a:chOff x="793" y="1253"/>
              <a:chExt cx="1828" cy="1860"/>
            </a:xfrm>
          </p:grpSpPr>
          <p:sp>
            <p:nvSpPr>
              <p:cNvPr id="4147" name="Freeform 24"/>
              <p:cNvSpPr>
                <a:spLocks/>
              </p:cNvSpPr>
              <p:nvPr/>
            </p:nvSpPr>
            <p:spPr bwMode="auto">
              <a:xfrm>
                <a:off x="832" y="1480"/>
                <a:ext cx="188" cy="362"/>
              </a:xfrm>
              <a:custGeom>
                <a:avLst/>
                <a:gdLst>
                  <a:gd name="T0" fmla="*/ 143 w 188"/>
                  <a:gd name="T1" fmla="*/ 0 h 362"/>
                  <a:gd name="T2" fmla="*/ 7 w 188"/>
                  <a:gd name="T3" fmla="*/ 181 h 362"/>
                  <a:gd name="T4" fmla="*/ 18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48" name="Freeform 25"/>
              <p:cNvSpPr>
                <a:spLocks/>
              </p:cNvSpPr>
              <p:nvPr/>
            </p:nvSpPr>
            <p:spPr bwMode="auto">
              <a:xfrm>
                <a:off x="824" y="1797"/>
                <a:ext cx="196" cy="318"/>
              </a:xfrm>
              <a:custGeom>
                <a:avLst/>
                <a:gdLst>
                  <a:gd name="T0" fmla="*/ 106 w 196"/>
                  <a:gd name="T1" fmla="*/ 0 h 318"/>
                  <a:gd name="T2" fmla="*/ 15 w 196"/>
                  <a:gd name="T3" fmla="*/ 182 h 318"/>
                  <a:gd name="T4" fmla="*/ 196 w 196"/>
                  <a:gd name="T5" fmla="*/ 318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49" name="Freeform 26"/>
              <p:cNvSpPr>
                <a:spLocks/>
              </p:cNvSpPr>
              <p:nvPr/>
            </p:nvSpPr>
            <p:spPr bwMode="auto">
              <a:xfrm>
                <a:off x="839" y="2115"/>
                <a:ext cx="143" cy="317"/>
              </a:xfrm>
              <a:custGeom>
                <a:avLst/>
                <a:gdLst>
                  <a:gd name="T0" fmla="*/ 1 w 280"/>
                  <a:gd name="T1" fmla="*/ 0 h 317"/>
                  <a:gd name="T2" fmla="*/ 1 w 280"/>
                  <a:gd name="T3" fmla="*/ 45 h 317"/>
                  <a:gd name="T4" fmla="*/ 1 w 280"/>
                  <a:gd name="T5" fmla="*/ 181 h 317"/>
                  <a:gd name="T6" fmla="*/ 1 w 280"/>
                  <a:gd name="T7" fmla="*/ 272 h 317"/>
                  <a:gd name="T8" fmla="*/ 1 w 280"/>
                  <a:gd name="T9" fmla="*/ 317 h 317"/>
                  <a:gd name="T10" fmla="*/ 0 60000 65536"/>
                  <a:gd name="T11" fmla="*/ 0 60000 65536"/>
                  <a:gd name="T12" fmla="*/ 0 60000 65536"/>
                  <a:gd name="T13" fmla="*/ 0 60000 65536"/>
                  <a:gd name="T14" fmla="*/ 0 60000 65536"/>
                  <a:gd name="T15" fmla="*/ 0 w 280"/>
                  <a:gd name="T16" fmla="*/ 0 h 317"/>
                  <a:gd name="T17" fmla="*/ 280 w 280"/>
                  <a:gd name="T18" fmla="*/ 317 h 317"/>
                </a:gdLst>
                <a:ahLst/>
                <a:cxnLst>
                  <a:cxn ang="T10">
                    <a:pos x="T0" y="T1"/>
                  </a:cxn>
                  <a:cxn ang="T11">
                    <a:pos x="T2" y="T3"/>
                  </a:cxn>
                  <a:cxn ang="T12">
                    <a:pos x="T4" y="T5"/>
                  </a:cxn>
                  <a:cxn ang="T13">
                    <a:pos x="T6" y="T7"/>
                  </a:cxn>
                  <a:cxn ang="T14">
                    <a:pos x="T8" y="T9"/>
                  </a:cxn>
                </a:cxnLst>
                <a:rect l="T15" t="T16" r="T17" b="T18"/>
                <a:pathLst>
                  <a:path w="280" h="317">
                    <a:moveTo>
                      <a:pt x="280" y="0"/>
                    </a:moveTo>
                    <a:cubicBezTo>
                      <a:pt x="189" y="7"/>
                      <a:pt x="98" y="15"/>
                      <a:pt x="53" y="45"/>
                    </a:cubicBezTo>
                    <a:cubicBezTo>
                      <a:pt x="8" y="75"/>
                      <a:pt x="0" y="143"/>
                      <a:pt x="7" y="181"/>
                    </a:cubicBezTo>
                    <a:cubicBezTo>
                      <a:pt x="14" y="219"/>
                      <a:pt x="60" y="249"/>
                      <a:pt x="98" y="272"/>
                    </a:cubicBezTo>
                    <a:cubicBezTo>
                      <a:pt x="136" y="295"/>
                      <a:pt x="204" y="310"/>
                      <a:pt x="234" y="317"/>
                    </a:cubicBezTo>
                  </a:path>
                </a:pathLst>
              </a:custGeom>
              <a:noFill/>
              <a:ln w="9525">
                <a:solidFill>
                  <a:schemeClr val="tx1"/>
                </a:solidFill>
                <a:round/>
                <a:headEnd/>
                <a:tailEnd/>
              </a:ln>
            </p:spPr>
            <p:txBody>
              <a:bodyPr wrap="none" anchor="ctr"/>
              <a:lstStyle/>
              <a:p>
                <a:endParaRPr lang="ja-JP" altLang="en-US"/>
              </a:p>
            </p:txBody>
          </p:sp>
          <p:sp>
            <p:nvSpPr>
              <p:cNvPr id="4150" name="Freeform 27"/>
              <p:cNvSpPr>
                <a:spLocks/>
              </p:cNvSpPr>
              <p:nvPr/>
            </p:nvSpPr>
            <p:spPr bwMode="auto">
              <a:xfrm>
                <a:off x="876" y="2433"/>
                <a:ext cx="144" cy="317"/>
              </a:xfrm>
              <a:custGeom>
                <a:avLst/>
                <a:gdLst>
                  <a:gd name="T0" fmla="*/ 99 w 144"/>
                  <a:gd name="T1" fmla="*/ 0 h 317"/>
                  <a:gd name="T2" fmla="*/ 8 w 144"/>
                  <a:gd name="T3" fmla="*/ 136 h 317"/>
                  <a:gd name="T4" fmla="*/ 53 w 144"/>
                  <a:gd name="T5" fmla="*/ 272 h 317"/>
                  <a:gd name="T6" fmla="*/ 144 w 144"/>
                  <a:gd name="T7" fmla="*/ 317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51" name="Freeform 28"/>
              <p:cNvSpPr>
                <a:spLocks/>
              </p:cNvSpPr>
              <p:nvPr/>
            </p:nvSpPr>
            <p:spPr bwMode="auto">
              <a:xfrm>
                <a:off x="878" y="2751"/>
                <a:ext cx="142" cy="362"/>
              </a:xfrm>
              <a:custGeom>
                <a:avLst/>
                <a:gdLst>
                  <a:gd name="T0" fmla="*/ 6 w 188"/>
                  <a:gd name="T1" fmla="*/ 0 h 362"/>
                  <a:gd name="T2" fmla="*/ 2 w 188"/>
                  <a:gd name="T3" fmla="*/ 181 h 362"/>
                  <a:gd name="T4" fmla="*/ 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52" name="Freeform 29"/>
              <p:cNvSpPr>
                <a:spLocks/>
              </p:cNvSpPr>
              <p:nvPr/>
            </p:nvSpPr>
            <p:spPr bwMode="auto">
              <a:xfrm flipH="1">
                <a:off x="1256" y="1753"/>
                <a:ext cx="188" cy="362"/>
              </a:xfrm>
              <a:custGeom>
                <a:avLst/>
                <a:gdLst>
                  <a:gd name="T0" fmla="*/ 143 w 188"/>
                  <a:gd name="T1" fmla="*/ 0 h 362"/>
                  <a:gd name="T2" fmla="*/ 7 w 188"/>
                  <a:gd name="T3" fmla="*/ 181 h 362"/>
                  <a:gd name="T4" fmla="*/ 18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53" name="Freeform 30"/>
              <p:cNvSpPr>
                <a:spLocks/>
              </p:cNvSpPr>
              <p:nvPr/>
            </p:nvSpPr>
            <p:spPr bwMode="auto">
              <a:xfrm flipH="1">
                <a:off x="1339" y="1479"/>
                <a:ext cx="151" cy="318"/>
              </a:xfrm>
              <a:custGeom>
                <a:avLst/>
                <a:gdLst>
                  <a:gd name="T0" fmla="*/ 6 w 196"/>
                  <a:gd name="T1" fmla="*/ 0 h 318"/>
                  <a:gd name="T2" fmla="*/ 2 w 196"/>
                  <a:gd name="T3" fmla="*/ 182 h 318"/>
                  <a:gd name="T4" fmla="*/ 12 w 196"/>
                  <a:gd name="T5" fmla="*/ 318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54" name="Freeform 31"/>
              <p:cNvSpPr>
                <a:spLocks/>
              </p:cNvSpPr>
              <p:nvPr/>
            </p:nvSpPr>
            <p:spPr bwMode="auto">
              <a:xfrm flipH="1">
                <a:off x="1338" y="2070"/>
                <a:ext cx="144" cy="317"/>
              </a:xfrm>
              <a:custGeom>
                <a:avLst/>
                <a:gdLst>
                  <a:gd name="T0" fmla="*/ 99 w 144"/>
                  <a:gd name="T1" fmla="*/ 0 h 317"/>
                  <a:gd name="T2" fmla="*/ 8 w 144"/>
                  <a:gd name="T3" fmla="*/ 136 h 317"/>
                  <a:gd name="T4" fmla="*/ 53 w 144"/>
                  <a:gd name="T5" fmla="*/ 272 h 317"/>
                  <a:gd name="T6" fmla="*/ 144 w 144"/>
                  <a:gd name="T7" fmla="*/ 317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55" name="Freeform 32"/>
              <p:cNvSpPr>
                <a:spLocks/>
              </p:cNvSpPr>
              <p:nvPr/>
            </p:nvSpPr>
            <p:spPr bwMode="auto">
              <a:xfrm flipH="1">
                <a:off x="1377" y="2705"/>
                <a:ext cx="142" cy="362"/>
              </a:xfrm>
              <a:custGeom>
                <a:avLst/>
                <a:gdLst>
                  <a:gd name="T0" fmla="*/ 6 w 188"/>
                  <a:gd name="T1" fmla="*/ 0 h 362"/>
                  <a:gd name="T2" fmla="*/ 2 w 188"/>
                  <a:gd name="T3" fmla="*/ 181 h 362"/>
                  <a:gd name="T4" fmla="*/ 8 w 188"/>
                  <a:gd name="T5" fmla="*/ 362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56" name="Freeform 33"/>
              <p:cNvSpPr>
                <a:spLocks/>
              </p:cNvSpPr>
              <p:nvPr/>
            </p:nvSpPr>
            <p:spPr bwMode="auto">
              <a:xfrm>
                <a:off x="1338" y="2342"/>
                <a:ext cx="143" cy="363"/>
              </a:xfrm>
              <a:custGeom>
                <a:avLst/>
                <a:gdLst>
                  <a:gd name="T0" fmla="*/ 91 w 143"/>
                  <a:gd name="T1" fmla="*/ 0 h 363"/>
                  <a:gd name="T2" fmla="*/ 136 w 143"/>
                  <a:gd name="T3" fmla="*/ 91 h 363"/>
                  <a:gd name="T4" fmla="*/ 136 w 143"/>
                  <a:gd name="T5" fmla="*/ 227 h 363"/>
                  <a:gd name="T6" fmla="*/ 91 w 143"/>
                  <a:gd name="T7" fmla="*/ 318 h 363"/>
                  <a:gd name="T8" fmla="*/ 0 w 143"/>
                  <a:gd name="T9" fmla="*/ 363 h 363"/>
                  <a:gd name="T10" fmla="*/ 0 60000 65536"/>
                  <a:gd name="T11" fmla="*/ 0 60000 65536"/>
                  <a:gd name="T12" fmla="*/ 0 60000 65536"/>
                  <a:gd name="T13" fmla="*/ 0 60000 65536"/>
                  <a:gd name="T14" fmla="*/ 0 60000 65536"/>
                  <a:gd name="T15" fmla="*/ 0 w 143"/>
                  <a:gd name="T16" fmla="*/ 0 h 363"/>
                  <a:gd name="T17" fmla="*/ 143 w 143"/>
                  <a:gd name="T18" fmla="*/ 363 h 363"/>
                </a:gdLst>
                <a:ahLst/>
                <a:cxnLst>
                  <a:cxn ang="T10">
                    <a:pos x="T0" y="T1"/>
                  </a:cxn>
                  <a:cxn ang="T11">
                    <a:pos x="T2" y="T3"/>
                  </a:cxn>
                  <a:cxn ang="T12">
                    <a:pos x="T4" y="T5"/>
                  </a:cxn>
                  <a:cxn ang="T13">
                    <a:pos x="T6" y="T7"/>
                  </a:cxn>
                  <a:cxn ang="T14">
                    <a:pos x="T8" y="T9"/>
                  </a:cxn>
                </a:cxnLst>
                <a:rect l="T15" t="T16" r="T17" b="T18"/>
                <a:pathLst>
                  <a:path w="143" h="363">
                    <a:moveTo>
                      <a:pt x="91" y="0"/>
                    </a:moveTo>
                    <a:cubicBezTo>
                      <a:pt x="110" y="26"/>
                      <a:pt x="129" y="53"/>
                      <a:pt x="136" y="91"/>
                    </a:cubicBezTo>
                    <a:cubicBezTo>
                      <a:pt x="143" y="129"/>
                      <a:pt x="143" y="189"/>
                      <a:pt x="136" y="227"/>
                    </a:cubicBezTo>
                    <a:cubicBezTo>
                      <a:pt x="129" y="265"/>
                      <a:pt x="114" y="295"/>
                      <a:pt x="91" y="318"/>
                    </a:cubicBezTo>
                    <a:cubicBezTo>
                      <a:pt x="68" y="341"/>
                      <a:pt x="34" y="352"/>
                      <a:pt x="0" y="363"/>
                    </a:cubicBezTo>
                  </a:path>
                </a:pathLst>
              </a:custGeom>
              <a:noFill/>
              <a:ln w="9525">
                <a:solidFill>
                  <a:schemeClr val="tx1"/>
                </a:solidFill>
                <a:round/>
                <a:headEnd/>
                <a:tailEnd/>
              </a:ln>
            </p:spPr>
            <p:txBody>
              <a:bodyPr wrap="none" anchor="ctr"/>
              <a:lstStyle/>
              <a:p>
                <a:endParaRPr lang="ja-JP" altLang="en-US"/>
              </a:p>
            </p:txBody>
          </p:sp>
          <p:sp>
            <p:nvSpPr>
              <p:cNvPr id="4157" name="Freeform 34"/>
              <p:cNvSpPr>
                <a:spLocks/>
              </p:cNvSpPr>
              <p:nvPr/>
            </p:nvSpPr>
            <p:spPr bwMode="auto">
              <a:xfrm>
                <a:off x="793" y="1253"/>
                <a:ext cx="1828" cy="363"/>
              </a:xfrm>
              <a:custGeom>
                <a:avLst/>
                <a:gdLst>
                  <a:gd name="T0" fmla="*/ 234 w 1828"/>
                  <a:gd name="T1" fmla="*/ 28088 h 235"/>
                  <a:gd name="T2" fmla="*/ 188 w 1828"/>
                  <a:gd name="T3" fmla="*/ 17181 h 235"/>
                  <a:gd name="T4" fmla="*/ 188 w 1828"/>
                  <a:gd name="T5" fmla="*/ 6427 h 235"/>
                  <a:gd name="T6" fmla="*/ 234 w 1828"/>
                  <a:gd name="T7" fmla="*/ 952 h 235"/>
                  <a:gd name="T8" fmla="*/ 1594 w 1828"/>
                  <a:gd name="T9" fmla="*/ 952 h 235"/>
                  <a:gd name="T10" fmla="*/ 1640 w 1828"/>
                  <a:gd name="T11" fmla="*/ 6427 h 235"/>
                  <a:gd name="T12" fmla="*/ 1504 w 1828"/>
                  <a:gd name="T13" fmla="*/ 11831 h 235"/>
                  <a:gd name="T14" fmla="*/ 1413 w 1828"/>
                  <a:gd name="T15" fmla="*/ 11831 h 235"/>
                  <a:gd name="T16" fmla="*/ 1231 w 1828"/>
                  <a:gd name="T17" fmla="*/ 11831 h 235"/>
                  <a:gd name="T18" fmla="*/ 1095 w 1828"/>
                  <a:gd name="T19" fmla="*/ 11831 h 235"/>
                  <a:gd name="T20" fmla="*/ 1005 w 1828"/>
                  <a:gd name="T21" fmla="*/ 6427 h 235"/>
                  <a:gd name="T22" fmla="*/ 869 w 1828"/>
                  <a:gd name="T23" fmla="*/ 11831 h 235"/>
                  <a:gd name="T24" fmla="*/ 733 w 1828"/>
                  <a:gd name="T25" fmla="*/ 11831 h 235"/>
                  <a:gd name="T26" fmla="*/ 642 w 1828"/>
                  <a:gd name="T27" fmla="*/ 17181 h 2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8"/>
                  <a:gd name="T43" fmla="*/ 0 h 235"/>
                  <a:gd name="T44" fmla="*/ 1828 w 1828"/>
                  <a:gd name="T45" fmla="*/ 235 h 2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8" h="235">
                    <a:moveTo>
                      <a:pt x="234" y="235"/>
                    </a:moveTo>
                    <a:cubicBezTo>
                      <a:pt x="215" y="204"/>
                      <a:pt x="196" y="174"/>
                      <a:pt x="188" y="144"/>
                    </a:cubicBezTo>
                    <a:cubicBezTo>
                      <a:pt x="180" y="114"/>
                      <a:pt x="180" y="77"/>
                      <a:pt x="188" y="54"/>
                    </a:cubicBezTo>
                    <a:cubicBezTo>
                      <a:pt x="196" y="31"/>
                      <a:pt x="0" y="16"/>
                      <a:pt x="234" y="8"/>
                    </a:cubicBezTo>
                    <a:cubicBezTo>
                      <a:pt x="468" y="0"/>
                      <a:pt x="1360" y="0"/>
                      <a:pt x="1594" y="8"/>
                    </a:cubicBezTo>
                    <a:cubicBezTo>
                      <a:pt x="1828" y="16"/>
                      <a:pt x="1655" y="39"/>
                      <a:pt x="1640" y="54"/>
                    </a:cubicBezTo>
                    <a:cubicBezTo>
                      <a:pt x="1625" y="69"/>
                      <a:pt x="1542" y="92"/>
                      <a:pt x="1504" y="99"/>
                    </a:cubicBezTo>
                    <a:cubicBezTo>
                      <a:pt x="1466" y="106"/>
                      <a:pt x="1458" y="99"/>
                      <a:pt x="1413" y="99"/>
                    </a:cubicBezTo>
                    <a:cubicBezTo>
                      <a:pt x="1368" y="99"/>
                      <a:pt x="1284" y="99"/>
                      <a:pt x="1231" y="99"/>
                    </a:cubicBezTo>
                    <a:cubicBezTo>
                      <a:pt x="1178" y="99"/>
                      <a:pt x="1133" y="106"/>
                      <a:pt x="1095" y="99"/>
                    </a:cubicBezTo>
                    <a:cubicBezTo>
                      <a:pt x="1057" y="92"/>
                      <a:pt x="1043" y="54"/>
                      <a:pt x="1005" y="54"/>
                    </a:cubicBezTo>
                    <a:cubicBezTo>
                      <a:pt x="967" y="54"/>
                      <a:pt x="914" y="92"/>
                      <a:pt x="869" y="99"/>
                    </a:cubicBezTo>
                    <a:cubicBezTo>
                      <a:pt x="824" y="106"/>
                      <a:pt x="771" y="92"/>
                      <a:pt x="733" y="99"/>
                    </a:cubicBezTo>
                    <a:cubicBezTo>
                      <a:pt x="695" y="106"/>
                      <a:pt x="668" y="125"/>
                      <a:pt x="642" y="144"/>
                    </a:cubicBezTo>
                  </a:path>
                </a:pathLst>
              </a:custGeom>
              <a:noFill/>
              <a:ln w="9525">
                <a:solidFill>
                  <a:schemeClr val="tx1"/>
                </a:solidFill>
                <a:round/>
                <a:headEnd/>
                <a:tailEnd/>
              </a:ln>
            </p:spPr>
            <p:txBody>
              <a:bodyPr wrap="none" anchor="ctr"/>
              <a:lstStyle/>
              <a:p>
                <a:endParaRPr lang="ja-JP" altLang="en-US"/>
              </a:p>
            </p:txBody>
          </p:sp>
        </p:grpSp>
        <p:sp>
          <p:nvSpPr>
            <p:cNvPr id="4116" name="Text Box 35"/>
            <p:cNvSpPr txBox="1">
              <a:spLocks noChangeArrowheads="1"/>
            </p:cNvSpPr>
            <p:nvPr/>
          </p:nvSpPr>
          <p:spPr bwMode="auto">
            <a:xfrm>
              <a:off x="1420" y="1298"/>
              <a:ext cx="302" cy="258"/>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17" name="Text Box 36"/>
            <p:cNvSpPr txBox="1">
              <a:spLocks noChangeArrowheads="1"/>
            </p:cNvSpPr>
            <p:nvPr/>
          </p:nvSpPr>
          <p:spPr bwMode="auto">
            <a:xfrm>
              <a:off x="1634" y="1249"/>
              <a:ext cx="302" cy="258"/>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18" name="Text Box 37"/>
            <p:cNvSpPr txBox="1">
              <a:spLocks noChangeArrowheads="1"/>
            </p:cNvSpPr>
            <p:nvPr/>
          </p:nvSpPr>
          <p:spPr bwMode="auto">
            <a:xfrm>
              <a:off x="1770" y="1343"/>
              <a:ext cx="302" cy="258"/>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19" name="Text Box 38"/>
            <p:cNvSpPr txBox="1">
              <a:spLocks noChangeArrowheads="1"/>
            </p:cNvSpPr>
            <p:nvPr/>
          </p:nvSpPr>
          <p:spPr bwMode="auto">
            <a:xfrm>
              <a:off x="1873" y="1253"/>
              <a:ext cx="302" cy="257"/>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0" name="Text Box 39"/>
            <p:cNvSpPr txBox="1">
              <a:spLocks noChangeArrowheads="1"/>
            </p:cNvSpPr>
            <p:nvPr/>
          </p:nvSpPr>
          <p:spPr bwMode="auto">
            <a:xfrm>
              <a:off x="2100" y="1253"/>
              <a:ext cx="301" cy="257"/>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1" name="Text Box 40"/>
            <p:cNvSpPr txBox="1">
              <a:spLocks noChangeArrowheads="1"/>
            </p:cNvSpPr>
            <p:nvPr/>
          </p:nvSpPr>
          <p:spPr bwMode="auto">
            <a:xfrm>
              <a:off x="1997" y="1343"/>
              <a:ext cx="301" cy="258"/>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2" name="Text Box 41"/>
            <p:cNvSpPr txBox="1">
              <a:spLocks noChangeArrowheads="1"/>
            </p:cNvSpPr>
            <p:nvPr/>
          </p:nvSpPr>
          <p:spPr bwMode="auto">
            <a:xfrm>
              <a:off x="2364" y="2432"/>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23" name="Text Box 42"/>
            <p:cNvSpPr txBox="1">
              <a:spLocks noChangeArrowheads="1"/>
            </p:cNvSpPr>
            <p:nvPr/>
          </p:nvSpPr>
          <p:spPr bwMode="auto">
            <a:xfrm>
              <a:off x="2561" y="2477"/>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24" name="Text Box 43"/>
            <p:cNvSpPr txBox="1">
              <a:spLocks noChangeArrowheads="1"/>
            </p:cNvSpPr>
            <p:nvPr/>
          </p:nvSpPr>
          <p:spPr bwMode="auto">
            <a:xfrm>
              <a:off x="2184" y="2477"/>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25" name="Text Box 44"/>
            <p:cNvSpPr txBox="1">
              <a:spLocks noChangeArrowheads="1"/>
            </p:cNvSpPr>
            <p:nvPr/>
          </p:nvSpPr>
          <p:spPr bwMode="auto">
            <a:xfrm>
              <a:off x="2133" y="2341"/>
              <a:ext cx="302" cy="257"/>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6" name="Text Box 45"/>
            <p:cNvSpPr txBox="1">
              <a:spLocks noChangeArrowheads="1"/>
            </p:cNvSpPr>
            <p:nvPr/>
          </p:nvSpPr>
          <p:spPr bwMode="auto">
            <a:xfrm>
              <a:off x="2508" y="2341"/>
              <a:ext cx="301" cy="257"/>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7" name="Text Box 46"/>
            <p:cNvSpPr txBox="1">
              <a:spLocks noChangeArrowheads="1"/>
            </p:cNvSpPr>
            <p:nvPr/>
          </p:nvSpPr>
          <p:spPr bwMode="auto">
            <a:xfrm>
              <a:off x="2735" y="2387"/>
              <a:ext cx="302" cy="257"/>
            </a:xfrm>
            <a:prstGeom prst="rect">
              <a:avLst/>
            </a:prstGeom>
            <a:noFill/>
            <a:ln w="9525" algn="ctr">
              <a:noFill/>
              <a:miter lim="800000"/>
              <a:headEnd/>
              <a:tailEnd/>
            </a:ln>
          </p:spPr>
          <p:txBody>
            <a:bodyPr wrap="none">
              <a:spAutoFit/>
            </a:bodyPr>
            <a:lstStyle/>
            <a:p>
              <a:pPr algn="ctr"/>
              <a:r>
                <a:rPr lang="ja-JP" altLang="en-US" b="1">
                  <a:solidFill>
                    <a:srgbClr val="99CCFF"/>
                  </a:solidFill>
                  <a:latin typeface="Comic Sans MS" pitchFamily="66" charset="0"/>
                </a:rPr>
                <a:t>＊</a:t>
              </a:r>
            </a:p>
          </p:txBody>
        </p:sp>
        <p:sp>
          <p:nvSpPr>
            <p:cNvPr id="4128" name="Freeform 48"/>
            <p:cNvSpPr>
              <a:spLocks/>
            </p:cNvSpPr>
            <p:nvPr/>
          </p:nvSpPr>
          <p:spPr bwMode="auto">
            <a:xfrm>
              <a:off x="2592" y="3042"/>
              <a:ext cx="145" cy="176"/>
            </a:xfrm>
            <a:custGeom>
              <a:avLst/>
              <a:gdLst>
                <a:gd name="T0" fmla="*/ 8 w 188"/>
                <a:gd name="T1" fmla="*/ 0 h 362"/>
                <a:gd name="T2" fmla="*/ 2 w 188"/>
                <a:gd name="T3" fmla="*/ 0 h 362"/>
                <a:gd name="T4" fmla="*/ 11 w 188"/>
                <a:gd name="T5" fmla="*/ 0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29" name="Freeform 49"/>
            <p:cNvSpPr>
              <a:spLocks/>
            </p:cNvSpPr>
            <p:nvPr/>
          </p:nvSpPr>
          <p:spPr bwMode="auto">
            <a:xfrm>
              <a:off x="2586" y="3196"/>
              <a:ext cx="151" cy="155"/>
            </a:xfrm>
            <a:custGeom>
              <a:avLst/>
              <a:gdLst>
                <a:gd name="T0" fmla="*/ 6 w 196"/>
                <a:gd name="T1" fmla="*/ 0 h 318"/>
                <a:gd name="T2" fmla="*/ 2 w 196"/>
                <a:gd name="T3" fmla="*/ 0 h 318"/>
                <a:gd name="T4" fmla="*/ 12 w 196"/>
                <a:gd name="T5" fmla="*/ 0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30" name="Freeform 50"/>
            <p:cNvSpPr>
              <a:spLocks/>
            </p:cNvSpPr>
            <p:nvPr/>
          </p:nvSpPr>
          <p:spPr bwMode="auto">
            <a:xfrm>
              <a:off x="2597" y="3351"/>
              <a:ext cx="110" cy="155"/>
            </a:xfrm>
            <a:custGeom>
              <a:avLst/>
              <a:gdLst>
                <a:gd name="T0" fmla="*/ 0 w 280"/>
                <a:gd name="T1" fmla="*/ 0 h 317"/>
                <a:gd name="T2" fmla="*/ 0 w 280"/>
                <a:gd name="T3" fmla="*/ 0 h 317"/>
                <a:gd name="T4" fmla="*/ 0 w 280"/>
                <a:gd name="T5" fmla="*/ 0 h 317"/>
                <a:gd name="T6" fmla="*/ 0 w 280"/>
                <a:gd name="T7" fmla="*/ 0 h 317"/>
                <a:gd name="T8" fmla="*/ 0 w 280"/>
                <a:gd name="T9" fmla="*/ 0 h 317"/>
                <a:gd name="T10" fmla="*/ 0 60000 65536"/>
                <a:gd name="T11" fmla="*/ 0 60000 65536"/>
                <a:gd name="T12" fmla="*/ 0 60000 65536"/>
                <a:gd name="T13" fmla="*/ 0 60000 65536"/>
                <a:gd name="T14" fmla="*/ 0 60000 65536"/>
                <a:gd name="T15" fmla="*/ 0 w 280"/>
                <a:gd name="T16" fmla="*/ 0 h 317"/>
                <a:gd name="T17" fmla="*/ 280 w 280"/>
                <a:gd name="T18" fmla="*/ 317 h 317"/>
              </a:gdLst>
              <a:ahLst/>
              <a:cxnLst>
                <a:cxn ang="T10">
                  <a:pos x="T0" y="T1"/>
                </a:cxn>
                <a:cxn ang="T11">
                  <a:pos x="T2" y="T3"/>
                </a:cxn>
                <a:cxn ang="T12">
                  <a:pos x="T4" y="T5"/>
                </a:cxn>
                <a:cxn ang="T13">
                  <a:pos x="T6" y="T7"/>
                </a:cxn>
                <a:cxn ang="T14">
                  <a:pos x="T8" y="T9"/>
                </a:cxn>
              </a:cxnLst>
              <a:rect l="T15" t="T16" r="T17" b="T18"/>
              <a:pathLst>
                <a:path w="280" h="317">
                  <a:moveTo>
                    <a:pt x="280" y="0"/>
                  </a:moveTo>
                  <a:cubicBezTo>
                    <a:pt x="189" y="7"/>
                    <a:pt x="98" y="15"/>
                    <a:pt x="53" y="45"/>
                  </a:cubicBezTo>
                  <a:cubicBezTo>
                    <a:pt x="8" y="75"/>
                    <a:pt x="0" y="143"/>
                    <a:pt x="7" y="181"/>
                  </a:cubicBezTo>
                  <a:cubicBezTo>
                    <a:pt x="14" y="219"/>
                    <a:pt x="60" y="249"/>
                    <a:pt x="98" y="272"/>
                  </a:cubicBezTo>
                  <a:cubicBezTo>
                    <a:pt x="136" y="295"/>
                    <a:pt x="204" y="310"/>
                    <a:pt x="234" y="317"/>
                  </a:cubicBezTo>
                </a:path>
              </a:pathLst>
            </a:custGeom>
            <a:noFill/>
            <a:ln w="9525">
              <a:solidFill>
                <a:schemeClr val="tx1"/>
              </a:solidFill>
              <a:round/>
              <a:headEnd/>
              <a:tailEnd/>
            </a:ln>
          </p:spPr>
          <p:txBody>
            <a:bodyPr wrap="none" anchor="ctr"/>
            <a:lstStyle/>
            <a:p>
              <a:endParaRPr lang="ja-JP" altLang="en-US"/>
            </a:p>
          </p:txBody>
        </p:sp>
        <p:sp>
          <p:nvSpPr>
            <p:cNvPr id="4131" name="Freeform 51"/>
            <p:cNvSpPr>
              <a:spLocks/>
            </p:cNvSpPr>
            <p:nvPr/>
          </p:nvSpPr>
          <p:spPr bwMode="auto">
            <a:xfrm>
              <a:off x="2626" y="3506"/>
              <a:ext cx="111" cy="155"/>
            </a:xfrm>
            <a:custGeom>
              <a:avLst/>
              <a:gdLst>
                <a:gd name="T0" fmla="*/ 5 w 144"/>
                <a:gd name="T1" fmla="*/ 0 h 317"/>
                <a:gd name="T2" fmla="*/ 2 w 144"/>
                <a:gd name="T3" fmla="*/ 0 h 317"/>
                <a:gd name="T4" fmla="*/ 3 w 144"/>
                <a:gd name="T5" fmla="*/ 0 h 317"/>
                <a:gd name="T6" fmla="*/ 8 w 144"/>
                <a:gd name="T7" fmla="*/ 0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32" name="Freeform 52"/>
            <p:cNvSpPr>
              <a:spLocks/>
            </p:cNvSpPr>
            <p:nvPr/>
          </p:nvSpPr>
          <p:spPr bwMode="auto">
            <a:xfrm>
              <a:off x="2627" y="3661"/>
              <a:ext cx="110" cy="177"/>
            </a:xfrm>
            <a:custGeom>
              <a:avLst/>
              <a:gdLst>
                <a:gd name="T0" fmla="*/ 1 w 188"/>
                <a:gd name="T1" fmla="*/ 0 h 362"/>
                <a:gd name="T2" fmla="*/ 1 w 188"/>
                <a:gd name="T3" fmla="*/ 0 h 362"/>
                <a:gd name="T4" fmla="*/ 1 w 188"/>
                <a:gd name="T5" fmla="*/ 0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33" name="Freeform 53"/>
            <p:cNvSpPr>
              <a:spLocks/>
            </p:cNvSpPr>
            <p:nvPr/>
          </p:nvSpPr>
          <p:spPr bwMode="auto">
            <a:xfrm flipH="1">
              <a:off x="2918" y="3175"/>
              <a:ext cx="145" cy="176"/>
            </a:xfrm>
            <a:custGeom>
              <a:avLst/>
              <a:gdLst>
                <a:gd name="T0" fmla="*/ 8 w 188"/>
                <a:gd name="T1" fmla="*/ 0 h 362"/>
                <a:gd name="T2" fmla="*/ 2 w 188"/>
                <a:gd name="T3" fmla="*/ 0 h 362"/>
                <a:gd name="T4" fmla="*/ 11 w 188"/>
                <a:gd name="T5" fmla="*/ 0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34" name="Freeform 54"/>
            <p:cNvSpPr>
              <a:spLocks/>
            </p:cNvSpPr>
            <p:nvPr/>
          </p:nvSpPr>
          <p:spPr bwMode="auto">
            <a:xfrm flipH="1">
              <a:off x="2982" y="3041"/>
              <a:ext cx="116" cy="155"/>
            </a:xfrm>
            <a:custGeom>
              <a:avLst/>
              <a:gdLst>
                <a:gd name="T0" fmla="*/ 1 w 196"/>
                <a:gd name="T1" fmla="*/ 0 h 318"/>
                <a:gd name="T2" fmla="*/ 1 w 196"/>
                <a:gd name="T3" fmla="*/ 0 h 318"/>
                <a:gd name="T4" fmla="*/ 1 w 196"/>
                <a:gd name="T5" fmla="*/ 0 h 318"/>
                <a:gd name="T6" fmla="*/ 0 60000 65536"/>
                <a:gd name="T7" fmla="*/ 0 60000 65536"/>
                <a:gd name="T8" fmla="*/ 0 60000 65536"/>
                <a:gd name="T9" fmla="*/ 0 w 196"/>
                <a:gd name="T10" fmla="*/ 0 h 318"/>
                <a:gd name="T11" fmla="*/ 196 w 196"/>
                <a:gd name="T12" fmla="*/ 318 h 318"/>
              </a:gdLst>
              <a:ahLst/>
              <a:cxnLst>
                <a:cxn ang="T6">
                  <a:pos x="T0" y="T1"/>
                </a:cxn>
                <a:cxn ang="T7">
                  <a:pos x="T2" y="T3"/>
                </a:cxn>
                <a:cxn ang="T8">
                  <a:pos x="T4" y="T5"/>
                </a:cxn>
              </a:cxnLst>
              <a:rect l="T9" t="T10" r="T11" b="T12"/>
              <a:pathLst>
                <a:path w="196" h="318">
                  <a:moveTo>
                    <a:pt x="106" y="0"/>
                  </a:moveTo>
                  <a:cubicBezTo>
                    <a:pt x="53" y="64"/>
                    <a:pt x="0" y="129"/>
                    <a:pt x="15" y="182"/>
                  </a:cubicBezTo>
                  <a:cubicBezTo>
                    <a:pt x="30" y="235"/>
                    <a:pt x="113" y="276"/>
                    <a:pt x="196" y="318"/>
                  </a:cubicBezTo>
                </a:path>
              </a:pathLst>
            </a:custGeom>
            <a:noFill/>
            <a:ln w="9525">
              <a:solidFill>
                <a:schemeClr val="tx1"/>
              </a:solidFill>
              <a:round/>
              <a:headEnd/>
              <a:tailEnd/>
            </a:ln>
          </p:spPr>
          <p:txBody>
            <a:bodyPr wrap="none" anchor="ctr"/>
            <a:lstStyle/>
            <a:p>
              <a:endParaRPr lang="ja-JP" altLang="en-US"/>
            </a:p>
          </p:txBody>
        </p:sp>
        <p:sp>
          <p:nvSpPr>
            <p:cNvPr id="4135" name="Freeform 55"/>
            <p:cNvSpPr>
              <a:spLocks/>
            </p:cNvSpPr>
            <p:nvPr/>
          </p:nvSpPr>
          <p:spPr bwMode="auto">
            <a:xfrm flipH="1">
              <a:off x="2981" y="3329"/>
              <a:ext cx="111" cy="155"/>
            </a:xfrm>
            <a:custGeom>
              <a:avLst/>
              <a:gdLst>
                <a:gd name="T0" fmla="*/ 5 w 144"/>
                <a:gd name="T1" fmla="*/ 0 h 317"/>
                <a:gd name="T2" fmla="*/ 2 w 144"/>
                <a:gd name="T3" fmla="*/ 0 h 317"/>
                <a:gd name="T4" fmla="*/ 3 w 144"/>
                <a:gd name="T5" fmla="*/ 0 h 317"/>
                <a:gd name="T6" fmla="*/ 8 w 144"/>
                <a:gd name="T7" fmla="*/ 0 h 317"/>
                <a:gd name="T8" fmla="*/ 0 60000 65536"/>
                <a:gd name="T9" fmla="*/ 0 60000 65536"/>
                <a:gd name="T10" fmla="*/ 0 60000 65536"/>
                <a:gd name="T11" fmla="*/ 0 60000 65536"/>
                <a:gd name="T12" fmla="*/ 0 w 144"/>
                <a:gd name="T13" fmla="*/ 0 h 317"/>
                <a:gd name="T14" fmla="*/ 144 w 144"/>
                <a:gd name="T15" fmla="*/ 317 h 317"/>
              </a:gdLst>
              <a:ahLst/>
              <a:cxnLst>
                <a:cxn ang="T8">
                  <a:pos x="T0" y="T1"/>
                </a:cxn>
                <a:cxn ang="T9">
                  <a:pos x="T2" y="T3"/>
                </a:cxn>
                <a:cxn ang="T10">
                  <a:pos x="T4" y="T5"/>
                </a:cxn>
                <a:cxn ang="T11">
                  <a:pos x="T6" y="T7"/>
                </a:cxn>
              </a:cxnLst>
              <a:rect l="T12" t="T13" r="T14" b="T15"/>
              <a:pathLst>
                <a:path w="144" h="317">
                  <a:moveTo>
                    <a:pt x="99" y="0"/>
                  </a:moveTo>
                  <a:cubicBezTo>
                    <a:pt x="57" y="45"/>
                    <a:pt x="16" y="91"/>
                    <a:pt x="8" y="136"/>
                  </a:cubicBezTo>
                  <a:cubicBezTo>
                    <a:pt x="0" y="181"/>
                    <a:pt x="30" y="242"/>
                    <a:pt x="53" y="272"/>
                  </a:cubicBezTo>
                  <a:cubicBezTo>
                    <a:pt x="76" y="302"/>
                    <a:pt x="121" y="310"/>
                    <a:pt x="144" y="317"/>
                  </a:cubicBezTo>
                </a:path>
              </a:pathLst>
            </a:custGeom>
            <a:noFill/>
            <a:ln w="9525">
              <a:solidFill>
                <a:schemeClr val="tx1"/>
              </a:solidFill>
              <a:round/>
              <a:headEnd/>
              <a:tailEnd/>
            </a:ln>
          </p:spPr>
          <p:txBody>
            <a:bodyPr wrap="none" anchor="ctr"/>
            <a:lstStyle/>
            <a:p>
              <a:endParaRPr lang="ja-JP" altLang="en-US"/>
            </a:p>
          </p:txBody>
        </p:sp>
        <p:sp>
          <p:nvSpPr>
            <p:cNvPr id="4136" name="Freeform 56"/>
            <p:cNvSpPr>
              <a:spLocks/>
            </p:cNvSpPr>
            <p:nvPr/>
          </p:nvSpPr>
          <p:spPr bwMode="auto">
            <a:xfrm flipH="1">
              <a:off x="3012" y="3639"/>
              <a:ext cx="109" cy="177"/>
            </a:xfrm>
            <a:custGeom>
              <a:avLst/>
              <a:gdLst>
                <a:gd name="T0" fmla="*/ 1 w 188"/>
                <a:gd name="T1" fmla="*/ 0 h 362"/>
                <a:gd name="T2" fmla="*/ 1 w 188"/>
                <a:gd name="T3" fmla="*/ 0 h 362"/>
                <a:gd name="T4" fmla="*/ 1 w 188"/>
                <a:gd name="T5" fmla="*/ 0 h 362"/>
                <a:gd name="T6" fmla="*/ 0 60000 65536"/>
                <a:gd name="T7" fmla="*/ 0 60000 65536"/>
                <a:gd name="T8" fmla="*/ 0 60000 65536"/>
                <a:gd name="T9" fmla="*/ 0 w 188"/>
                <a:gd name="T10" fmla="*/ 0 h 362"/>
                <a:gd name="T11" fmla="*/ 188 w 188"/>
                <a:gd name="T12" fmla="*/ 362 h 362"/>
              </a:gdLst>
              <a:ahLst/>
              <a:cxnLst>
                <a:cxn ang="T6">
                  <a:pos x="T0" y="T1"/>
                </a:cxn>
                <a:cxn ang="T7">
                  <a:pos x="T2" y="T3"/>
                </a:cxn>
                <a:cxn ang="T8">
                  <a:pos x="T4" y="T5"/>
                </a:cxn>
              </a:cxnLst>
              <a:rect l="T9" t="T10" r="T11" b="T12"/>
              <a:pathLst>
                <a:path w="188" h="362">
                  <a:moveTo>
                    <a:pt x="143" y="0"/>
                  </a:moveTo>
                  <a:cubicBezTo>
                    <a:pt x="71" y="60"/>
                    <a:pt x="0" y="121"/>
                    <a:pt x="7" y="181"/>
                  </a:cubicBezTo>
                  <a:cubicBezTo>
                    <a:pt x="14" y="241"/>
                    <a:pt x="101" y="301"/>
                    <a:pt x="188" y="362"/>
                  </a:cubicBezTo>
                </a:path>
              </a:pathLst>
            </a:custGeom>
            <a:noFill/>
            <a:ln w="9525">
              <a:solidFill>
                <a:schemeClr val="tx1"/>
              </a:solidFill>
              <a:round/>
              <a:headEnd/>
              <a:tailEnd/>
            </a:ln>
          </p:spPr>
          <p:txBody>
            <a:bodyPr wrap="none" anchor="ctr"/>
            <a:lstStyle/>
            <a:p>
              <a:endParaRPr lang="ja-JP" altLang="en-US"/>
            </a:p>
          </p:txBody>
        </p:sp>
        <p:sp>
          <p:nvSpPr>
            <p:cNvPr id="4137" name="Freeform 57"/>
            <p:cNvSpPr>
              <a:spLocks/>
            </p:cNvSpPr>
            <p:nvPr/>
          </p:nvSpPr>
          <p:spPr bwMode="auto">
            <a:xfrm>
              <a:off x="2981" y="3462"/>
              <a:ext cx="111" cy="177"/>
            </a:xfrm>
            <a:custGeom>
              <a:avLst/>
              <a:gdLst>
                <a:gd name="T0" fmla="*/ 5 w 143"/>
                <a:gd name="T1" fmla="*/ 0 h 363"/>
                <a:gd name="T2" fmla="*/ 9 w 143"/>
                <a:gd name="T3" fmla="*/ 0 h 363"/>
                <a:gd name="T4" fmla="*/ 9 w 143"/>
                <a:gd name="T5" fmla="*/ 0 h 363"/>
                <a:gd name="T6" fmla="*/ 5 w 143"/>
                <a:gd name="T7" fmla="*/ 0 h 363"/>
                <a:gd name="T8" fmla="*/ 0 w 143"/>
                <a:gd name="T9" fmla="*/ 0 h 363"/>
                <a:gd name="T10" fmla="*/ 0 60000 65536"/>
                <a:gd name="T11" fmla="*/ 0 60000 65536"/>
                <a:gd name="T12" fmla="*/ 0 60000 65536"/>
                <a:gd name="T13" fmla="*/ 0 60000 65536"/>
                <a:gd name="T14" fmla="*/ 0 60000 65536"/>
                <a:gd name="T15" fmla="*/ 0 w 143"/>
                <a:gd name="T16" fmla="*/ 0 h 363"/>
                <a:gd name="T17" fmla="*/ 143 w 143"/>
                <a:gd name="T18" fmla="*/ 363 h 363"/>
              </a:gdLst>
              <a:ahLst/>
              <a:cxnLst>
                <a:cxn ang="T10">
                  <a:pos x="T0" y="T1"/>
                </a:cxn>
                <a:cxn ang="T11">
                  <a:pos x="T2" y="T3"/>
                </a:cxn>
                <a:cxn ang="T12">
                  <a:pos x="T4" y="T5"/>
                </a:cxn>
                <a:cxn ang="T13">
                  <a:pos x="T6" y="T7"/>
                </a:cxn>
                <a:cxn ang="T14">
                  <a:pos x="T8" y="T9"/>
                </a:cxn>
              </a:cxnLst>
              <a:rect l="T15" t="T16" r="T17" b="T18"/>
              <a:pathLst>
                <a:path w="143" h="363">
                  <a:moveTo>
                    <a:pt x="91" y="0"/>
                  </a:moveTo>
                  <a:cubicBezTo>
                    <a:pt x="110" y="26"/>
                    <a:pt x="129" y="53"/>
                    <a:pt x="136" y="91"/>
                  </a:cubicBezTo>
                  <a:cubicBezTo>
                    <a:pt x="143" y="129"/>
                    <a:pt x="143" y="189"/>
                    <a:pt x="136" y="227"/>
                  </a:cubicBezTo>
                  <a:cubicBezTo>
                    <a:pt x="129" y="265"/>
                    <a:pt x="114" y="295"/>
                    <a:pt x="91" y="318"/>
                  </a:cubicBezTo>
                  <a:cubicBezTo>
                    <a:pt x="68" y="341"/>
                    <a:pt x="34" y="352"/>
                    <a:pt x="0" y="363"/>
                  </a:cubicBezTo>
                </a:path>
              </a:pathLst>
            </a:custGeom>
            <a:noFill/>
            <a:ln w="9525">
              <a:solidFill>
                <a:schemeClr val="tx1"/>
              </a:solidFill>
              <a:round/>
              <a:headEnd/>
              <a:tailEnd/>
            </a:ln>
          </p:spPr>
          <p:txBody>
            <a:bodyPr wrap="none" anchor="ctr"/>
            <a:lstStyle/>
            <a:p>
              <a:endParaRPr lang="ja-JP" altLang="en-US"/>
            </a:p>
          </p:txBody>
        </p:sp>
        <p:sp>
          <p:nvSpPr>
            <p:cNvPr id="4138" name="Freeform 58"/>
            <p:cNvSpPr>
              <a:spLocks/>
            </p:cNvSpPr>
            <p:nvPr/>
          </p:nvSpPr>
          <p:spPr bwMode="auto">
            <a:xfrm>
              <a:off x="2608" y="2931"/>
              <a:ext cx="862" cy="227"/>
            </a:xfrm>
            <a:custGeom>
              <a:avLst/>
              <a:gdLst>
                <a:gd name="T0" fmla="*/ 0 w 1828"/>
                <a:gd name="T1" fmla="*/ 160 h 235"/>
                <a:gd name="T2" fmla="*/ 0 w 1828"/>
                <a:gd name="T3" fmla="*/ 98 h 235"/>
                <a:gd name="T4" fmla="*/ 0 w 1828"/>
                <a:gd name="T5" fmla="*/ 38 h 235"/>
                <a:gd name="T6" fmla="*/ 0 w 1828"/>
                <a:gd name="T7" fmla="*/ 8 h 235"/>
                <a:gd name="T8" fmla="*/ 0 w 1828"/>
                <a:gd name="T9" fmla="*/ 8 h 235"/>
                <a:gd name="T10" fmla="*/ 0 w 1828"/>
                <a:gd name="T11" fmla="*/ 38 h 235"/>
                <a:gd name="T12" fmla="*/ 0 w 1828"/>
                <a:gd name="T13" fmla="*/ 68 h 235"/>
                <a:gd name="T14" fmla="*/ 0 w 1828"/>
                <a:gd name="T15" fmla="*/ 68 h 235"/>
                <a:gd name="T16" fmla="*/ 0 w 1828"/>
                <a:gd name="T17" fmla="*/ 68 h 235"/>
                <a:gd name="T18" fmla="*/ 0 w 1828"/>
                <a:gd name="T19" fmla="*/ 68 h 235"/>
                <a:gd name="T20" fmla="*/ 0 w 1828"/>
                <a:gd name="T21" fmla="*/ 38 h 235"/>
                <a:gd name="T22" fmla="*/ 0 w 1828"/>
                <a:gd name="T23" fmla="*/ 68 h 235"/>
                <a:gd name="T24" fmla="*/ 0 w 1828"/>
                <a:gd name="T25" fmla="*/ 68 h 235"/>
                <a:gd name="T26" fmla="*/ 0 w 1828"/>
                <a:gd name="T27" fmla="*/ 98 h 2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28"/>
                <a:gd name="T43" fmla="*/ 0 h 235"/>
                <a:gd name="T44" fmla="*/ 1828 w 1828"/>
                <a:gd name="T45" fmla="*/ 235 h 2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28" h="235">
                  <a:moveTo>
                    <a:pt x="234" y="235"/>
                  </a:moveTo>
                  <a:cubicBezTo>
                    <a:pt x="215" y="204"/>
                    <a:pt x="196" y="174"/>
                    <a:pt x="188" y="144"/>
                  </a:cubicBezTo>
                  <a:cubicBezTo>
                    <a:pt x="180" y="114"/>
                    <a:pt x="180" y="77"/>
                    <a:pt x="188" y="54"/>
                  </a:cubicBezTo>
                  <a:cubicBezTo>
                    <a:pt x="196" y="31"/>
                    <a:pt x="0" y="16"/>
                    <a:pt x="234" y="8"/>
                  </a:cubicBezTo>
                  <a:cubicBezTo>
                    <a:pt x="468" y="0"/>
                    <a:pt x="1360" y="0"/>
                    <a:pt x="1594" y="8"/>
                  </a:cubicBezTo>
                  <a:cubicBezTo>
                    <a:pt x="1828" y="16"/>
                    <a:pt x="1655" y="39"/>
                    <a:pt x="1640" y="54"/>
                  </a:cubicBezTo>
                  <a:cubicBezTo>
                    <a:pt x="1625" y="69"/>
                    <a:pt x="1542" y="92"/>
                    <a:pt x="1504" y="99"/>
                  </a:cubicBezTo>
                  <a:cubicBezTo>
                    <a:pt x="1466" y="106"/>
                    <a:pt x="1458" y="99"/>
                    <a:pt x="1413" y="99"/>
                  </a:cubicBezTo>
                  <a:cubicBezTo>
                    <a:pt x="1368" y="99"/>
                    <a:pt x="1284" y="99"/>
                    <a:pt x="1231" y="99"/>
                  </a:cubicBezTo>
                  <a:cubicBezTo>
                    <a:pt x="1178" y="99"/>
                    <a:pt x="1133" y="106"/>
                    <a:pt x="1095" y="99"/>
                  </a:cubicBezTo>
                  <a:cubicBezTo>
                    <a:pt x="1057" y="92"/>
                    <a:pt x="1043" y="54"/>
                    <a:pt x="1005" y="54"/>
                  </a:cubicBezTo>
                  <a:cubicBezTo>
                    <a:pt x="967" y="54"/>
                    <a:pt x="914" y="92"/>
                    <a:pt x="869" y="99"/>
                  </a:cubicBezTo>
                  <a:cubicBezTo>
                    <a:pt x="824" y="106"/>
                    <a:pt x="771" y="92"/>
                    <a:pt x="733" y="99"/>
                  </a:cubicBezTo>
                  <a:cubicBezTo>
                    <a:pt x="695" y="106"/>
                    <a:pt x="668" y="125"/>
                    <a:pt x="642" y="144"/>
                  </a:cubicBezTo>
                </a:path>
              </a:pathLst>
            </a:custGeom>
            <a:noFill/>
            <a:ln w="9525">
              <a:solidFill>
                <a:schemeClr val="tx1"/>
              </a:solidFill>
              <a:round/>
              <a:headEnd/>
              <a:tailEnd/>
            </a:ln>
          </p:spPr>
          <p:txBody>
            <a:bodyPr wrap="none" anchor="ctr"/>
            <a:lstStyle/>
            <a:p>
              <a:endParaRPr lang="ja-JP" altLang="en-US"/>
            </a:p>
          </p:txBody>
        </p:sp>
        <p:sp>
          <p:nvSpPr>
            <p:cNvPr id="4139" name="Text Box 59"/>
            <p:cNvSpPr txBox="1">
              <a:spLocks noChangeArrowheads="1"/>
            </p:cNvSpPr>
            <p:nvPr/>
          </p:nvSpPr>
          <p:spPr bwMode="auto">
            <a:xfrm>
              <a:off x="2833" y="2939"/>
              <a:ext cx="245" cy="192"/>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40" name="Text Box 60"/>
            <p:cNvSpPr txBox="1">
              <a:spLocks noChangeArrowheads="1"/>
            </p:cNvSpPr>
            <p:nvPr/>
          </p:nvSpPr>
          <p:spPr bwMode="auto">
            <a:xfrm>
              <a:off x="3060" y="2976"/>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41" name="Text Box 61"/>
            <p:cNvSpPr txBox="1">
              <a:spLocks noChangeArrowheads="1"/>
            </p:cNvSpPr>
            <p:nvPr/>
          </p:nvSpPr>
          <p:spPr bwMode="auto">
            <a:xfrm>
              <a:off x="3196" y="2886"/>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42" name="Text Box 62"/>
            <p:cNvSpPr txBox="1">
              <a:spLocks noChangeArrowheads="1"/>
            </p:cNvSpPr>
            <p:nvPr/>
          </p:nvSpPr>
          <p:spPr bwMode="auto">
            <a:xfrm>
              <a:off x="2955" y="2886"/>
              <a:ext cx="245" cy="193"/>
            </a:xfrm>
            <a:prstGeom prst="rect">
              <a:avLst/>
            </a:prstGeom>
            <a:noFill/>
            <a:ln w="9525" algn="ctr">
              <a:noFill/>
              <a:miter lim="800000"/>
              <a:headEnd/>
              <a:tailEnd/>
            </a:ln>
          </p:spPr>
          <p:txBody>
            <a:bodyPr wrap="none">
              <a:spAutoFit/>
            </a:bodyPr>
            <a:lstStyle/>
            <a:p>
              <a:pPr algn="ctr"/>
              <a:r>
                <a:rPr lang="en-US" altLang="ja-JP" sz="1200">
                  <a:solidFill>
                    <a:schemeClr val="accent2"/>
                  </a:solidFill>
                </a:rPr>
                <a:t>●</a:t>
              </a:r>
            </a:p>
          </p:txBody>
        </p:sp>
        <p:sp>
          <p:nvSpPr>
            <p:cNvPr id="4143" name="Text Box 63"/>
            <p:cNvSpPr txBox="1">
              <a:spLocks noChangeArrowheads="1"/>
            </p:cNvSpPr>
            <p:nvPr/>
          </p:nvSpPr>
          <p:spPr bwMode="auto">
            <a:xfrm>
              <a:off x="397" y="2296"/>
              <a:ext cx="1177" cy="258"/>
            </a:xfrm>
            <a:prstGeom prst="rect">
              <a:avLst/>
            </a:prstGeom>
            <a:solidFill>
              <a:schemeClr val="bg1"/>
            </a:solidFill>
            <a:ln w="9525" algn="ctr">
              <a:noFill/>
              <a:miter lim="800000"/>
              <a:headEnd/>
              <a:tailEnd/>
            </a:ln>
          </p:spPr>
          <p:txBody>
            <a:bodyPr wrap="none">
              <a:spAutoFit/>
            </a:bodyPr>
            <a:lstStyle/>
            <a:p>
              <a:pPr algn="ctr"/>
              <a:r>
                <a:rPr lang="en-US" altLang="ja-JP" b="1" i="1">
                  <a:latin typeface="Comic Sans MS" pitchFamily="66" charset="0"/>
                </a:rPr>
                <a:t>melting layer</a:t>
              </a:r>
            </a:p>
          </p:txBody>
        </p:sp>
        <p:sp>
          <p:nvSpPr>
            <p:cNvPr id="4144" name="Text Box 66"/>
            <p:cNvSpPr txBox="1">
              <a:spLocks noChangeArrowheads="1"/>
            </p:cNvSpPr>
            <p:nvPr/>
          </p:nvSpPr>
          <p:spPr bwMode="auto">
            <a:xfrm>
              <a:off x="2035" y="1484"/>
              <a:ext cx="810" cy="257"/>
            </a:xfrm>
            <a:prstGeom prst="rect">
              <a:avLst/>
            </a:prstGeom>
            <a:noFill/>
            <a:ln w="9525" algn="ctr">
              <a:noFill/>
              <a:miter lim="800000"/>
              <a:headEnd/>
              <a:tailEnd/>
            </a:ln>
          </p:spPr>
          <p:txBody>
            <a:bodyPr wrap="none">
              <a:spAutoFit/>
            </a:bodyPr>
            <a:lstStyle/>
            <a:p>
              <a:pPr algn="ctr"/>
              <a:r>
                <a:rPr lang="en-US" altLang="ja-JP" i="1">
                  <a:latin typeface="Comic Sans MS" pitchFamily="66" charset="0"/>
                </a:rPr>
                <a:t>cloud ice</a:t>
              </a:r>
            </a:p>
          </p:txBody>
        </p:sp>
        <p:sp>
          <p:nvSpPr>
            <p:cNvPr id="4145" name="Text Box 67"/>
            <p:cNvSpPr txBox="1">
              <a:spLocks noChangeArrowheads="1"/>
            </p:cNvSpPr>
            <p:nvPr/>
          </p:nvSpPr>
          <p:spPr bwMode="auto">
            <a:xfrm>
              <a:off x="2572" y="2745"/>
              <a:ext cx="997" cy="257"/>
            </a:xfrm>
            <a:prstGeom prst="rect">
              <a:avLst/>
            </a:prstGeom>
            <a:noFill/>
            <a:ln w="9525" algn="ctr">
              <a:noFill/>
              <a:miter lim="800000"/>
              <a:headEnd/>
              <a:tailEnd/>
            </a:ln>
          </p:spPr>
          <p:txBody>
            <a:bodyPr wrap="none">
              <a:spAutoFit/>
            </a:bodyPr>
            <a:lstStyle/>
            <a:p>
              <a:pPr algn="ctr"/>
              <a:r>
                <a:rPr lang="en-US" altLang="ja-JP" i="1">
                  <a:latin typeface="Comic Sans MS" pitchFamily="66" charset="0"/>
                </a:rPr>
                <a:t>cloud liquid</a:t>
              </a:r>
            </a:p>
          </p:txBody>
        </p:sp>
        <p:sp>
          <p:nvSpPr>
            <p:cNvPr id="4146" name="Text Box 68"/>
            <p:cNvSpPr txBox="1">
              <a:spLocks noChangeArrowheads="1"/>
            </p:cNvSpPr>
            <p:nvPr/>
          </p:nvSpPr>
          <p:spPr bwMode="auto">
            <a:xfrm>
              <a:off x="1824" y="2205"/>
              <a:ext cx="1878" cy="257"/>
            </a:xfrm>
            <a:prstGeom prst="rect">
              <a:avLst/>
            </a:prstGeom>
            <a:noFill/>
            <a:ln w="9525" algn="ctr">
              <a:noFill/>
              <a:miter lim="800000"/>
              <a:headEnd/>
              <a:tailEnd/>
            </a:ln>
          </p:spPr>
          <p:txBody>
            <a:bodyPr wrap="none">
              <a:spAutoFit/>
            </a:bodyPr>
            <a:lstStyle/>
            <a:p>
              <a:pPr algn="ctr"/>
              <a:r>
                <a:rPr lang="en-US" altLang="ja-JP" i="1">
                  <a:latin typeface="Comic Sans MS" pitchFamily="66" charset="0"/>
                </a:rPr>
                <a:t>mixed-phase ice/liquid</a:t>
              </a:r>
            </a:p>
          </p:txBody>
        </p:sp>
      </p:grpSp>
      <p:sp>
        <p:nvSpPr>
          <p:cNvPr id="4103" name="Text Box 70"/>
          <p:cNvSpPr txBox="1">
            <a:spLocks noChangeArrowheads="1"/>
          </p:cNvSpPr>
          <p:nvPr/>
        </p:nvSpPr>
        <p:spPr bwMode="auto">
          <a:xfrm>
            <a:off x="204788" y="1125538"/>
            <a:ext cx="3575050" cy="366712"/>
          </a:xfrm>
          <a:prstGeom prst="rect">
            <a:avLst/>
          </a:prstGeom>
          <a:noFill/>
          <a:ln w="9525" algn="ctr">
            <a:noFill/>
            <a:miter lim="800000"/>
            <a:headEnd/>
            <a:tailEnd/>
          </a:ln>
        </p:spPr>
        <p:txBody>
          <a:bodyPr wrap="none">
            <a:spAutoFit/>
          </a:bodyPr>
          <a:lstStyle/>
          <a:p>
            <a:pPr algn="ctr"/>
            <a:r>
              <a:rPr lang="en-US" altLang="ja-JP"/>
              <a:t>MSE &amp; total water budgets in A-S</a:t>
            </a:r>
          </a:p>
        </p:txBody>
      </p:sp>
      <p:sp>
        <p:nvSpPr>
          <p:cNvPr id="4104" name="Text Box 71"/>
          <p:cNvSpPr txBox="1">
            <a:spLocks noChangeArrowheads="1"/>
          </p:cNvSpPr>
          <p:nvPr/>
        </p:nvSpPr>
        <p:spPr bwMode="auto">
          <a:xfrm>
            <a:off x="3924300" y="1125538"/>
            <a:ext cx="4781550" cy="915987"/>
          </a:xfrm>
          <a:prstGeom prst="rect">
            <a:avLst/>
          </a:prstGeom>
          <a:noFill/>
          <a:ln w="9525" algn="ctr">
            <a:noFill/>
            <a:miter lim="800000"/>
            <a:headEnd/>
            <a:tailEnd/>
          </a:ln>
        </p:spPr>
        <p:txBody>
          <a:bodyPr wrap="none">
            <a:spAutoFit/>
          </a:bodyPr>
          <a:lstStyle/>
          <a:p>
            <a:r>
              <a:rPr lang="en-US" altLang="ja-JP"/>
              <a:t>-&gt; vapor, liquid and ice partitioned inside </a:t>
            </a:r>
          </a:p>
          <a:p>
            <a:r>
              <a:rPr lang="en-US" altLang="ja-JP"/>
              <a:t>    the cumulus with reference to temperature </a:t>
            </a:r>
          </a:p>
          <a:p>
            <a:r>
              <a:rPr lang="en-US" altLang="ja-JP"/>
              <a:t>    and saturation deficit in the cumulus tower</a:t>
            </a:r>
          </a:p>
        </p:txBody>
      </p:sp>
      <p:sp>
        <p:nvSpPr>
          <p:cNvPr id="4105" name="AutoShape 74"/>
          <p:cNvSpPr>
            <a:spLocks noChangeArrowheads="1"/>
          </p:cNvSpPr>
          <p:nvPr/>
        </p:nvSpPr>
        <p:spPr bwMode="auto">
          <a:xfrm>
            <a:off x="4284663" y="2709863"/>
            <a:ext cx="2232025" cy="142875"/>
          </a:xfrm>
          <a:prstGeom prst="rightArrow">
            <a:avLst>
              <a:gd name="adj1" fmla="val 50000"/>
              <a:gd name="adj2" fmla="val 390556"/>
            </a:avLst>
          </a:prstGeom>
          <a:solidFill>
            <a:srgbClr val="EA4242"/>
          </a:solidFill>
          <a:ln w="9525" algn="ctr">
            <a:noFill/>
            <a:miter lim="800000"/>
            <a:headEnd/>
            <a:tailEnd/>
          </a:ln>
        </p:spPr>
        <p:txBody>
          <a:bodyPr wrap="none" anchor="ctr"/>
          <a:lstStyle/>
          <a:p>
            <a:endParaRPr lang="ja-JP" altLang="en-US"/>
          </a:p>
        </p:txBody>
      </p:sp>
      <p:sp>
        <p:nvSpPr>
          <p:cNvPr id="4106" name="AutoShape 75"/>
          <p:cNvSpPr>
            <a:spLocks noChangeArrowheads="1"/>
          </p:cNvSpPr>
          <p:nvPr/>
        </p:nvSpPr>
        <p:spPr bwMode="auto">
          <a:xfrm rot="-1550897">
            <a:off x="5065713" y="4438650"/>
            <a:ext cx="1423987" cy="201613"/>
          </a:xfrm>
          <a:prstGeom prst="rightArrow">
            <a:avLst>
              <a:gd name="adj1" fmla="val 50000"/>
              <a:gd name="adj2" fmla="val 176574"/>
            </a:avLst>
          </a:prstGeom>
          <a:solidFill>
            <a:srgbClr val="EA4242"/>
          </a:solidFill>
          <a:ln w="9525" algn="ctr">
            <a:noFill/>
            <a:miter lim="800000"/>
            <a:headEnd/>
            <a:tailEnd/>
          </a:ln>
        </p:spPr>
        <p:txBody>
          <a:bodyPr wrap="none" anchor="ctr"/>
          <a:lstStyle/>
          <a:p>
            <a:endParaRPr lang="ja-JP" altLang="en-US"/>
          </a:p>
        </p:txBody>
      </p:sp>
      <p:sp>
        <p:nvSpPr>
          <p:cNvPr id="4107" name="Text Box 76"/>
          <p:cNvSpPr txBox="1">
            <a:spLocks noChangeArrowheads="1"/>
          </p:cNvSpPr>
          <p:nvPr/>
        </p:nvSpPr>
        <p:spPr bwMode="auto">
          <a:xfrm>
            <a:off x="5197475" y="2846388"/>
            <a:ext cx="3359150" cy="366712"/>
          </a:xfrm>
          <a:prstGeom prst="rect">
            <a:avLst/>
          </a:prstGeom>
          <a:noFill/>
          <a:ln w="9525" algn="ctr">
            <a:noFill/>
            <a:miter lim="800000"/>
            <a:headEnd/>
            <a:tailEnd/>
          </a:ln>
        </p:spPr>
        <p:txBody>
          <a:bodyPr wrap="none">
            <a:spAutoFit/>
          </a:bodyPr>
          <a:lstStyle/>
          <a:p>
            <a:pPr algn="ctr"/>
            <a:r>
              <a:rPr lang="en-US" altLang="ja-JP"/>
              <a:t>ice nucleation/deposition/fallout</a:t>
            </a:r>
          </a:p>
        </p:txBody>
      </p:sp>
      <p:sp>
        <p:nvSpPr>
          <p:cNvPr id="4108" name="Text Box 77"/>
          <p:cNvSpPr txBox="1">
            <a:spLocks noChangeArrowheads="1"/>
          </p:cNvSpPr>
          <p:nvPr/>
        </p:nvSpPr>
        <p:spPr bwMode="auto">
          <a:xfrm>
            <a:off x="6416675" y="3716338"/>
            <a:ext cx="2686050" cy="641350"/>
          </a:xfrm>
          <a:prstGeom prst="rect">
            <a:avLst/>
          </a:prstGeom>
          <a:noFill/>
          <a:ln w="9525" algn="ctr">
            <a:noFill/>
            <a:miter lim="800000"/>
            <a:headEnd/>
            <a:tailEnd/>
          </a:ln>
        </p:spPr>
        <p:txBody>
          <a:bodyPr wrap="none">
            <a:spAutoFit/>
          </a:bodyPr>
          <a:lstStyle/>
          <a:p>
            <a:r>
              <a:rPr lang="en-US" altLang="ja-JP"/>
              <a:t>change in the PDF </a:t>
            </a:r>
          </a:p>
          <a:p>
            <a:r>
              <a:rPr lang="en-US" altLang="ja-JP"/>
              <a:t>  variance and skewness</a:t>
            </a:r>
          </a:p>
        </p:txBody>
      </p:sp>
      <p:sp>
        <p:nvSpPr>
          <p:cNvPr id="4109" name="Text Box 78"/>
          <p:cNvSpPr txBox="1">
            <a:spLocks noChangeArrowheads="1"/>
          </p:cNvSpPr>
          <p:nvPr/>
        </p:nvSpPr>
        <p:spPr bwMode="auto">
          <a:xfrm>
            <a:off x="5970588" y="5084763"/>
            <a:ext cx="2965450" cy="641350"/>
          </a:xfrm>
          <a:prstGeom prst="rect">
            <a:avLst/>
          </a:prstGeom>
          <a:noFill/>
          <a:ln w="9525" algn="ctr">
            <a:noFill/>
            <a:miter lim="800000"/>
            <a:headEnd/>
            <a:tailEnd/>
          </a:ln>
        </p:spPr>
        <p:txBody>
          <a:bodyPr wrap="none">
            <a:spAutoFit/>
          </a:bodyPr>
          <a:lstStyle/>
          <a:p>
            <a:r>
              <a:rPr lang="en-US" altLang="ja-JP"/>
              <a:t>any type of cloud fraction</a:t>
            </a:r>
          </a:p>
          <a:p>
            <a:r>
              <a:rPr lang="en-US" altLang="ja-JP"/>
              <a:t>is then calculated with HPC</a:t>
            </a:r>
          </a:p>
        </p:txBody>
      </p:sp>
      <p:graphicFrame>
        <p:nvGraphicFramePr>
          <p:cNvPr id="4098" name="Object 81"/>
          <p:cNvGraphicFramePr>
            <a:graphicFrameLocks noChangeAspect="1"/>
          </p:cNvGraphicFramePr>
          <p:nvPr/>
        </p:nvGraphicFramePr>
        <p:xfrm>
          <a:off x="454025" y="1492250"/>
          <a:ext cx="3038475" cy="423863"/>
        </p:xfrm>
        <a:graphic>
          <a:graphicData uri="http://schemas.openxmlformats.org/presentationml/2006/ole">
            <p:oleObj spid="_x0000_s4098" name="Equation" r:id="rId4" imgW="1917360" imgH="266400" progId="Equation.DSMT4">
              <p:embed/>
            </p:oleObj>
          </a:graphicData>
        </a:graphic>
      </p:graphicFrame>
      <p:graphicFrame>
        <p:nvGraphicFramePr>
          <p:cNvPr id="4099" name="Object 82"/>
          <p:cNvGraphicFramePr>
            <a:graphicFrameLocks noChangeAspect="1"/>
          </p:cNvGraphicFramePr>
          <p:nvPr/>
        </p:nvGraphicFramePr>
        <p:xfrm>
          <a:off x="468313" y="1916113"/>
          <a:ext cx="3195637" cy="420687"/>
        </p:xfrm>
        <a:graphic>
          <a:graphicData uri="http://schemas.openxmlformats.org/presentationml/2006/ole">
            <p:oleObj spid="_x0000_s4099" name="Equation" r:id="rId5" imgW="2019240" imgH="266400" progId="Equation.DSMT4">
              <p:embed/>
            </p:oleObj>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scm_w-scheme"/>
          <p:cNvPicPr>
            <a:picLocks noChangeAspect="1" noChangeArrowheads="1"/>
          </p:cNvPicPr>
          <p:nvPr/>
        </p:nvPicPr>
        <p:blipFill>
          <a:blip r:embed="rId3"/>
          <a:srcRect t="56599" b="17064"/>
          <a:stretch>
            <a:fillRect/>
          </a:stretch>
        </p:blipFill>
        <p:spPr bwMode="auto">
          <a:xfrm>
            <a:off x="4471988" y="2457450"/>
            <a:ext cx="4852987" cy="2987675"/>
          </a:xfrm>
          <a:prstGeom prst="rect">
            <a:avLst/>
          </a:prstGeom>
          <a:noFill/>
          <a:ln w="9525">
            <a:noFill/>
            <a:miter lim="800000"/>
            <a:headEnd/>
            <a:tailEnd/>
          </a:ln>
        </p:spPr>
      </p:pic>
      <p:sp>
        <p:nvSpPr>
          <p:cNvPr id="280579" name="Rectangle 3"/>
          <p:cNvSpPr>
            <a:spLocks noGrp="1" noChangeArrowheads="1"/>
          </p:cNvSpPr>
          <p:nvPr>
            <p:ph type="title"/>
          </p:nvPr>
        </p:nvSpPr>
        <p:spPr>
          <a:effectLst>
            <a:outerShdw dist="35921" dir="2700000" algn="ctr" rotWithShape="0">
              <a:srgbClr val="FFFF00"/>
            </a:outerShdw>
          </a:effectLst>
        </p:spPr>
        <p:txBody>
          <a:bodyPr/>
          <a:lstStyle/>
          <a:p>
            <a:pPr eaLnBrk="1" hangingPunct="1">
              <a:defRPr/>
            </a:pPr>
            <a:r>
              <a:rPr lang="en-US" altLang="ja-JP" sz="2800" b="1" smtClean="0">
                <a:latin typeface="Lucida Sans Unicode" pitchFamily="34" charset="0"/>
              </a:rPr>
              <a:t>Single column model test</a:t>
            </a:r>
          </a:p>
        </p:txBody>
      </p:sp>
      <p:sp>
        <p:nvSpPr>
          <p:cNvPr id="72708" name="Rectangle 6"/>
          <p:cNvSpPr>
            <a:spLocks noChangeArrowheads="1"/>
          </p:cNvSpPr>
          <p:nvPr/>
        </p:nvSpPr>
        <p:spPr bwMode="auto">
          <a:xfrm>
            <a:off x="179388" y="1196975"/>
            <a:ext cx="8388350" cy="720725"/>
          </a:xfrm>
          <a:prstGeom prst="rect">
            <a:avLst/>
          </a:prstGeom>
          <a:noFill/>
          <a:ln w="9525">
            <a:noFill/>
            <a:miter lim="800000"/>
            <a:headEnd/>
            <a:tailEnd/>
          </a:ln>
        </p:spPr>
        <p:txBody>
          <a:bodyPr/>
          <a:lstStyle/>
          <a:p>
            <a:pPr marL="342900" indent="-342900">
              <a:lnSpc>
                <a:spcPct val="90000"/>
              </a:lnSpc>
              <a:spcBef>
                <a:spcPct val="20000"/>
              </a:spcBef>
              <a:buFont typeface="Wingdings" pitchFamily="2" charset="2"/>
              <a:buChar char="Ø"/>
            </a:pPr>
            <a:r>
              <a:rPr lang="en-US" altLang="ja-JP" sz="2000"/>
              <a:t>A-S, prognostic cloud scheme + simple cloud physics</a:t>
            </a:r>
          </a:p>
          <a:p>
            <a:pPr marL="342900" indent="-342900">
              <a:lnSpc>
                <a:spcPct val="90000"/>
              </a:lnSpc>
              <a:spcBef>
                <a:spcPct val="20000"/>
              </a:spcBef>
              <a:buFont typeface="Wingdings" pitchFamily="2" charset="2"/>
              <a:buChar char="Ø"/>
            </a:pPr>
            <a:r>
              <a:rPr lang="en-US" altLang="ja-JP" sz="2000"/>
              <a:t>12hr integration from Weisman &amp; Klemp (1982) profile</a:t>
            </a:r>
          </a:p>
        </p:txBody>
      </p:sp>
      <p:sp>
        <p:nvSpPr>
          <p:cNvPr id="72709" name="Text Box 22"/>
          <p:cNvSpPr txBox="1">
            <a:spLocks noChangeArrowheads="1"/>
          </p:cNvSpPr>
          <p:nvPr/>
        </p:nvSpPr>
        <p:spPr bwMode="auto">
          <a:xfrm>
            <a:off x="5292725" y="5516563"/>
            <a:ext cx="3536950" cy="701675"/>
          </a:xfrm>
          <a:prstGeom prst="rect">
            <a:avLst/>
          </a:prstGeom>
          <a:noFill/>
          <a:ln w="9525">
            <a:noFill/>
            <a:miter lim="800000"/>
            <a:headEnd/>
            <a:tailEnd/>
          </a:ln>
        </p:spPr>
        <p:txBody>
          <a:bodyPr wrap="none">
            <a:spAutoFit/>
          </a:bodyPr>
          <a:lstStyle/>
          <a:p>
            <a:r>
              <a:rPr lang="en-US" altLang="ja-JP" sz="2000">
                <a:latin typeface="Times New Roman" pitchFamily="18" charset="0"/>
              </a:rPr>
              <a:t>    cumulus detrainment  ⇒ </a:t>
            </a:r>
            <a:r>
              <a:rPr lang="en-US" altLang="ja-JP" sz="2000">
                <a:latin typeface="Monotype Corsiva" pitchFamily="66" charset="0"/>
              </a:rPr>
              <a:t>V, S+</a:t>
            </a:r>
          </a:p>
          <a:p>
            <a:r>
              <a:rPr lang="en-US" altLang="ja-JP" sz="2000">
                <a:latin typeface="Times New Roman" pitchFamily="18" charset="0"/>
              </a:rPr>
              <a:t>    precipitation/ice fall ⇒ </a:t>
            </a:r>
            <a:r>
              <a:rPr lang="en-US" altLang="ja-JP" sz="2000">
                <a:latin typeface="Monotype Corsiva" pitchFamily="66" charset="0"/>
              </a:rPr>
              <a:t>S-</a:t>
            </a:r>
          </a:p>
        </p:txBody>
      </p:sp>
      <p:sp>
        <p:nvSpPr>
          <p:cNvPr id="72710" name="Text Box 15"/>
          <p:cNvSpPr txBox="1">
            <a:spLocks noChangeArrowheads="1"/>
          </p:cNvSpPr>
          <p:nvPr/>
        </p:nvSpPr>
        <p:spPr bwMode="auto">
          <a:xfrm>
            <a:off x="5270500" y="4502150"/>
            <a:ext cx="381000" cy="366713"/>
          </a:xfrm>
          <a:prstGeom prst="rect">
            <a:avLst/>
          </a:prstGeom>
          <a:noFill/>
          <a:ln w="9525">
            <a:noFill/>
            <a:miter lim="800000"/>
            <a:headEnd/>
            <a:tailEnd/>
          </a:ln>
        </p:spPr>
        <p:txBody>
          <a:bodyPr wrap="none">
            <a:spAutoFit/>
          </a:bodyPr>
          <a:lstStyle/>
          <a:p>
            <a:r>
              <a:rPr lang="en-US" altLang="ja-JP" i="1">
                <a:latin typeface="Monotype Corsiva" pitchFamily="66" charset="0"/>
              </a:rPr>
              <a:t>V </a:t>
            </a:r>
          </a:p>
        </p:txBody>
      </p:sp>
      <p:sp>
        <p:nvSpPr>
          <p:cNvPr id="72711" name="Text Box 16"/>
          <p:cNvSpPr txBox="1">
            <a:spLocks noChangeArrowheads="1"/>
          </p:cNvSpPr>
          <p:nvPr/>
        </p:nvSpPr>
        <p:spPr bwMode="auto">
          <a:xfrm>
            <a:off x="5889625" y="3981450"/>
            <a:ext cx="660400" cy="366713"/>
          </a:xfrm>
          <a:prstGeom prst="rect">
            <a:avLst/>
          </a:prstGeom>
          <a:noFill/>
          <a:ln w="9525">
            <a:noFill/>
            <a:miter lim="800000"/>
            <a:headEnd/>
            <a:tailEnd/>
          </a:ln>
        </p:spPr>
        <p:txBody>
          <a:bodyPr wrap="none">
            <a:spAutoFit/>
          </a:bodyPr>
          <a:lstStyle/>
          <a:p>
            <a:r>
              <a:rPr lang="en-US" altLang="ja-JP" i="1">
                <a:solidFill>
                  <a:srgbClr val="0000FF"/>
                </a:solidFill>
                <a:latin typeface="Monotype Corsiva" pitchFamily="66" charset="0"/>
              </a:rPr>
              <a:t>S &gt; </a:t>
            </a:r>
            <a:r>
              <a:rPr lang="en-US" altLang="ja-JP">
                <a:solidFill>
                  <a:srgbClr val="0000FF"/>
                </a:solidFill>
                <a:latin typeface="Monotype Corsiva" pitchFamily="66" charset="0"/>
              </a:rPr>
              <a:t>0</a:t>
            </a:r>
            <a:r>
              <a:rPr lang="en-US" altLang="ja-JP" i="1">
                <a:solidFill>
                  <a:srgbClr val="0000FF"/>
                </a:solidFill>
                <a:latin typeface="Monotype Corsiva" pitchFamily="66" charset="0"/>
              </a:rPr>
              <a:t> </a:t>
            </a:r>
          </a:p>
        </p:txBody>
      </p:sp>
      <p:sp>
        <p:nvSpPr>
          <p:cNvPr id="280593" name="Line 17"/>
          <p:cNvSpPr>
            <a:spLocks noChangeShapeType="1"/>
          </p:cNvSpPr>
          <p:nvPr/>
        </p:nvSpPr>
        <p:spPr bwMode="auto">
          <a:xfrm flipV="1">
            <a:off x="5510213" y="3500438"/>
            <a:ext cx="717550" cy="1044575"/>
          </a:xfrm>
          <a:prstGeom prst="line">
            <a:avLst/>
          </a:prstGeom>
          <a:noFill/>
          <a:ln w="9525">
            <a:solidFill>
              <a:schemeClr val="tx1"/>
            </a:solidFill>
            <a:round/>
            <a:headEnd/>
            <a:tailEnd type="triangle" w="med" len="med"/>
          </a:ln>
          <a:effectLst>
            <a:outerShdw dist="17961" dir="2700000" algn="ctr" rotWithShape="0">
              <a:schemeClr val="bg1"/>
            </a:outerShdw>
          </a:effectLst>
        </p:spPr>
        <p:txBody>
          <a:bodyPr/>
          <a:lstStyle/>
          <a:p>
            <a:pPr>
              <a:defRPr/>
            </a:pPr>
            <a:endParaRPr lang="ja-JP" altLang="en-US">
              <a:latin typeface="Arial" charset="0"/>
            </a:endParaRPr>
          </a:p>
        </p:txBody>
      </p:sp>
      <p:grpSp>
        <p:nvGrpSpPr>
          <p:cNvPr id="72713" name="Group 30"/>
          <p:cNvGrpSpPr>
            <a:grpSpLocks/>
          </p:cNvGrpSpPr>
          <p:nvPr/>
        </p:nvGrpSpPr>
        <p:grpSpPr bwMode="auto">
          <a:xfrm>
            <a:off x="4754563" y="4830763"/>
            <a:ext cx="881062" cy="568325"/>
            <a:chOff x="295" y="3838"/>
            <a:chExt cx="423" cy="273"/>
          </a:xfrm>
        </p:grpSpPr>
        <p:sp>
          <p:nvSpPr>
            <p:cNvPr id="72730" name="Line 23"/>
            <p:cNvSpPr>
              <a:spLocks noChangeShapeType="1"/>
            </p:cNvSpPr>
            <p:nvPr/>
          </p:nvSpPr>
          <p:spPr bwMode="auto">
            <a:xfrm>
              <a:off x="295" y="4110"/>
              <a:ext cx="423" cy="1"/>
            </a:xfrm>
            <a:prstGeom prst="line">
              <a:avLst/>
            </a:prstGeom>
            <a:noFill/>
            <a:ln w="9525">
              <a:solidFill>
                <a:schemeClr val="tx1"/>
              </a:solidFill>
              <a:round/>
              <a:headEnd/>
              <a:tailEnd/>
            </a:ln>
          </p:spPr>
          <p:txBody>
            <a:bodyPr wrap="none" anchor="ctr"/>
            <a:lstStyle/>
            <a:p>
              <a:endParaRPr lang="ja-JP" altLang="en-US"/>
            </a:p>
          </p:txBody>
        </p:sp>
        <p:sp>
          <p:nvSpPr>
            <p:cNvPr id="72731" name="AutoShape 24"/>
            <p:cNvSpPr>
              <a:spLocks noChangeArrowheads="1"/>
            </p:cNvSpPr>
            <p:nvPr/>
          </p:nvSpPr>
          <p:spPr bwMode="auto">
            <a:xfrm>
              <a:off x="385" y="3838"/>
              <a:ext cx="272" cy="272"/>
            </a:xfrm>
            <a:prstGeom prst="triangle">
              <a:avLst>
                <a:gd name="adj" fmla="val 50000"/>
              </a:avLst>
            </a:prstGeom>
            <a:solidFill>
              <a:srgbClr val="EA4242">
                <a:alpha val="50195"/>
              </a:srgbClr>
            </a:solidFill>
            <a:ln w="9525" algn="ctr">
              <a:solidFill>
                <a:schemeClr val="tx1"/>
              </a:solidFill>
              <a:miter lim="800000"/>
              <a:headEnd/>
              <a:tailEnd/>
            </a:ln>
          </p:spPr>
          <p:txBody>
            <a:bodyPr wrap="none" anchor="ctr"/>
            <a:lstStyle/>
            <a:p>
              <a:endParaRPr lang="ja-JP" altLang="en-US"/>
            </a:p>
          </p:txBody>
        </p:sp>
      </p:grpSp>
      <p:grpSp>
        <p:nvGrpSpPr>
          <p:cNvPr id="72714" name="Group 29"/>
          <p:cNvGrpSpPr>
            <a:grpSpLocks/>
          </p:cNvGrpSpPr>
          <p:nvPr/>
        </p:nvGrpSpPr>
        <p:grpSpPr bwMode="auto">
          <a:xfrm>
            <a:off x="5510213" y="4830763"/>
            <a:ext cx="881062" cy="568325"/>
            <a:chOff x="205" y="3203"/>
            <a:chExt cx="423" cy="273"/>
          </a:xfrm>
        </p:grpSpPr>
        <p:sp>
          <p:nvSpPr>
            <p:cNvPr id="72728" name="Line 25"/>
            <p:cNvSpPr>
              <a:spLocks noChangeShapeType="1"/>
            </p:cNvSpPr>
            <p:nvPr/>
          </p:nvSpPr>
          <p:spPr bwMode="auto">
            <a:xfrm>
              <a:off x="205" y="3475"/>
              <a:ext cx="423" cy="1"/>
            </a:xfrm>
            <a:prstGeom prst="line">
              <a:avLst/>
            </a:prstGeom>
            <a:noFill/>
            <a:ln w="9525">
              <a:solidFill>
                <a:schemeClr val="tx1"/>
              </a:solidFill>
              <a:round/>
              <a:headEnd/>
              <a:tailEnd/>
            </a:ln>
          </p:spPr>
          <p:txBody>
            <a:bodyPr wrap="none" anchor="ctr"/>
            <a:lstStyle/>
            <a:p>
              <a:endParaRPr lang="ja-JP" altLang="en-US"/>
            </a:p>
          </p:txBody>
        </p:sp>
        <p:sp>
          <p:nvSpPr>
            <p:cNvPr id="72729" name="AutoShape 26"/>
            <p:cNvSpPr>
              <a:spLocks noChangeArrowheads="1"/>
            </p:cNvSpPr>
            <p:nvPr/>
          </p:nvSpPr>
          <p:spPr bwMode="auto">
            <a:xfrm>
              <a:off x="295" y="3203"/>
              <a:ext cx="317" cy="272"/>
            </a:xfrm>
            <a:prstGeom prst="triangle">
              <a:avLst>
                <a:gd name="adj" fmla="val 21324"/>
              </a:avLst>
            </a:prstGeom>
            <a:solidFill>
              <a:srgbClr val="EA4242">
                <a:alpha val="50195"/>
              </a:srgbClr>
            </a:solidFill>
            <a:ln w="9525" algn="ctr">
              <a:solidFill>
                <a:schemeClr val="tx1"/>
              </a:solidFill>
              <a:miter lim="800000"/>
              <a:headEnd/>
              <a:tailEnd/>
            </a:ln>
          </p:spPr>
          <p:txBody>
            <a:bodyPr wrap="none" anchor="ctr"/>
            <a:lstStyle/>
            <a:p>
              <a:endParaRPr lang="ja-JP" altLang="en-US"/>
            </a:p>
          </p:txBody>
        </p:sp>
      </p:grpSp>
      <p:grpSp>
        <p:nvGrpSpPr>
          <p:cNvPr id="72715" name="Group 31"/>
          <p:cNvGrpSpPr>
            <a:grpSpLocks/>
          </p:cNvGrpSpPr>
          <p:nvPr/>
        </p:nvGrpSpPr>
        <p:grpSpPr bwMode="auto">
          <a:xfrm>
            <a:off x="6359525" y="4830763"/>
            <a:ext cx="881063" cy="568325"/>
            <a:chOff x="159" y="2704"/>
            <a:chExt cx="423" cy="273"/>
          </a:xfrm>
        </p:grpSpPr>
        <p:sp>
          <p:nvSpPr>
            <p:cNvPr id="72726" name="Line 27"/>
            <p:cNvSpPr>
              <a:spLocks noChangeShapeType="1"/>
            </p:cNvSpPr>
            <p:nvPr/>
          </p:nvSpPr>
          <p:spPr bwMode="auto">
            <a:xfrm>
              <a:off x="159" y="2976"/>
              <a:ext cx="423" cy="1"/>
            </a:xfrm>
            <a:prstGeom prst="line">
              <a:avLst/>
            </a:prstGeom>
            <a:noFill/>
            <a:ln w="9525">
              <a:solidFill>
                <a:schemeClr val="tx1"/>
              </a:solidFill>
              <a:round/>
              <a:headEnd/>
              <a:tailEnd/>
            </a:ln>
          </p:spPr>
          <p:txBody>
            <a:bodyPr wrap="none" anchor="ctr"/>
            <a:lstStyle/>
            <a:p>
              <a:endParaRPr lang="ja-JP" altLang="en-US"/>
            </a:p>
          </p:txBody>
        </p:sp>
        <p:sp>
          <p:nvSpPr>
            <p:cNvPr id="72727" name="AutoShape 28"/>
            <p:cNvSpPr>
              <a:spLocks noChangeArrowheads="1"/>
            </p:cNvSpPr>
            <p:nvPr/>
          </p:nvSpPr>
          <p:spPr bwMode="auto">
            <a:xfrm>
              <a:off x="249" y="2704"/>
              <a:ext cx="272" cy="272"/>
            </a:xfrm>
            <a:prstGeom prst="triangle">
              <a:avLst>
                <a:gd name="adj" fmla="val 66176"/>
              </a:avLst>
            </a:prstGeom>
            <a:solidFill>
              <a:srgbClr val="EA4242">
                <a:alpha val="50195"/>
              </a:srgbClr>
            </a:solidFill>
            <a:ln w="9525" algn="ctr">
              <a:solidFill>
                <a:schemeClr val="tx1"/>
              </a:solidFill>
              <a:miter lim="800000"/>
              <a:headEnd/>
              <a:tailEnd/>
            </a:ln>
          </p:spPr>
          <p:txBody>
            <a:bodyPr wrap="none" anchor="ctr"/>
            <a:lstStyle/>
            <a:p>
              <a:endParaRPr lang="ja-JP" altLang="en-US"/>
            </a:p>
          </p:txBody>
        </p:sp>
      </p:grpSp>
      <p:pic>
        <p:nvPicPr>
          <p:cNvPr id="72716" name="Picture 4" descr="scm_w-scheme"/>
          <p:cNvPicPr>
            <a:picLocks noChangeAspect="1" noChangeArrowheads="1"/>
          </p:cNvPicPr>
          <p:nvPr/>
        </p:nvPicPr>
        <p:blipFill>
          <a:blip r:embed="rId3"/>
          <a:srcRect b="70749"/>
          <a:stretch>
            <a:fillRect/>
          </a:stretch>
        </p:blipFill>
        <p:spPr bwMode="auto">
          <a:xfrm>
            <a:off x="34925" y="2420938"/>
            <a:ext cx="4852988" cy="3317875"/>
          </a:xfrm>
          <a:prstGeom prst="rect">
            <a:avLst/>
          </a:prstGeom>
          <a:noFill/>
          <a:ln w="9525">
            <a:noFill/>
            <a:miter lim="800000"/>
            <a:headEnd/>
            <a:tailEnd/>
          </a:ln>
        </p:spPr>
      </p:pic>
      <p:sp>
        <p:nvSpPr>
          <p:cNvPr id="72717" name="Text Box 7"/>
          <p:cNvSpPr txBox="1">
            <a:spLocks noChangeArrowheads="1"/>
          </p:cNvSpPr>
          <p:nvPr/>
        </p:nvSpPr>
        <p:spPr bwMode="auto">
          <a:xfrm>
            <a:off x="660400" y="2060575"/>
            <a:ext cx="3840163" cy="396875"/>
          </a:xfrm>
          <a:prstGeom prst="rect">
            <a:avLst/>
          </a:prstGeom>
          <a:solidFill>
            <a:srgbClr val="FFFFFF">
              <a:alpha val="79999"/>
            </a:srgbClr>
          </a:solidFill>
          <a:ln w="9525" algn="ctr">
            <a:noFill/>
            <a:miter lim="800000"/>
            <a:headEnd/>
            <a:tailEnd/>
          </a:ln>
        </p:spPr>
        <p:txBody>
          <a:bodyPr wrap="none">
            <a:spAutoFit/>
          </a:bodyPr>
          <a:lstStyle/>
          <a:p>
            <a:pPr algn="ctr"/>
            <a:r>
              <a:rPr lang="en-US" altLang="ja-JP" sz="2000" b="1">
                <a:solidFill>
                  <a:srgbClr val="FF0000"/>
                </a:solidFill>
                <a:latin typeface="Comic Sans MS" pitchFamily="66" charset="0"/>
                <a:ea typeface="HG丸ｺﾞｼｯｸM-PRO" pitchFamily="50" charset="-128"/>
              </a:rPr>
              <a:t>Cloud mass flux &amp; Cloudiness </a:t>
            </a:r>
          </a:p>
        </p:txBody>
      </p:sp>
      <p:sp>
        <p:nvSpPr>
          <p:cNvPr id="72718" name="Text Box 11"/>
          <p:cNvSpPr txBox="1">
            <a:spLocks noChangeArrowheads="1"/>
          </p:cNvSpPr>
          <p:nvPr/>
        </p:nvSpPr>
        <p:spPr bwMode="auto">
          <a:xfrm>
            <a:off x="179388" y="5084763"/>
            <a:ext cx="476250" cy="366712"/>
          </a:xfrm>
          <a:prstGeom prst="rect">
            <a:avLst/>
          </a:prstGeom>
          <a:noFill/>
          <a:ln w="9525">
            <a:noFill/>
            <a:miter lim="800000"/>
            <a:headEnd/>
            <a:tailEnd/>
          </a:ln>
        </p:spPr>
        <p:txBody>
          <a:bodyPr wrap="none">
            <a:spAutoFit/>
          </a:bodyPr>
          <a:lstStyle/>
          <a:p>
            <a:r>
              <a:rPr lang="en-US" altLang="ja-JP" i="1">
                <a:latin typeface="Times New Roman" pitchFamily="18" charset="0"/>
              </a:rPr>
              <a:t>Mc</a:t>
            </a:r>
          </a:p>
        </p:txBody>
      </p:sp>
      <p:sp>
        <p:nvSpPr>
          <p:cNvPr id="280588" name="Line 12"/>
          <p:cNvSpPr>
            <a:spLocks noChangeShapeType="1"/>
          </p:cNvSpPr>
          <p:nvPr/>
        </p:nvSpPr>
        <p:spPr bwMode="auto">
          <a:xfrm flipV="1">
            <a:off x="468313" y="4365625"/>
            <a:ext cx="647700" cy="763588"/>
          </a:xfrm>
          <a:prstGeom prst="line">
            <a:avLst/>
          </a:prstGeom>
          <a:noFill/>
          <a:ln w="9525">
            <a:solidFill>
              <a:schemeClr val="tx1"/>
            </a:solidFill>
            <a:round/>
            <a:headEnd/>
            <a:tailEnd type="triangle" w="med" len="med"/>
          </a:ln>
          <a:effectLst>
            <a:outerShdw dist="17961" dir="2700000" algn="ctr" rotWithShape="0">
              <a:schemeClr val="bg1"/>
            </a:outerShdw>
          </a:effectLst>
        </p:spPr>
        <p:txBody>
          <a:bodyPr/>
          <a:lstStyle/>
          <a:p>
            <a:pPr>
              <a:defRPr/>
            </a:pPr>
            <a:endParaRPr lang="ja-JP" altLang="en-US">
              <a:latin typeface="Arial" charset="0"/>
            </a:endParaRPr>
          </a:p>
        </p:txBody>
      </p:sp>
      <p:sp>
        <p:nvSpPr>
          <p:cNvPr id="72720" name="Text Box 13"/>
          <p:cNvSpPr txBox="1">
            <a:spLocks noChangeArrowheads="1"/>
          </p:cNvSpPr>
          <p:nvPr/>
        </p:nvSpPr>
        <p:spPr bwMode="auto">
          <a:xfrm>
            <a:off x="2898775" y="4065588"/>
            <a:ext cx="400050" cy="366712"/>
          </a:xfrm>
          <a:prstGeom prst="rect">
            <a:avLst/>
          </a:prstGeom>
          <a:noFill/>
          <a:ln w="9525">
            <a:noFill/>
            <a:miter lim="800000"/>
            <a:headEnd/>
            <a:tailEnd/>
          </a:ln>
        </p:spPr>
        <p:txBody>
          <a:bodyPr wrap="none">
            <a:spAutoFit/>
          </a:bodyPr>
          <a:lstStyle/>
          <a:p>
            <a:r>
              <a:rPr lang="en-US" altLang="ja-JP" i="1">
                <a:latin typeface="Times New Roman" pitchFamily="18" charset="0"/>
              </a:rPr>
              <a:t>Cf</a:t>
            </a:r>
          </a:p>
        </p:txBody>
      </p:sp>
      <p:sp>
        <p:nvSpPr>
          <p:cNvPr id="280590" name="Line 14"/>
          <p:cNvSpPr>
            <a:spLocks noChangeShapeType="1"/>
          </p:cNvSpPr>
          <p:nvPr/>
        </p:nvSpPr>
        <p:spPr bwMode="auto">
          <a:xfrm flipV="1">
            <a:off x="3244850" y="3284538"/>
            <a:ext cx="174625" cy="866775"/>
          </a:xfrm>
          <a:prstGeom prst="line">
            <a:avLst/>
          </a:prstGeom>
          <a:noFill/>
          <a:ln w="9525">
            <a:solidFill>
              <a:schemeClr val="tx1"/>
            </a:solidFill>
            <a:round/>
            <a:headEnd/>
            <a:tailEnd type="triangle" w="med" len="med"/>
          </a:ln>
          <a:effectLst>
            <a:outerShdw dist="17961" dir="2700000" algn="ctr" rotWithShape="0">
              <a:schemeClr val="bg1"/>
            </a:outerShdw>
          </a:effectLst>
        </p:spPr>
        <p:txBody>
          <a:bodyPr/>
          <a:lstStyle/>
          <a:p>
            <a:pPr>
              <a:defRPr/>
            </a:pPr>
            <a:endParaRPr lang="ja-JP" altLang="en-US">
              <a:latin typeface="Arial" charset="0"/>
            </a:endParaRPr>
          </a:p>
        </p:txBody>
      </p:sp>
      <p:sp>
        <p:nvSpPr>
          <p:cNvPr id="72722" name="Text Box 34"/>
          <p:cNvSpPr txBox="1">
            <a:spLocks noChangeArrowheads="1"/>
          </p:cNvSpPr>
          <p:nvPr/>
        </p:nvSpPr>
        <p:spPr bwMode="auto">
          <a:xfrm>
            <a:off x="2678113" y="2876550"/>
            <a:ext cx="654050" cy="366713"/>
          </a:xfrm>
          <a:prstGeom prst="rect">
            <a:avLst/>
          </a:prstGeom>
          <a:solidFill>
            <a:schemeClr val="bg1"/>
          </a:solidFill>
          <a:ln w="9525" algn="ctr">
            <a:noFill/>
            <a:miter lim="800000"/>
            <a:headEnd/>
            <a:tailEnd/>
          </a:ln>
        </p:spPr>
        <p:txBody>
          <a:bodyPr wrap="none">
            <a:spAutoFit/>
          </a:bodyPr>
          <a:lstStyle/>
          <a:p>
            <a:pPr algn="ctr"/>
            <a:r>
              <a:rPr lang="en-US" altLang="ja-JP"/>
              <a:t>anvil</a:t>
            </a:r>
          </a:p>
        </p:txBody>
      </p:sp>
      <p:sp>
        <p:nvSpPr>
          <p:cNvPr id="72723" name="Text Box 10"/>
          <p:cNvSpPr txBox="1">
            <a:spLocks noChangeArrowheads="1"/>
          </p:cNvSpPr>
          <p:nvPr/>
        </p:nvSpPr>
        <p:spPr bwMode="auto">
          <a:xfrm>
            <a:off x="5165725" y="2060575"/>
            <a:ext cx="2719388" cy="396875"/>
          </a:xfrm>
          <a:prstGeom prst="rect">
            <a:avLst/>
          </a:prstGeom>
          <a:solidFill>
            <a:srgbClr val="FFFFFF">
              <a:alpha val="79999"/>
            </a:srgbClr>
          </a:solidFill>
          <a:ln w="9525" algn="ctr">
            <a:noFill/>
            <a:miter lim="800000"/>
            <a:headEnd/>
            <a:tailEnd/>
          </a:ln>
        </p:spPr>
        <p:txBody>
          <a:bodyPr wrap="none">
            <a:spAutoFit/>
          </a:bodyPr>
          <a:lstStyle/>
          <a:p>
            <a:pPr algn="ctr"/>
            <a:r>
              <a:rPr lang="en-US" altLang="ja-JP" sz="2000" b="1">
                <a:solidFill>
                  <a:srgbClr val="FF0000"/>
                </a:solidFill>
                <a:latin typeface="Comic Sans MS" pitchFamily="66" charset="0"/>
                <a:ea typeface="HG丸ｺﾞｼｯｸM-PRO" pitchFamily="50" charset="-128"/>
              </a:rPr>
              <a:t>Variance &amp; skewness</a:t>
            </a:r>
          </a:p>
        </p:txBody>
      </p:sp>
      <p:sp>
        <p:nvSpPr>
          <p:cNvPr id="72724" name="Text Box 32"/>
          <p:cNvSpPr txBox="1">
            <a:spLocks noChangeArrowheads="1"/>
          </p:cNvSpPr>
          <p:nvPr/>
        </p:nvSpPr>
        <p:spPr bwMode="auto">
          <a:xfrm>
            <a:off x="684213" y="5589588"/>
            <a:ext cx="4514850" cy="366712"/>
          </a:xfrm>
          <a:prstGeom prst="rect">
            <a:avLst/>
          </a:prstGeom>
          <a:solidFill>
            <a:schemeClr val="bg1"/>
          </a:solidFill>
          <a:ln w="9525" algn="ctr">
            <a:noFill/>
            <a:miter lim="800000"/>
            <a:headEnd/>
            <a:tailEnd/>
          </a:ln>
        </p:spPr>
        <p:txBody>
          <a:bodyPr wrap="none">
            <a:spAutoFit/>
          </a:bodyPr>
          <a:lstStyle/>
          <a:p>
            <a:r>
              <a:rPr lang="en-US" altLang="ja-JP"/>
              <a:t>0            1            2            3            4  [hr]   </a:t>
            </a:r>
          </a:p>
        </p:txBody>
      </p:sp>
      <p:sp>
        <p:nvSpPr>
          <p:cNvPr id="72725" name="Text Box 37"/>
          <p:cNvSpPr txBox="1">
            <a:spLocks noChangeArrowheads="1"/>
          </p:cNvSpPr>
          <p:nvPr/>
        </p:nvSpPr>
        <p:spPr bwMode="auto">
          <a:xfrm>
            <a:off x="6877050" y="2924175"/>
            <a:ext cx="660400" cy="366713"/>
          </a:xfrm>
          <a:prstGeom prst="rect">
            <a:avLst/>
          </a:prstGeom>
          <a:noFill/>
          <a:ln w="9525">
            <a:noFill/>
            <a:miter lim="800000"/>
            <a:headEnd/>
            <a:tailEnd/>
          </a:ln>
        </p:spPr>
        <p:txBody>
          <a:bodyPr wrap="none">
            <a:spAutoFit/>
          </a:bodyPr>
          <a:lstStyle/>
          <a:p>
            <a:r>
              <a:rPr lang="en-US" altLang="ja-JP" i="1">
                <a:solidFill>
                  <a:srgbClr val="0000FF"/>
                </a:solidFill>
                <a:latin typeface="Monotype Corsiva" pitchFamily="66" charset="0"/>
              </a:rPr>
              <a:t>S &lt; </a:t>
            </a:r>
            <a:r>
              <a:rPr lang="en-US" altLang="ja-JP">
                <a:solidFill>
                  <a:srgbClr val="0000FF"/>
                </a:solidFill>
                <a:latin typeface="Monotype Corsiva" pitchFamily="66" charset="0"/>
              </a:rPr>
              <a:t>0</a:t>
            </a:r>
            <a:r>
              <a:rPr lang="en-US" altLang="ja-JP" i="1">
                <a:solidFill>
                  <a:srgbClr val="0000FF"/>
                </a:solidFill>
                <a:latin typeface="Monotype Corsiva" pitchFamily="66" charset="0"/>
              </a:rPr>
              <a:t>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0" name="Rectangle 4"/>
          <p:cNvSpPr>
            <a:spLocks noGrp="1" noChangeArrowheads="1"/>
          </p:cNvSpPr>
          <p:nvPr>
            <p:ph type="title"/>
          </p:nvPr>
        </p:nvSpPr>
        <p:spPr>
          <a:xfrm>
            <a:off x="457200" y="142875"/>
            <a:ext cx="8229600" cy="777875"/>
          </a:xfrm>
          <a:effectLst>
            <a:outerShdw dist="45791" dir="2021404" algn="ctr" rotWithShape="0">
              <a:srgbClr val="FFFF66"/>
            </a:outerShdw>
          </a:effectLst>
        </p:spPr>
        <p:txBody>
          <a:bodyPr/>
          <a:lstStyle/>
          <a:p>
            <a:pPr eaLnBrk="1" hangingPunct="1">
              <a:defRPr/>
            </a:pPr>
            <a:r>
              <a:rPr lang="en-US" altLang="ja-JP" b="1" dirty="0" smtClean="0"/>
              <a:t>New Ocean Model (COCO4.4)</a:t>
            </a:r>
          </a:p>
        </p:txBody>
      </p:sp>
      <p:sp>
        <p:nvSpPr>
          <p:cNvPr id="31747" name="Rectangle 3"/>
          <p:cNvSpPr>
            <a:spLocks noGrp="1" noChangeArrowheads="1"/>
          </p:cNvSpPr>
          <p:nvPr>
            <p:ph type="subTitle" idx="4294967295"/>
          </p:nvPr>
        </p:nvSpPr>
        <p:spPr>
          <a:xfrm>
            <a:off x="0" y="1285875"/>
            <a:ext cx="6400800" cy="2714625"/>
          </a:xfrm>
        </p:spPr>
        <p:txBody>
          <a:bodyPr/>
          <a:lstStyle/>
          <a:p>
            <a:pPr eaLnBrk="1" hangingPunct="1"/>
            <a:r>
              <a:rPr lang="en-US" altLang="ja-JP" sz="2400" dirty="0" smtClean="0"/>
              <a:t>General orthogonal curvilinear coordinate</a:t>
            </a:r>
          </a:p>
          <a:p>
            <a:pPr eaLnBrk="1" hangingPunct="1"/>
            <a:r>
              <a:rPr lang="en-US" altLang="ja-JP" sz="2400" dirty="0" smtClean="0"/>
              <a:t>Second-order moment advection</a:t>
            </a:r>
          </a:p>
          <a:p>
            <a:pPr eaLnBrk="1" hangingPunct="1"/>
            <a:r>
              <a:rPr lang="en-US" altLang="ja-JP" sz="2400" dirty="0" smtClean="0"/>
              <a:t>L48 -&gt; L50 with more upper layers</a:t>
            </a:r>
          </a:p>
          <a:p>
            <a:pPr eaLnBrk="1" hangingPunct="1"/>
            <a:r>
              <a:rPr lang="en-US" altLang="ja-JP" sz="2400" dirty="0" smtClean="0"/>
              <a:t>Multi-thickness category sea ice</a:t>
            </a:r>
          </a:p>
          <a:p>
            <a:pPr eaLnBrk="1" hangingPunct="1"/>
            <a:r>
              <a:rPr lang="en-US" altLang="ja-JP" sz="2400" dirty="0" smtClean="0"/>
              <a:t>1 layer thermo-dynamics </a:t>
            </a:r>
          </a:p>
          <a:p>
            <a:pPr eaLnBrk="1" hangingPunct="1">
              <a:buFont typeface="Wingdings" pitchFamily="2" charset="2"/>
              <a:buNone/>
            </a:pPr>
            <a:r>
              <a:rPr lang="en-US" altLang="ja-JP" sz="2400" dirty="0" smtClean="0"/>
              <a:t>     for sea ice</a:t>
            </a:r>
          </a:p>
          <a:p>
            <a:pPr eaLnBrk="1" hangingPunct="1"/>
            <a:endParaRPr lang="en-US" altLang="ja-JP" sz="2400" dirty="0" smtClean="0"/>
          </a:p>
        </p:txBody>
      </p:sp>
      <p:pic>
        <p:nvPicPr>
          <p:cNvPr id="31748" name="Picture 6" descr="geom_on_grid"/>
          <p:cNvPicPr>
            <a:picLocks noChangeAspect="1" noChangeArrowheads="1"/>
          </p:cNvPicPr>
          <p:nvPr/>
        </p:nvPicPr>
        <p:blipFill>
          <a:blip r:embed="rId3"/>
          <a:srcRect/>
          <a:stretch>
            <a:fillRect/>
          </a:stretch>
        </p:blipFill>
        <p:spPr bwMode="auto">
          <a:xfrm>
            <a:off x="5143500" y="2095500"/>
            <a:ext cx="4000500" cy="2905125"/>
          </a:xfrm>
          <a:prstGeom prst="rect">
            <a:avLst/>
          </a:prstGeom>
          <a:noFill/>
          <a:ln w="9525">
            <a:noFill/>
            <a:miter lim="800000"/>
            <a:headEnd/>
            <a:tailEnd/>
          </a:ln>
        </p:spPr>
      </p:pic>
      <p:sp>
        <p:nvSpPr>
          <p:cNvPr id="31749" name="Text Box 7"/>
          <p:cNvSpPr txBox="1">
            <a:spLocks noChangeArrowheads="1"/>
          </p:cNvSpPr>
          <p:nvPr/>
        </p:nvSpPr>
        <p:spPr bwMode="auto">
          <a:xfrm>
            <a:off x="5416550" y="1666875"/>
            <a:ext cx="3727450" cy="396875"/>
          </a:xfrm>
          <a:prstGeom prst="rect">
            <a:avLst/>
          </a:prstGeom>
          <a:noFill/>
          <a:ln w="9525" algn="ctr">
            <a:noFill/>
            <a:miter lim="800000"/>
            <a:headEnd/>
            <a:tailEnd/>
          </a:ln>
        </p:spPr>
        <p:txBody>
          <a:bodyPr wrap="none">
            <a:spAutoFit/>
          </a:bodyPr>
          <a:lstStyle/>
          <a:p>
            <a:r>
              <a:rPr lang="en-US" altLang="ja-JP" sz="2000"/>
              <a:t>1.4 deg (lon) x 0.5~1.4 deg (lat)</a:t>
            </a:r>
          </a:p>
        </p:txBody>
      </p:sp>
      <p:sp>
        <p:nvSpPr>
          <p:cNvPr id="31750" name="Text Box 3"/>
          <p:cNvSpPr txBox="1">
            <a:spLocks noChangeArrowheads="1"/>
          </p:cNvSpPr>
          <p:nvPr/>
        </p:nvSpPr>
        <p:spPr bwMode="auto">
          <a:xfrm>
            <a:off x="214313" y="4357688"/>
            <a:ext cx="5072062" cy="696912"/>
          </a:xfrm>
          <a:prstGeom prst="rect">
            <a:avLst/>
          </a:prstGeom>
          <a:noFill/>
          <a:ln w="9525">
            <a:noFill/>
            <a:miter lim="800000"/>
            <a:headEnd/>
            <a:tailEnd/>
          </a:ln>
        </p:spPr>
        <p:txBody>
          <a:bodyPr lIns="0" tIns="0" rIns="0" bIns="0" anchor="ctr">
            <a:spAutoFit/>
          </a:bodyPr>
          <a:lstStyle/>
          <a:p>
            <a:pPr marL="1249363" indent="-1249363" defTabSz="828675" hangingPunct="0">
              <a:lnSpc>
                <a:spcPct val="83000"/>
              </a:lnSpc>
              <a:buClr>
                <a:srgbClr val="000000"/>
              </a:buClr>
              <a:buSzPct val="45000"/>
              <a:buFont typeface="StarSymbol"/>
              <a:buNone/>
              <a:tabLst>
                <a:tab pos="657225" algn="l"/>
                <a:tab pos="1312863" algn="l"/>
                <a:tab pos="1970088" algn="l"/>
                <a:tab pos="2627313" algn="l"/>
                <a:tab pos="3282950" algn="l"/>
                <a:tab pos="3940175" algn="l"/>
                <a:tab pos="4595813" algn="l"/>
              </a:tabLst>
            </a:pPr>
            <a:r>
              <a:rPr kumimoji="0" lang="en-GB" altLang="ja-JP" sz="1600">
                <a:latin typeface="Comic Sans MS" pitchFamily="66" charset="0"/>
                <a:ea typeface="HG創英角ﾎﾟｯﾌﾟ体" pitchFamily="49" charset="-128"/>
              </a:rPr>
              <a:t>Second Order Moments </a:t>
            </a:r>
            <a:r>
              <a:rPr kumimoji="0" lang="en-GB" altLang="ja-JP" sz="1600">
                <a:latin typeface="Comic Sans MS" pitchFamily="66" charset="0"/>
              </a:rPr>
              <a:t>Advection S </a:t>
            </a:r>
            <a:r>
              <a:rPr kumimoji="0" lang="en-GB" altLang="ja-JP" sz="1600">
                <a:latin typeface="Comic Sans MS" pitchFamily="66" charset="0"/>
                <a:ea typeface="HG創英角ﾎﾟｯﾌﾟ体" pitchFamily="49" charset="-128"/>
              </a:rPr>
              <a:t>(Prather 1986)</a:t>
            </a:r>
          </a:p>
          <a:p>
            <a:pPr marL="1249363" indent="-1249363" defTabSz="828675">
              <a:tabLst>
                <a:tab pos="657225" algn="l"/>
                <a:tab pos="1312863" algn="l"/>
                <a:tab pos="1970088" algn="l"/>
                <a:tab pos="2627313" algn="l"/>
                <a:tab pos="3282950" algn="l"/>
                <a:tab pos="3940175" algn="l"/>
                <a:tab pos="4595813" algn="l"/>
              </a:tabLst>
            </a:pPr>
            <a:r>
              <a:rPr kumimoji="0" lang="en-GB" altLang="ja-JP" sz="1600">
                <a:solidFill>
                  <a:srgbClr val="FF3366"/>
                </a:solidFill>
                <a:latin typeface="Comic Sans MS" pitchFamily="66" charset="0"/>
              </a:rPr>
              <a:t>⇒</a:t>
            </a:r>
            <a:r>
              <a:rPr kumimoji="0" lang="en-GB" altLang="ja-JP" sz="1600">
                <a:latin typeface="Comic Sans MS" pitchFamily="66" charset="0"/>
              </a:rPr>
              <a:t> </a:t>
            </a:r>
            <a:r>
              <a:rPr kumimoji="0" lang="en-GB" altLang="ja-JP" sz="1600">
                <a:solidFill>
                  <a:srgbClr val="FF3366"/>
                </a:solidFill>
                <a:latin typeface="Comic Sans MS" pitchFamily="66" charset="0"/>
              </a:rPr>
              <a:t>Advection of sub-grid distribution represented </a:t>
            </a:r>
          </a:p>
          <a:p>
            <a:pPr marL="1249363" indent="-1249363" defTabSz="828675">
              <a:tabLst>
                <a:tab pos="657225" algn="l"/>
                <a:tab pos="1312863" algn="l"/>
                <a:tab pos="1970088" algn="l"/>
                <a:tab pos="2627313" algn="l"/>
                <a:tab pos="3282950" algn="l"/>
                <a:tab pos="3940175" algn="l"/>
                <a:tab pos="4595813" algn="l"/>
              </a:tabLst>
            </a:pPr>
            <a:r>
              <a:rPr kumimoji="0" lang="en-GB" altLang="ja-JP" sz="1600">
                <a:solidFill>
                  <a:srgbClr val="FF3366"/>
                </a:solidFill>
                <a:latin typeface="Comic Sans MS" pitchFamily="66" charset="0"/>
              </a:rPr>
              <a:t>    by orthonormal  functions</a:t>
            </a:r>
          </a:p>
        </p:txBody>
      </p:sp>
      <p:pic>
        <p:nvPicPr>
          <p:cNvPr id="31751" name="Picture 7"/>
          <p:cNvPicPr>
            <a:picLocks noChangeAspect="1" noChangeArrowheads="1"/>
          </p:cNvPicPr>
          <p:nvPr/>
        </p:nvPicPr>
        <p:blipFill>
          <a:blip r:embed="rId4"/>
          <a:srcRect/>
          <a:stretch>
            <a:fillRect/>
          </a:stretch>
        </p:blipFill>
        <p:spPr bwMode="auto">
          <a:xfrm>
            <a:off x="2159000" y="5229225"/>
            <a:ext cx="1627188" cy="1628775"/>
          </a:xfrm>
          <a:prstGeom prst="rect">
            <a:avLst/>
          </a:prstGeom>
          <a:solidFill>
            <a:schemeClr val="bg1"/>
          </a:solidFill>
          <a:ln w="9525">
            <a:noFill/>
            <a:miter lim="800000"/>
            <a:headEnd/>
            <a:tailEnd/>
          </a:ln>
        </p:spPr>
      </p:pic>
      <p:pic>
        <p:nvPicPr>
          <p:cNvPr id="31752" name="Picture 4"/>
          <p:cNvPicPr>
            <a:picLocks noChangeAspect="1" noChangeArrowheads="1"/>
          </p:cNvPicPr>
          <p:nvPr/>
        </p:nvPicPr>
        <p:blipFill>
          <a:blip r:embed="rId5"/>
          <a:srcRect/>
          <a:stretch>
            <a:fillRect/>
          </a:stretch>
        </p:blipFill>
        <p:spPr bwMode="auto">
          <a:xfrm>
            <a:off x="0" y="5429250"/>
            <a:ext cx="2219325" cy="1428750"/>
          </a:xfrm>
          <a:prstGeom prst="rect">
            <a:avLst/>
          </a:prstGeom>
          <a:noFill/>
          <a:ln w="9525">
            <a:noFill/>
            <a:miter lim="800000"/>
            <a:headEnd/>
            <a:tailEnd/>
          </a:ln>
        </p:spPr>
      </p:pic>
      <p:pic>
        <p:nvPicPr>
          <p:cNvPr id="31753" name="Picture 12"/>
          <p:cNvPicPr>
            <a:picLocks noChangeAspect="1" noChangeArrowheads="1"/>
          </p:cNvPicPr>
          <p:nvPr/>
        </p:nvPicPr>
        <p:blipFill>
          <a:blip r:embed="rId6"/>
          <a:srcRect/>
          <a:stretch>
            <a:fillRect/>
          </a:stretch>
        </p:blipFill>
        <p:spPr bwMode="auto">
          <a:xfrm>
            <a:off x="5143500" y="5214938"/>
            <a:ext cx="1639888" cy="1643062"/>
          </a:xfrm>
          <a:prstGeom prst="rect">
            <a:avLst/>
          </a:prstGeom>
          <a:solidFill>
            <a:schemeClr val="bg1"/>
          </a:solidFill>
          <a:ln w="9525">
            <a:noFill/>
            <a:miter lim="800000"/>
            <a:headEnd/>
            <a:tailEnd/>
          </a:ln>
        </p:spPr>
      </p:pic>
      <p:sp>
        <p:nvSpPr>
          <p:cNvPr id="31754" name="Text Box 14"/>
          <p:cNvSpPr txBox="1">
            <a:spLocks noChangeArrowheads="1"/>
          </p:cNvSpPr>
          <p:nvPr/>
        </p:nvSpPr>
        <p:spPr bwMode="auto">
          <a:xfrm>
            <a:off x="5421313" y="5319713"/>
            <a:ext cx="650875" cy="252412"/>
          </a:xfrm>
          <a:prstGeom prst="rect">
            <a:avLst/>
          </a:prstGeom>
          <a:noFill/>
          <a:ln w="9525">
            <a:noFill/>
            <a:miter lim="800000"/>
            <a:headEnd/>
            <a:tailEnd/>
          </a:ln>
        </p:spPr>
        <p:txBody>
          <a:bodyPr lIns="0" tIns="0" rIns="0" bIns="0" anchor="ctr">
            <a:spAutoFit/>
          </a:bodyPr>
          <a:lstStyle/>
          <a:p>
            <a:pPr defTabSz="828675" hangingPunct="0">
              <a:lnSpc>
                <a:spcPct val="83000"/>
              </a:lnSpc>
              <a:buClr>
                <a:srgbClr val="000000"/>
              </a:buClr>
              <a:buSzPct val="45000"/>
              <a:buFont typeface="StarSymbol"/>
              <a:buNone/>
              <a:tabLst>
                <a:tab pos="657225" algn="l"/>
              </a:tabLst>
            </a:pPr>
            <a:r>
              <a:rPr kumimoji="0" lang="en-GB" altLang="ja-JP" sz="2000">
                <a:latin typeface="Comic Sans MS" pitchFamily="66" charset="0"/>
              </a:rPr>
              <a:t>SOM</a:t>
            </a:r>
          </a:p>
        </p:txBody>
      </p:sp>
      <p:sp>
        <p:nvSpPr>
          <p:cNvPr id="31755" name="Line 15"/>
          <p:cNvSpPr>
            <a:spLocks noChangeShapeType="1"/>
          </p:cNvSpPr>
          <p:nvPr/>
        </p:nvSpPr>
        <p:spPr bwMode="auto">
          <a:xfrm>
            <a:off x="3976688" y="6072188"/>
            <a:ext cx="989012" cy="0"/>
          </a:xfrm>
          <a:prstGeom prst="line">
            <a:avLst/>
          </a:prstGeom>
          <a:noFill/>
          <a:ln w="63500">
            <a:solidFill>
              <a:schemeClr val="tx1"/>
            </a:solidFill>
            <a:round/>
            <a:headEnd/>
            <a:tailEnd type="triangle" w="med" len="med"/>
          </a:ln>
        </p:spPr>
        <p:txBody>
          <a:bodyPr/>
          <a:lstStyle/>
          <a:p>
            <a:endParaRPr lang="ja-JP" altLang="en-US"/>
          </a:p>
        </p:txBody>
      </p:sp>
      <p:sp>
        <p:nvSpPr>
          <p:cNvPr id="31756" name="Text Box 16"/>
          <p:cNvSpPr txBox="1">
            <a:spLocks noChangeArrowheads="1"/>
          </p:cNvSpPr>
          <p:nvPr/>
        </p:nvSpPr>
        <p:spPr bwMode="auto">
          <a:xfrm>
            <a:off x="3886200" y="5675313"/>
            <a:ext cx="1185863" cy="396875"/>
          </a:xfrm>
          <a:prstGeom prst="rect">
            <a:avLst/>
          </a:prstGeom>
          <a:noFill/>
          <a:ln w="9525">
            <a:noFill/>
            <a:miter lim="800000"/>
            <a:headEnd/>
            <a:tailEnd/>
          </a:ln>
        </p:spPr>
        <p:txBody>
          <a:bodyPr wrap="none">
            <a:spAutoFit/>
          </a:bodyPr>
          <a:lstStyle/>
          <a:p>
            <a:r>
              <a:rPr lang="en-US" altLang="ja-JP" sz="2000">
                <a:latin typeface="Comic Sans MS" pitchFamily="66" charset="0"/>
              </a:rPr>
              <a:t>500days</a:t>
            </a:r>
          </a:p>
        </p:txBody>
      </p:sp>
      <p:sp>
        <p:nvSpPr>
          <p:cNvPr id="31757" name="Line 15"/>
          <p:cNvSpPr>
            <a:spLocks noChangeShapeType="1"/>
          </p:cNvSpPr>
          <p:nvPr/>
        </p:nvSpPr>
        <p:spPr bwMode="auto">
          <a:xfrm>
            <a:off x="2643188" y="5500688"/>
            <a:ext cx="989012" cy="0"/>
          </a:xfrm>
          <a:prstGeom prst="line">
            <a:avLst/>
          </a:prstGeom>
          <a:noFill/>
          <a:ln w="63500">
            <a:solidFill>
              <a:srgbClr val="FF0000"/>
            </a:solidFill>
            <a:round/>
            <a:headEnd/>
            <a:tailEnd type="triangle" w="med" len="med"/>
          </a:ln>
        </p:spPr>
        <p:txBody>
          <a:bodyPr/>
          <a:lstStyle/>
          <a:p>
            <a:endParaRPr lang="ja-JP" alt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9" name="Rectangle 5"/>
          <p:cNvSpPr>
            <a:spLocks noGrp="1" noChangeArrowheads="1"/>
          </p:cNvSpPr>
          <p:nvPr>
            <p:ph type="title"/>
          </p:nvPr>
        </p:nvSpPr>
        <p:spPr>
          <a:effectLst>
            <a:outerShdw dist="17961" dir="2700000" algn="ctr" rotWithShape="0">
              <a:srgbClr val="FFFF00"/>
            </a:outerShdw>
          </a:effectLst>
        </p:spPr>
        <p:txBody>
          <a:bodyPr/>
          <a:lstStyle/>
          <a:p>
            <a:pPr eaLnBrk="1" hangingPunct="1">
              <a:defRPr/>
            </a:pPr>
            <a:r>
              <a:rPr lang="en-US" altLang="ja-JP" b="1" smtClean="0"/>
              <a:t>Radiation scheme</a:t>
            </a:r>
            <a:r>
              <a:rPr lang="en-US" altLang="ja-JP" smtClean="0"/>
              <a:t> </a:t>
            </a:r>
          </a:p>
        </p:txBody>
      </p:sp>
      <p:pic>
        <p:nvPicPr>
          <p:cNvPr id="73731" name="Picture 6"/>
          <p:cNvPicPr>
            <a:picLocks noChangeAspect="1" noChangeArrowheads="1"/>
          </p:cNvPicPr>
          <p:nvPr/>
        </p:nvPicPr>
        <p:blipFill>
          <a:blip r:embed="rId3"/>
          <a:srcRect/>
          <a:stretch>
            <a:fillRect/>
          </a:stretch>
        </p:blipFill>
        <p:spPr bwMode="auto">
          <a:xfrm>
            <a:off x="820738" y="1268413"/>
            <a:ext cx="7567612" cy="4705350"/>
          </a:xfrm>
          <a:prstGeom prst="rect">
            <a:avLst/>
          </a:prstGeom>
          <a:noFill/>
          <a:ln w="9525">
            <a:noFill/>
            <a:miter lim="800000"/>
            <a:headEnd/>
            <a:tailEnd/>
          </a:ln>
        </p:spPr>
      </p:pic>
      <p:sp>
        <p:nvSpPr>
          <p:cNvPr id="73732" name="Text Box 7"/>
          <p:cNvSpPr txBox="1">
            <a:spLocks noChangeArrowheads="1"/>
          </p:cNvSpPr>
          <p:nvPr/>
        </p:nvSpPr>
        <p:spPr bwMode="auto">
          <a:xfrm>
            <a:off x="1449388" y="1316038"/>
            <a:ext cx="6218237" cy="457200"/>
          </a:xfrm>
          <a:prstGeom prst="rect">
            <a:avLst/>
          </a:prstGeom>
          <a:solidFill>
            <a:schemeClr val="bg1"/>
          </a:solidFill>
          <a:ln w="9525" algn="ctr">
            <a:noFill/>
            <a:miter lim="800000"/>
            <a:headEnd/>
            <a:tailEnd/>
          </a:ln>
        </p:spPr>
        <p:txBody>
          <a:bodyPr wrap="none">
            <a:spAutoFit/>
          </a:bodyPr>
          <a:lstStyle/>
          <a:p>
            <a:pPr algn="ctr"/>
            <a:r>
              <a:rPr lang="en-US" altLang="ja-JP" sz="2400">
                <a:latin typeface="Comic Sans MS" pitchFamily="66" charset="0"/>
              </a:rPr>
              <a:t>Radiative forcing of CO2 (2xPreindustrial)</a:t>
            </a:r>
          </a:p>
        </p:txBody>
      </p:sp>
      <p:sp>
        <p:nvSpPr>
          <p:cNvPr id="73733" name="Text Box 8"/>
          <p:cNvSpPr txBox="1">
            <a:spLocks noChangeArrowheads="1"/>
          </p:cNvSpPr>
          <p:nvPr/>
        </p:nvSpPr>
        <p:spPr bwMode="auto">
          <a:xfrm>
            <a:off x="1235075" y="5991225"/>
            <a:ext cx="6316663" cy="396875"/>
          </a:xfrm>
          <a:prstGeom prst="rect">
            <a:avLst/>
          </a:prstGeom>
          <a:noFill/>
          <a:ln w="9525" algn="ctr">
            <a:noFill/>
            <a:miter lim="800000"/>
            <a:headEnd/>
            <a:tailEnd/>
          </a:ln>
        </p:spPr>
        <p:txBody>
          <a:bodyPr wrap="none">
            <a:spAutoFit/>
          </a:bodyPr>
          <a:lstStyle/>
          <a:p>
            <a:pPr algn="ctr"/>
            <a:r>
              <a:rPr lang="en-US" altLang="ja-JP" sz="2000">
                <a:latin typeface="Comic Sans MS" pitchFamily="66" charset="0"/>
              </a:rPr>
              <a:t>Improved accuracy of k-distribution (37ch -&gt; 111ch)</a:t>
            </a:r>
          </a:p>
        </p:txBody>
      </p:sp>
      <p:sp>
        <p:nvSpPr>
          <p:cNvPr id="73734" name="Rectangle 9"/>
          <p:cNvSpPr>
            <a:spLocks noChangeArrowheads="1"/>
          </p:cNvSpPr>
          <p:nvPr/>
        </p:nvSpPr>
        <p:spPr bwMode="auto">
          <a:xfrm>
            <a:off x="1619250" y="1844675"/>
            <a:ext cx="358775" cy="3313113"/>
          </a:xfrm>
          <a:prstGeom prst="rect">
            <a:avLst/>
          </a:prstGeom>
          <a:noFill/>
          <a:ln w="25400">
            <a:solidFill>
              <a:srgbClr val="FF0000"/>
            </a:solidFill>
            <a:miter lim="800000"/>
            <a:headEnd/>
            <a:tailEnd/>
          </a:ln>
        </p:spPr>
        <p:txBody>
          <a:bodyPr wrap="none" anchor="ctr"/>
          <a:lstStyle/>
          <a:p>
            <a:endParaRPr lang="ja-JP" altLang="en-US"/>
          </a:p>
        </p:txBody>
      </p:sp>
      <p:sp>
        <p:nvSpPr>
          <p:cNvPr id="73735" name="Rectangle 10"/>
          <p:cNvSpPr>
            <a:spLocks noChangeArrowheads="1"/>
          </p:cNvSpPr>
          <p:nvPr/>
        </p:nvSpPr>
        <p:spPr bwMode="auto">
          <a:xfrm>
            <a:off x="5653088" y="1844675"/>
            <a:ext cx="1079500" cy="3313113"/>
          </a:xfrm>
          <a:prstGeom prst="rect">
            <a:avLst/>
          </a:prstGeom>
          <a:noFill/>
          <a:ln w="25400">
            <a:solidFill>
              <a:srgbClr val="FF0000"/>
            </a:solidFill>
            <a:miter lim="800000"/>
            <a:headEnd/>
            <a:tailEnd/>
          </a:ln>
        </p:spPr>
        <p:txBody>
          <a:bodyPr wrap="none" anchor="ctr"/>
          <a:lstStyle/>
          <a:p>
            <a:endParaRPr lang="ja-JP" altLang="en-US"/>
          </a:p>
        </p:txBody>
      </p:sp>
      <p:sp>
        <p:nvSpPr>
          <p:cNvPr id="73736" name="Rectangle 11"/>
          <p:cNvSpPr>
            <a:spLocks noChangeArrowheads="1"/>
          </p:cNvSpPr>
          <p:nvPr/>
        </p:nvSpPr>
        <p:spPr bwMode="auto">
          <a:xfrm>
            <a:off x="2698750" y="1844675"/>
            <a:ext cx="360363" cy="3313113"/>
          </a:xfrm>
          <a:prstGeom prst="rect">
            <a:avLst/>
          </a:prstGeom>
          <a:noFill/>
          <a:ln w="25400">
            <a:solidFill>
              <a:srgbClr val="FF0000"/>
            </a:solidFill>
            <a:miter lim="800000"/>
            <a:headEnd/>
            <a:tailEnd/>
          </a:ln>
        </p:spPr>
        <p:txBody>
          <a:bodyPr wrap="none" anchor="ctr"/>
          <a:lstStyle/>
          <a:p>
            <a:endParaRPr lang="ja-JP" altLang="en-US"/>
          </a:p>
        </p:txBody>
      </p:sp>
      <p:sp>
        <p:nvSpPr>
          <p:cNvPr id="73737" name="Text Box 15"/>
          <p:cNvSpPr txBox="1">
            <a:spLocks noChangeArrowheads="1"/>
          </p:cNvSpPr>
          <p:nvPr/>
        </p:nvSpPr>
        <p:spPr bwMode="auto">
          <a:xfrm>
            <a:off x="1385888" y="5192713"/>
            <a:ext cx="809625" cy="396875"/>
          </a:xfrm>
          <a:prstGeom prst="rect">
            <a:avLst/>
          </a:prstGeom>
          <a:noFill/>
          <a:ln w="9525" algn="ctr">
            <a:noFill/>
            <a:miter lim="800000"/>
            <a:headEnd/>
            <a:tailEnd/>
          </a:ln>
        </p:spPr>
        <p:txBody>
          <a:bodyPr wrap="none">
            <a:spAutoFit/>
          </a:bodyPr>
          <a:lstStyle/>
          <a:p>
            <a:pPr algn="ctr"/>
            <a:r>
              <a:rPr lang="en-US" altLang="ja-JP" sz="2000">
                <a:latin typeface="Comic Sans MS" pitchFamily="66" charset="0"/>
              </a:rPr>
              <a:t>NEW</a:t>
            </a:r>
          </a:p>
        </p:txBody>
      </p:sp>
      <p:sp>
        <p:nvSpPr>
          <p:cNvPr id="73738" name="Text Box 16"/>
          <p:cNvSpPr txBox="1">
            <a:spLocks noChangeArrowheads="1"/>
          </p:cNvSpPr>
          <p:nvPr/>
        </p:nvSpPr>
        <p:spPr bwMode="auto">
          <a:xfrm>
            <a:off x="2517775" y="5192713"/>
            <a:ext cx="709613" cy="396875"/>
          </a:xfrm>
          <a:prstGeom prst="rect">
            <a:avLst/>
          </a:prstGeom>
          <a:noFill/>
          <a:ln w="9525" algn="ctr">
            <a:noFill/>
            <a:miter lim="800000"/>
            <a:headEnd/>
            <a:tailEnd/>
          </a:ln>
        </p:spPr>
        <p:txBody>
          <a:bodyPr wrap="none">
            <a:spAutoFit/>
          </a:bodyPr>
          <a:lstStyle/>
          <a:p>
            <a:pPr algn="ctr"/>
            <a:r>
              <a:rPr lang="en-US" altLang="ja-JP" sz="2000">
                <a:latin typeface="Comic Sans MS" pitchFamily="66" charset="0"/>
              </a:rPr>
              <a:t>OLD</a:t>
            </a:r>
          </a:p>
        </p:txBody>
      </p:sp>
      <p:sp>
        <p:nvSpPr>
          <p:cNvPr id="73739" name="Text Box 17"/>
          <p:cNvSpPr txBox="1">
            <a:spLocks noChangeArrowheads="1"/>
          </p:cNvSpPr>
          <p:nvPr/>
        </p:nvSpPr>
        <p:spPr bwMode="auto">
          <a:xfrm>
            <a:off x="5508625" y="5192713"/>
            <a:ext cx="1417638" cy="396875"/>
          </a:xfrm>
          <a:prstGeom prst="rect">
            <a:avLst/>
          </a:prstGeom>
          <a:noFill/>
          <a:ln w="9525" algn="ctr">
            <a:noFill/>
            <a:miter lim="800000"/>
            <a:headEnd/>
            <a:tailEnd/>
          </a:ln>
        </p:spPr>
        <p:txBody>
          <a:bodyPr wrap="none">
            <a:spAutoFit/>
          </a:bodyPr>
          <a:lstStyle/>
          <a:p>
            <a:pPr algn="ctr"/>
            <a:r>
              <a:rPr lang="en-US" altLang="ja-JP" sz="2000">
                <a:latin typeface="Comic Sans MS" pitchFamily="66" charset="0"/>
              </a:rPr>
              <a:t>Reference</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
          <p:cNvSpPr txBox="1">
            <a:spLocks noChangeArrowheads="1"/>
          </p:cNvSpPr>
          <p:nvPr/>
        </p:nvSpPr>
        <p:spPr bwMode="auto">
          <a:xfrm>
            <a:off x="2771775" y="239713"/>
            <a:ext cx="3082925"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sz="2400" kern="1200">
                <a:solidFill>
                  <a:srgbClr val="333399"/>
                </a:solidFill>
                <a:latin typeface="Arial" charset="0"/>
                <a:ea typeface="ＭＳ Ｐゴシック" charset="-128"/>
                <a:cs typeface="+mn-cs"/>
              </a:rPr>
              <a:t>Gregory(2000)</a:t>
            </a:r>
            <a:r>
              <a:rPr kumimoji="1" lang="ja-JP" altLang="en-US" sz="2400" kern="1200">
                <a:solidFill>
                  <a:srgbClr val="333399"/>
                </a:solidFill>
                <a:latin typeface="Arial" charset="0"/>
                <a:ea typeface="ＭＳ Ｐゴシック" charset="-128"/>
                <a:cs typeface="+mn-cs"/>
              </a:rPr>
              <a:t>の仮説</a:t>
            </a:r>
          </a:p>
        </p:txBody>
      </p:sp>
      <p:sp>
        <p:nvSpPr>
          <p:cNvPr id="7173" name="Text Box 3"/>
          <p:cNvSpPr txBox="1">
            <a:spLocks noChangeArrowheads="1"/>
          </p:cNvSpPr>
          <p:nvPr/>
        </p:nvSpPr>
        <p:spPr bwMode="auto">
          <a:xfrm>
            <a:off x="395288" y="863600"/>
            <a:ext cx="4362450" cy="3048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400" kern="1200">
                <a:solidFill>
                  <a:srgbClr val="000000"/>
                </a:solidFill>
                <a:latin typeface="Arial" charset="0"/>
                <a:ea typeface="ＭＳ Ｐゴシック" charset="-128"/>
                <a:cs typeface="+mn-cs"/>
              </a:rPr>
              <a:t>非弾性方程式における鉛直速度の運動方程式から出発</a:t>
            </a:r>
          </a:p>
        </p:txBody>
      </p:sp>
      <p:sp>
        <p:nvSpPr>
          <p:cNvPr id="7174" name="Line 4"/>
          <p:cNvSpPr>
            <a:spLocks noChangeShapeType="1"/>
          </p:cNvSpPr>
          <p:nvPr/>
        </p:nvSpPr>
        <p:spPr bwMode="auto">
          <a:xfrm>
            <a:off x="1042988" y="1241425"/>
            <a:ext cx="0" cy="315913"/>
          </a:xfrm>
          <a:prstGeom prst="line">
            <a:avLst/>
          </a:prstGeom>
          <a:noFill/>
          <a:ln w="9525">
            <a:solidFill>
              <a:schemeClr val="tx1"/>
            </a:solidFill>
            <a:prstDash val="dash"/>
            <a:round/>
            <a:headEnd/>
            <a:tailEnd type="triangle" w="med" len="me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graphicFrame>
        <p:nvGraphicFramePr>
          <p:cNvPr id="7170" name="Object 5"/>
          <p:cNvGraphicFramePr>
            <a:graphicFrameLocks noChangeAspect="1"/>
          </p:cNvGraphicFramePr>
          <p:nvPr/>
        </p:nvGraphicFramePr>
        <p:xfrm>
          <a:off x="468313" y="1557338"/>
          <a:ext cx="6408737" cy="923925"/>
        </p:xfrm>
        <a:graphic>
          <a:graphicData uri="http://schemas.openxmlformats.org/presentationml/2006/ole">
            <p:oleObj spid="_x0000_s267266" name="数式" r:id="rId3" imgW="3695400" imgH="533160" progId="Equation.3">
              <p:embed/>
            </p:oleObj>
          </a:graphicData>
        </a:graphic>
      </p:graphicFrame>
      <p:sp>
        <p:nvSpPr>
          <p:cNvPr id="7175" name="Text Box 7"/>
          <p:cNvSpPr txBox="1">
            <a:spLocks noChangeArrowheads="1"/>
          </p:cNvSpPr>
          <p:nvPr/>
        </p:nvSpPr>
        <p:spPr bwMode="auto">
          <a:xfrm>
            <a:off x="179388" y="2592388"/>
            <a:ext cx="125095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平均鉛直速度の</a:t>
            </a:r>
          </a:p>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運動エネルギー</a:t>
            </a:r>
          </a:p>
        </p:txBody>
      </p:sp>
      <p:sp>
        <p:nvSpPr>
          <p:cNvPr id="7176" name="Text Box 8"/>
          <p:cNvSpPr txBox="1">
            <a:spLocks noChangeArrowheads="1"/>
          </p:cNvSpPr>
          <p:nvPr/>
        </p:nvSpPr>
        <p:spPr bwMode="auto">
          <a:xfrm>
            <a:off x="1692275" y="2708275"/>
            <a:ext cx="488950" cy="274638"/>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浮力</a:t>
            </a:r>
          </a:p>
        </p:txBody>
      </p:sp>
      <p:sp>
        <p:nvSpPr>
          <p:cNvPr id="7177" name="Text Box 9"/>
          <p:cNvSpPr txBox="1">
            <a:spLocks noChangeArrowheads="1"/>
          </p:cNvSpPr>
          <p:nvPr/>
        </p:nvSpPr>
        <p:spPr bwMode="auto">
          <a:xfrm>
            <a:off x="2555875" y="2636838"/>
            <a:ext cx="170815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鉛直速度の擾乱成分の</a:t>
            </a:r>
          </a:p>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運動エネルギー</a:t>
            </a:r>
          </a:p>
        </p:txBody>
      </p:sp>
      <p:sp>
        <p:nvSpPr>
          <p:cNvPr id="7178" name="Text Box 10"/>
          <p:cNvSpPr txBox="1">
            <a:spLocks noChangeArrowheads="1"/>
          </p:cNvSpPr>
          <p:nvPr/>
        </p:nvSpPr>
        <p:spPr bwMode="auto">
          <a:xfrm>
            <a:off x="5148263" y="2636838"/>
            <a:ext cx="488950" cy="274637"/>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圧力</a:t>
            </a:r>
          </a:p>
        </p:txBody>
      </p:sp>
      <p:sp>
        <p:nvSpPr>
          <p:cNvPr id="7179" name="Text Box 11"/>
          <p:cNvSpPr txBox="1">
            <a:spLocks noChangeArrowheads="1"/>
          </p:cNvSpPr>
          <p:nvPr/>
        </p:nvSpPr>
        <p:spPr bwMode="auto">
          <a:xfrm>
            <a:off x="6042025" y="2632075"/>
            <a:ext cx="1277938" cy="274638"/>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エントレインメント</a:t>
            </a:r>
          </a:p>
        </p:txBody>
      </p:sp>
      <p:sp>
        <p:nvSpPr>
          <p:cNvPr id="7180" name="Oval 14"/>
          <p:cNvSpPr>
            <a:spLocks noChangeArrowheads="1"/>
          </p:cNvSpPr>
          <p:nvPr/>
        </p:nvSpPr>
        <p:spPr bwMode="auto">
          <a:xfrm>
            <a:off x="6216650" y="1565275"/>
            <a:ext cx="792163" cy="792163"/>
          </a:xfrm>
          <a:prstGeom prst="ellipse">
            <a:avLst/>
          </a:prstGeom>
          <a:noFill/>
          <a:ln w="25400">
            <a:solidFill>
              <a:srgbClr val="FF0000"/>
            </a:solidFill>
            <a:round/>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1" name="Line 15"/>
          <p:cNvSpPr>
            <a:spLocks noChangeShapeType="1"/>
          </p:cNvSpPr>
          <p:nvPr/>
        </p:nvSpPr>
        <p:spPr bwMode="auto">
          <a:xfrm flipV="1">
            <a:off x="6594475" y="2319338"/>
            <a:ext cx="74613" cy="884237"/>
          </a:xfrm>
          <a:prstGeom prst="line">
            <a:avLst/>
          </a:prstGeom>
          <a:noFill/>
          <a:ln w="25400">
            <a:solidFill>
              <a:srgbClr val="FF0000"/>
            </a:solidFill>
            <a:round/>
            <a:headEnd/>
            <a:tailEnd type="triangle" w="lg" len="lg"/>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2" name="Text Box 16"/>
          <p:cNvSpPr txBox="1">
            <a:spLocks noChangeArrowheads="1"/>
          </p:cNvSpPr>
          <p:nvPr/>
        </p:nvSpPr>
        <p:spPr bwMode="auto">
          <a:xfrm>
            <a:off x="5014913" y="3211513"/>
            <a:ext cx="3046412" cy="517525"/>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400" kern="1200">
                <a:solidFill>
                  <a:srgbClr val="FF0000"/>
                </a:solidFill>
                <a:latin typeface="Arial" charset="0"/>
                <a:ea typeface="ＭＳ Ｐゴシック" charset="-128"/>
                <a:cs typeface="+mn-cs"/>
              </a:rPr>
              <a:t>エントレインメントによって</a:t>
            </a:r>
          </a:p>
          <a:p>
            <a:pPr algn="l" rtl="0" fontAlgn="base">
              <a:spcBef>
                <a:spcPct val="0"/>
              </a:spcBef>
              <a:spcAft>
                <a:spcPct val="0"/>
              </a:spcAft>
            </a:pPr>
            <a:r>
              <a:rPr kumimoji="1" lang="ja-JP" altLang="en-US" sz="1400" kern="1200">
                <a:solidFill>
                  <a:srgbClr val="FF0000"/>
                </a:solidFill>
                <a:latin typeface="Arial" charset="0"/>
                <a:ea typeface="ＭＳ Ｐゴシック" charset="-128"/>
                <a:cs typeface="+mn-cs"/>
              </a:rPr>
              <a:t>アップドラフトが下向きにドラッグされる</a:t>
            </a:r>
          </a:p>
        </p:txBody>
      </p:sp>
      <p:sp>
        <p:nvSpPr>
          <p:cNvPr id="7183" name="Oval 17"/>
          <p:cNvSpPr>
            <a:spLocks noChangeArrowheads="1"/>
          </p:cNvSpPr>
          <p:nvPr/>
        </p:nvSpPr>
        <p:spPr bwMode="auto">
          <a:xfrm>
            <a:off x="1335088" y="1397000"/>
            <a:ext cx="1190625" cy="1190625"/>
          </a:xfrm>
          <a:prstGeom prst="ellipse">
            <a:avLst/>
          </a:prstGeom>
          <a:noFill/>
          <a:ln w="25400">
            <a:solidFill>
              <a:srgbClr val="FF0000"/>
            </a:solidFill>
            <a:round/>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4" name="Line 18"/>
          <p:cNvSpPr>
            <a:spLocks noChangeShapeType="1"/>
          </p:cNvSpPr>
          <p:nvPr/>
        </p:nvSpPr>
        <p:spPr bwMode="auto">
          <a:xfrm flipV="1">
            <a:off x="1863725" y="2557463"/>
            <a:ext cx="60325" cy="647700"/>
          </a:xfrm>
          <a:prstGeom prst="line">
            <a:avLst/>
          </a:prstGeom>
          <a:noFill/>
          <a:ln w="25400">
            <a:solidFill>
              <a:srgbClr val="FF0000"/>
            </a:solidFill>
            <a:round/>
            <a:headEnd/>
            <a:tailEnd type="triangle" w="lg" len="lg"/>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5" name="Text Box 20"/>
          <p:cNvSpPr txBox="1">
            <a:spLocks noChangeArrowheads="1"/>
          </p:cNvSpPr>
          <p:nvPr/>
        </p:nvSpPr>
        <p:spPr bwMode="auto">
          <a:xfrm>
            <a:off x="641350" y="3222625"/>
            <a:ext cx="2317750" cy="517525"/>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400" kern="1200">
                <a:solidFill>
                  <a:srgbClr val="FF0000"/>
                </a:solidFill>
                <a:latin typeface="Arial" charset="0"/>
                <a:ea typeface="ＭＳ Ｐゴシック" charset="-128"/>
                <a:cs typeface="+mn-cs"/>
              </a:rPr>
              <a:t>浮力によってアップドラフトの</a:t>
            </a:r>
          </a:p>
          <a:p>
            <a:pPr algn="l" rtl="0" fontAlgn="base">
              <a:spcBef>
                <a:spcPct val="0"/>
              </a:spcBef>
              <a:spcAft>
                <a:spcPct val="0"/>
              </a:spcAft>
            </a:pPr>
            <a:r>
              <a:rPr kumimoji="1" lang="ja-JP" altLang="en-US" sz="1400" kern="1200">
                <a:solidFill>
                  <a:srgbClr val="FF0000"/>
                </a:solidFill>
                <a:latin typeface="Arial" charset="0"/>
                <a:ea typeface="ＭＳ Ｐゴシック" charset="-128"/>
                <a:cs typeface="+mn-cs"/>
              </a:rPr>
              <a:t>運動エネルギーが増大</a:t>
            </a:r>
          </a:p>
        </p:txBody>
      </p:sp>
      <p:sp>
        <p:nvSpPr>
          <p:cNvPr id="7186" name="Text Box 22"/>
          <p:cNvSpPr txBox="1">
            <a:spLocks noChangeArrowheads="1"/>
          </p:cNvSpPr>
          <p:nvPr/>
        </p:nvSpPr>
        <p:spPr bwMode="auto">
          <a:xfrm>
            <a:off x="323850" y="4154488"/>
            <a:ext cx="641350" cy="36671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u="sng" kern="1200">
                <a:solidFill>
                  <a:srgbClr val="000000"/>
                </a:solidFill>
                <a:latin typeface="Arial" charset="0"/>
                <a:ea typeface="ＭＳ Ｐゴシック" charset="-128"/>
                <a:cs typeface="+mn-cs"/>
              </a:rPr>
              <a:t>仮説</a:t>
            </a:r>
          </a:p>
        </p:txBody>
      </p:sp>
      <p:graphicFrame>
        <p:nvGraphicFramePr>
          <p:cNvPr id="7171" name="Object 23"/>
          <p:cNvGraphicFramePr>
            <a:graphicFrameLocks noChangeAspect="1"/>
          </p:cNvGraphicFramePr>
          <p:nvPr/>
        </p:nvGraphicFramePr>
        <p:xfrm>
          <a:off x="1138238" y="4221163"/>
          <a:ext cx="2546350" cy="881062"/>
        </p:xfrm>
        <a:graphic>
          <a:graphicData uri="http://schemas.openxmlformats.org/presentationml/2006/ole">
            <p:oleObj spid="_x0000_s267267" name="数式" r:id="rId4" imgW="1320480" imgH="457200" progId="Equation.3">
              <p:embed/>
            </p:oleObj>
          </a:graphicData>
        </a:graphic>
      </p:graphicFrame>
      <p:sp>
        <p:nvSpPr>
          <p:cNvPr id="7187" name="Rectangle 26"/>
          <p:cNvSpPr>
            <a:spLocks noChangeArrowheads="1"/>
          </p:cNvSpPr>
          <p:nvPr/>
        </p:nvSpPr>
        <p:spPr bwMode="auto">
          <a:xfrm>
            <a:off x="1027113" y="4119563"/>
            <a:ext cx="2824162" cy="1150937"/>
          </a:xfrm>
          <a:prstGeom prst="rect">
            <a:avLst/>
          </a:prstGeom>
          <a:noFill/>
          <a:ln w="9525">
            <a:solidFill>
              <a:srgbClr val="FF0000"/>
            </a:solidFill>
            <a:miter lim="800000"/>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8" name="Oval 29"/>
          <p:cNvSpPr>
            <a:spLocks noChangeArrowheads="1"/>
          </p:cNvSpPr>
          <p:nvPr/>
        </p:nvSpPr>
        <p:spPr bwMode="auto">
          <a:xfrm>
            <a:off x="6227763" y="4868863"/>
            <a:ext cx="503237" cy="503237"/>
          </a:xfrm>
          <a:prstGeom prst="ellipse">
            <a:avLst/>
          </a:prstGeom>
          <a:noFill/>
          <a:ln w="9525">
            <a:solidFill>
              <a:schemeClr val="tx1"/>
            </a:solidFill>
            <a:round/>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89" name="Text Box 30"/>
          <p:cNvSpPr txBox="1">
            <a:spLocks noChangeArrowheads="1"/>
          </p:cNvSpPr>
          <p:nvPr/>
        </p:nvSpPr>
        <p:spPr bwMode="auto">
          <a:xfrm>
            <a:off x="6970713" y="4916488"/>
            <a:ext cx="869950" cy="36671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kern="1200">
                <a:solidFill>
                  <a:srgbClr val="000000"/>
                </a:solidFill>
                <a:latin typeface="Arial" charset="0"/>
                <a:ea typeface="ＭＳ Ｐゴシック" charset="-128"/>
                <a:cs typeface="+mn-cs"/>
              </a:rPr>
              <a:t>空気塊</a:t>
            </a:r>
          </a:p>
        </p:txBody>
      </p:sp>
      <p:sp>
        <p:nvSpPr>
          <p:cNvPr id="7190" name="AutoShape 31"/>
          <p:cNvSpPr>
            <a:spLocks noChangeArrowheads="1"/>
          </p:cNvSpPr>
          <p:nvPr/>
        </p:nvSpPr>
        <p:spPr bwMode="auto">
          <a:xfrm>
            <a:off x="6275388" y="4191000"/>
            <a:ext cx="430212" cy="863600"/>
          </a:xfrm>
          <a:prstGeom prst="upArrow">
            <a:avLst>
              <a:gd name="adj1" fmla="val 50000"/>
              <a:gd name="adj2" fmla="val 50185"/>
            </a:avLst>
          </a:prstGeom>
          <a:solidFill>
            <a:schemeClr val="accent1"/>
          </a:solidFill>
          <a:ln w="9525">
            <a:solidFill>
              <a:schemeClr val="tx1"/>
            </a:solidFill>
            <a:miter lim="800000"/>
            <a:headEnd/>
            <a:tailEnd/>
          </a:ln>
        </p:spPr>
        <p:txBody>
          <a:bodyPr vert="eaVert" wrap="none" anchor="ctr"/>
          <a:lstStyle/>
          <a:p>
            <a:pPr algn="ctr" rtl="0" fontAlgn="base">
              <a:spcBef>
                <a:spcPct val="0"/>
              </a:spcBef>
              <a:spcAft>
                <a:spcPct val="0"/>
              </a:spcAft>
            </a:pPr>
            <a:endParaRPr kumimoji="1" lang="ja-JP" altLang="ja-JP" kern="1200">
              <a:solidFill>
                <a:srgbClr val="000000"/>
              </a:solidFill>
              <a:latin typeface="Arial" charset="0"/>
              <a:ea typeface="ＭＳ Ｐゴシック" charset="-128"/>
              <a:cs typeface="+mn-cs"/>
            </a:endParaRPr>
          </a:p>
        </p:txBody>
      </p:sp>
      <p:sp>
        <p:nvSpPr>
          <p:cNvPr id="7191" name="Text Box 33"/>
          <p:cNvSpPr txBox="1">
            <a:spLocks noChangeArrowheads="1"/>
          </p:cNvSpPr>
          <p:nvPr/>
        </p:nvSpPr>
        <p:spPr bwMode="auto">
          <a:xfrm>
            <a:off x="6732588" y="4221163"/>
            <a:ext cx="641350" cy="36671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kern="1200">
                <a:solidFill>
                  <a:srgbClr val="000000"/>
                </a:solidFill>
                <a:latin typeface="Arial" charset="0"/>
                <a:ea typeface="ＭＳ Ｐゴシック" charset="-128"/>
                <a:cs typeface="+mn-cs"/>
              </a:rPr>
              <a:t>浮力</a:t>
            </a:r>
          </a:p>
        </p:txBody>
      </p:sp>
      <p:sp>
        <p:nvSpPr>
          <p:cNvPr id="7192" name="AutoShape 34"/>
          <p:cNvSpPr>
            <a:spLocks noChangeArrowheads="1"/>
          </p:cNvSpPr>
          <p:nvPr/>
        </p:nvSpPr>
        <p:spPr bwMode="auto">
          <a:xfrm>
            <a:off x="6410325" y="5214938"/>
            <a:ext cx="146050" cy="609600"/>
          </a:xfrm>
          <a:prstGeom prst="downArrow">
            <a:avLst>
              <a:gd name="adj1" fmla="val 50000"/>
              <a:gd name="adj2" fmla="val 104348"/>
            </a:avLst>
          </a:prstGeom>
          <a:solidFill>
            <a:schemeClr val="accent1"/>
          </a:solidFill>
          <a:ln w="9525">
            <a:solidFill>
              <a:schemeClr val="tx1"/>
            </a:solidFill>
            <a:miter lim="800000"/>
            <a:headEnd/>
            <a:tailEnd/>
          </a:ln>
        </p:spPr>
        <p:txBody>
          <a:bodyPr vert="eaVert"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93" name="Text Box 35"/>
          <p:cNvSpPr txBox="1">
            <a:spLocks noChangeArrowheads="1"/>
          </p:cNvSpPr>
          <p:nvPr/>
        </p:nvSpPr>
        <p:spPr bwMode="auto">
          <a:xfrm>
            <a:off x="6659563" y="5661025"/>
            <a:ext cx="1824037" cy="366713"/>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kern="1200">
                <a:solidFill>
                  <a:srgbClr val="000000"/>
                </a:solidFill>
                <a:latin typeface="Arial" charset="0"/>
                <a:ea typeface="ＭＳ Ｐゴシック" charset="-128"/>
                <a:cs typeface="+mn-cs"/>
              </a:rPr>
              <a:t>エントレインメント</a:t>
            </a:r>
          </a:p>
        </p:txBody>
      </p:sp>
      <p:sp>
        <p:nvSpPr>
          <p:cNvPr id="7194" name="Line 36"/>
          <p:cNvSpPr>
            <a:spLocks noChangeShapeType="1"/>
          </p:cNvSpPr>
          <p:nvPr/>
        </p:nvSpPr>
        <p:spPr bwMode="auto">
          <a:xfrm flipV="1">
            <a:off x="1908175" y="4830763"/>
            <a:ext cx="119063" cy="704850"/>
          </a:xfrm>
          <a:prstGeom prst="line">
            <a:avLst/>
          </a:prstGeom>
          <a:noFill/>
          <a:ln w="9525">
            <a:solidFill>
              <a:schemeClr val="tx1"/>
            </a:solidFill>
            <a:round/>
            <a:headEnd/>
            <a:tailEnd type="triangle" w="med" len="me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7195" name="Text Box 37"/>
          <p:cNvSpPr txBox="1">
            <a:spLocks noChangeArrowheads="1"/>
          </p:cNvSpPr>
          <p:nvPr/>
        </p:nvSpPr>
        <p:spPr bwMode="auto">
          <a:xfrm>
            <a:off x="1303338" y="5572125"/>
            <a:ext cx="1222375"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sz="1600" kern="1200">
                <a:solidFill>
                  <a:srgbClr val="000000"/>
                </a:solidFill>
                <a:latin typeface="Arial" charset="0"/>
                <a:ea typeface="ＭＳ Ｐゴシック" charset="-128"/>
                <a:cs typeface="+mn-cs"/>
              </a:rPr>
              <a:t>0</a:t>
            </a:r>
            <a:r>
              <a:rPr kumimoji="1" lang="ja-JP" altLang="en-US" sz="1600" kern="1200">
                <a:solidFill>
                  <a:srgbClr val="000000"/>
                </a:solidFill>
                <a:latin typeface="Arial" charset="0"/>
                <a:ea typeface="ＭＳ Ｐゴシック" charset="-128"/>
                <a:cs typeface="+mn-cs"/>
              </a:rPr>
              <a:t>～</a:t>
            </a:r>
            <a:r>
              <a:rPr kumimoji="1" lang="en-US" altLang="ja-JP" sz="1600" kern="1200">
                <a:solidFill>
                  <a:srgbClr val="000000"/>
                </a:solidFill>
                <a:latin typeface="Arial" charset="0"/>
                <a:ea typeface="ＭＳ Ｐゴシック" charset="-128"/>
                <a:cs typeface="+mn-cs"/>
              </a:rPr>
              <a:t>1</a:t>
            </a:r>
            <a:r>
              <a:rPr kumimoji="1" lang="ja-JP" altLang="en-US" sz="1600" kern="1200">
                <a:solidFill>
                  <a:srgbClr val="000000"/>
                </a:solidFill>
                <a:latin typeface="Arial" charset="0"/>
                <a:ea typeface="ＭＳ Ｐゴシック" charset="-128"/>
                <a:cs typeface="+mn-cs"/>
              </a:rPr>
              <a:t>の定数</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574675" y="404813"/>
          <a:ext cx="2593975" cy="881062"/>
        </p:xfrm>
        <a:graphic>
          <a:graphicData uri="http://schemas.openxmlformats.org/presentationml/2006/ole">
            <p:oleObj spid="_x0000_s268290" name="数式" r:id="rId3" imgW="1346040" imgH="457200" progId="Equation.3">
              <p:embed/>
            </p:oleObj>
          </a:graphicData>
        </a:graphic>
      </p:graphicFrame>
      <p:sp>
        <p:nvSpPr>
          <p:cNvPr id="8197" name="Text Box 3"/>
          <p:cNvSpPr txBox="1">
            <a:spLocks noChangeArrowheads="1"/>
          </p:cNvSpPr>
          <p:nvPr/>
        </p:nvSpPr>
        <p:spPr bwMode="auto">
          <a:xfrm>
            <a:off x="4119563" y="652463"/>
            <a:ext cx="2925762"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アップドラフトの鉛直速度が必要</a:t>
            </a:r>
          </a:p>
        </p:txBody>
      </p:sp>
      <p:graphicFrame>
        <p:nvGraphicFramePr>
          <p:cNvPr id="8195" name="Object 4"/>
          <p:cNvGraphicFramePr>
            <a:graphicFrameLocks noChangeAspect="1"/>
          </p:cNvGraphicFramePr>
          <p:nvPr/>
        </p:nvGraphicFramePr>
        <p:xfrm>
          <a:off x="539750" y="1557338"/>
          <a:ext cx="6408738" cy="923925"/>
        </p:xfrm>
        <a:graphic>
          <a:graphicData uri="http://schemas.openxmlformats.org/presentationml/2006/ole">
            <p:oleObj spid="_x0000_s268291" name="数式" r:id="rId4" imgW="3695400" imgH="533160" progId="Equation.3">
              <p:embed/>
            </p:oleObj>
          </a:graphicData>
        </a:graphic>
      </p:graphicFrame>
      <p:sp>
        <p:nvSpPr>
          <p:cNvPr id="8198" name="Text Box 5"/>
          <p:cNvSpPr txBox="1">
            <a:spLocks noChangeArrowheads="1"/>
          </p:cNvSpPr>
          <p:nvPr/>
        </p:nvSpPr>
        <p:spPr bwMode="auto">
          <a:xfrm>
            <a:off x="346075" y="2530475"/>
            <a:ext cx="125095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平均鉛直速度の</a:t>
            </a:r>
          </a:p>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運動エネルギー</a:t>
            </a:r>
          </a:p>
        </p:txBody>
      </p:sp>
      <p:sp>
        <p:nvSpPr>
          <p:cNvPr id="8199" name="Text Box 6"/>
          <p:cNvSpPr txBox="1">
            <a:spLocks noChangeArrowheads="1"/>
          </p:cNvSpPr>
          <p:nvPr/>
        </p:nvSpPr>
        <p:spPr bwMode="auto">
          <a:xfrm>
            <a:off x="1858963" y="2646363"/>
            <a:ext cx="488950" cy="274637"/>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浮力</a:t>
            </a:r>
          </a:p>
        </p:txBody>
      </p:sp>
      <p:sp>
        <p:nvSpPr>
          <p:cNvPr id="8200" name="Text Box 7"/>
          <p:cNvSpPr txBox="1">
            <a:spLocks noChangeArrowheads="1"/>
          </p:cNvSpPr>
          <p:nvPr/>
        </p:nvSpPr>
        <p:spPr bwMode="auto">
          <a:xfrm>
            <a:off x="2722563" y="2574925"/>
            <a:ext cx="170815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鉛直速度の擾乱成分の</a:t>
            </a:r>
          </a:p>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運動エネルギー</a:t>
            </a:r>
          </a:p>
        </p:txBody>
      </p:sp>
      <p:sp>
        <p:nvSpPr>
          <p:cNvPr id="8201" name="Text Box 8"/>
          <p:cNvSpPr txBox="1">
            <a:spLocks noChangeArrowheads="1"/>
          </p:cNvSpPr>
          <p:nvPr/>
        </p:nvSpPr>
        <p:spPr bwMode="auto">
          <a:xfrm>
            <a:off x="5314950" y="2574925"/>
            <a:ext cx="488950" cy="274638"/>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圧力</a:t>
            </a:r>
          </a:p>
        </p:txBody>
      </p:sp>
      <p:sp>
        <p:nvSpPr>
          <p:cNvPr id="8202" name="Text Box 9"/>
          <p:cNvSpPr txBox="1">
            <a:spLocks noChangeArrowheads="1"/>
          </p:cNvSpPr>
          <p:nvPr/>
        </p:nvSpPr>
        <p:spPr bwMode="auto">
          <a:xfrm>
            <a:off x="6208713" y="2570163"/>
            <a:ext cx="1277937" cy="274637"/>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200" kern="1200">
                <a:solidFill>
                  <a:srgbClr val="000000"/>
                </a:solidFill>
                <a:latin typeface="Arial" charset="0"/>
                <a:ea typeface="ＭＳ Ｐゴシック" charset="-128"/>
                <a:cs typeface="+mn-cs"/>
              </a:rPr>
              <a:t>エントレインメント</a:t>
            </a:r>
          </a:p>
        </p:txBody>
      </p:sp>
      <p:sp>
        <p:nvSpPr>
          <p:cNvPr id="8203" name="AutoShape 10"/>
          <p:cNvSpPr>
            <a:spLocks/>
          </p:cNvSpPr>
          <p:nvPr/>
        </p:nvSpPr>
        <p:spPr bwMode="auto">
          <a:xfrm rot="-5400000">
            <a:off x="4392613" y="1433512"/>
            <a:ext cx="204788" cy="3497263"/>
          </a:xfrm>
          <a:prstGeom prst="leftBrace">
            <a:avLst>
              <a:gd name="adj1" fmla="val 142312"/>
              <a:gd name="adj2" fmla="val 50000"/>
            </a:avLst>
          </a:prstGeom>
          <a:noFill/>
          <a:ln w="9525">
            <a:solidFill>
              <a:schemeClr val="tx1"/>
            </a:solidFill>
            <a:round/>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8204" name="Text Box 11"/>
          <p:cNvSpPr txBox="1">
            <a:spLocks noChangeArrowheads="1"/>
          </p:cNvSpPr>
          <p:nvPr/>
        </p:nvSpPr>
        <p:spPr bwMode="auto">
          <a:xfrm>
            <a:off x="3143250" y="3319463"/>
            <a:ext cx="2733675"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パラメタライズする必要がある</a:t>
            </a:r>
          </a:p>
        </p:txBody>
      </p:sp>
      <p:sp>
        <p:nvSpPr>
          <p:cNvPr id="8205" name="Oval 12"/>
          <p:cNvSpPr>
            <a:spLocks noChangeArrowheads="1"/>
          </p:cNvSpPr>
          <p:nvPr/>
        </p:nvSpPr>
        <p:spPr bwMode="auto">
          <a:xfrm>
            <a:off x="2574925" y="484188"/>
            <a:ext cx="639763" cy="639762"/>
          </a:xfrm>
          <a:prstGeom prst="ellipse">
            <a:avLst/>
          </a:prstGeom>
          <a:noFill/>
          <a:ln w="25400">
            <a:solidFill>
              <a:srgbClr val="FF0000"/>
            </a:solidFill>
            <a:round/>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8206" name="Text Box 13"/>
          <p:cNvSpPr txBox="1">
            <a:spLocks noChangeArrowheads="1"/>
          </p:cNvSpPr>
          <p:nvPr/>
        </p:nvSpPr>
        <p:spPr bwMode="auto">
          <a:xfrm>
            <a:off x="323850" y="4043363"/>
            <a:ext cx="6302375"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u="sng" kern="1200">
                <a:solidFill>
                  <a:srgbClr val="000000"/>
                </a:solidFill>
                <a:latin typeface="Arial" charset="0"/>
                <a:ea typeface="ＭＳ Ｐゴシック" charset="-128"/>
                <a:cs typeface="+mn-cs"/>
              </a:rPr>
              <a:t>とりあえず最も簡便と思われるやり方にした（</a:t>
            </a:r>
            <a:r>
              <a:rPr kumimoji="1" lang="en-US" altLang="ja-JP" sz="1600" u="sng" kern="1200">
                <a:solidFill>
                  <a:srgbClr val="000000"/>
                </a:solidFill>
                <a:latin typeface="Arial" charset="0"/>
                <a:ea typeface="ＭＳ Ｐゴシック" charset="-128"/>
                <a:cs typeface="+mn-cs"/>
              </a:rPr>
              <a:t>Gregory, 2000</a:t>
            </a:r>
            <a:r>
              <a:rPr kumimoji="1" lang="ja-JP" altLang="en-US" sz="1600" u="sng" kern="1200">
                <a:solidFill>
                  <a:srgbClr val="000000"/>
                </a:solidFill>
                <a:latin typeface="Arial" charset="0"/>
                <a:ea typeface="ＭＳ Ｐゴシック" charset="-128"/>
                <a:cs typeface="+mn-cs"/>
              </a:rPr>
              <a:t>とは異なる）</a:t>
            </a:r>
          </a:p>
        </p:txBody>
      </p:sp>
      <p:graphicFrame>
        <p:nvGraphicFramePr>
          <p:cNvPr id="8196" name="Object 14"/>
          <p:cNvGraphicFramePr>
            <a:graphicFrameLocks noChangeAspect="1"/>
          </p:cNvGraphicFramePr>
          <p:nvPr/>
        </p:nvGraphicFramePr>
        <p:xfrm>
          <a:off x="755650" y="4652963"/>
          <a:ext cx="2422525" cy="727075"/>
        </p:xfrm>
        <a:graphic>
          <a:graphicData uri="http://schemas.openxmlformats.org/presentationml/2006/ole">
            <p:oleObj spid="_x0000_s268292" name="数式" r:id="rId5" imgW="1396800" imgH="419040" progId="Equation.3">
              <p:embed/>
            </p:oleObj>
          </a:graphicData>
        </a:graphic>
      </p:graphicFrame>
      <p:sp>
        <p:nvSpPr>
          <p:cNvPr id="8207" name="Rectangle 15"/>
          <p:cNvSpPr>
            <a:spLocks noChangeArrowheads="1"/>
          </p:cNvSpPr>
          <p:nvPr/>
        </p:nvSpPr>
        <p:spPr bwMode="auto">
          <a:xfrm>
            <a:off x="579438" y="4525963"/>
            <a:ext cx="2819400" cy="1036637"/>
          </a:xfrm>
          <a:prstGeom prst="rect">
            <a:avLst/>
          </a:prstGeom>
          <a:noFill/>
          <a:ln w="9525">
            <a:solidFill>
              <a:srgbClr val="FF0000"/>
            </a:solidFill>
            <a:miter lim="800000"/>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8208" name="AutoShape 16"/>
          <p:cNvSpPr>
            <a:spLocks noChangeArrowheads="1"/>
          </p:cNvSpPr>
          <p:nvPr/>
        </p:nvSpPr>
        <p:spPr bwMode="auto">
          <a:xfrm>
            <a:off x="539750" y="5949950"/>
            <a:ext cx="719138" cy="503238"/>
          </a:xfrm>
          <a:prstGeom prst="rightArrow">
            <a:avLst>
              <a:gd name="adj1" fmla="val 50000"/>
              <a:gd name="adj2" fmla="val 35726"/>
            </a:avLst>
          </a:prstGeom>
          <a:noFill/>
          <a:ln w="9525">
            <a:solidFill>
              <a:schemeClr val="tx1"/>
            </a:solidFill>
            <a:miter lim="800000"/>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8209" name="Text Box 17"/>
          <p:cNvSpPr txBox="1">
            <a:spLocks noChangeArrowheads="1"/>
          </p:cNvSpPr>
          <p:nvPr/>
        </p:nvSpPr>
        <p:spPr bwMode="auto">
          <a:xfrm>
            <a:off x="1527175" y="6026150"/>
            <a:ext cx="6254750" cy="366713"/>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kern="1200">
                <a:solidFill>
                  <a:srgbClr val="000000"/>
                </a:solidFill>
                <a:latin typeface="Arial" charset="0"/>
                <a:ea typeface="ＭＳ Ｐゴシック" charset="-128"/>
                <a:cs typeface="+mn-cs"/>
              </a:rPr>
              <a:t>雲底での鉛直速度が与えられると、雲内の物理量が全て求まる</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2"/>
          <p:cNvSpPr txBox="1">
            <a:spLocks noChangeArrowheads="1"/>
          </p:cNvSpPr>
          <p:nvPr/>
        </p:nvSpPr>
        <p:spPr bwMode="auto">
          <a:xfrm>
            <a:off x="1403350" y="260350"/>
            <a:ext cx="6153150" cy="519113"/>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2800" kern="1200">
                <a:solidFill>
                  <a:srgbClr val="333399"/>
                </a:solidFill>
                <a:latin typeface="Arial" charset="0"/>
                <a:ea typeface="ＭＳ Ｐゴシック" charset="-128"/>
                <a:cs typeface="+mn-cs"/>
              </a:rPr>
              <a:t>雲底の鉛直速度に基づくスペクトル表現</a:t>
            </a:r>
          </a:p>
        </p:txBody>
      </p:sp>
      <p:sp>
        <p:nvSpPr>
          <p:cNvPr id="9221" name="Text Box 3"/>
          <p:cNvSpPr txBox="1">
            <a:spLocks noChangeArrowheads="1"/>
          </p:cNvSpPr>
          <p:nvPr/>
        </p:nvSpPr>
        <p:spPr bwMode="auto">
          <a:xfrm>
            <a:off x="468313" y="1052513"/>
            <a:ext cx="8156575" cy="825500"/>
          </a:xfrm>
          <a:prstGeom prst="rect">
            <a:avLst/>
          </a:prstGeom>
          <a:noFill/>
          <a:ln w="9525">
            <a:noFill/>
            <a:miter lim="800000"/>
            <a:headEnd/>
            <a:tailEnd/>
          </a:ln>
        </p:spPr>
        <p:txBody>
          <a:bodyPr>
            <a:spAutoFit/>
          </a:bodyPr>
          <a:lstStyle/>
          <a:p>
            <a:pPr marL="182563" indent="-182563" algn="l" rtl="0" fontAlgn="base">
              <a:spcBef>
                <a:spcPct val="0"/>
              </a:spcBef>
              <a:spcAft>
                <a:spcPct val="0"/>
              </a:spcAft>
            </a:pPr>
            <a:r>
              <a:rPr kumimoji="1" lang="en-US" altLang="ja-JP" sz="1600" kern="1200">
                <a:solidFill>
                  <a:srgbClr val="000000"/>
                </a:solidFill>
                <a:latin typeface="Arial" charset="0"/>
                <a:ea typeface="ＭＳ Ｐゴシック" charset="-128"/>
                <a:cs typeface="+mn-cs"/>
              </a:rPr>
              <a:t>■Arakawa-Schubert</a:t>
            </a:r>
            <a:r>
              <a:rPr kumimoji="1" lang="ja-JP" altLang="en-US" sz="1600" kern="1200">
                <a:solidFill>
                  <a:srgbClr val="000000"/>
                </a:solidFill>
                <a:latin typeface="Arial" charset="0"/>
                <a:ea typeface="ＭＳ Ｐゴシック" charset="-128"/>
                <a:cs typeface="+mn-cs"/>
              </a:rPr>
              <a:t>スキームでは、異なるエントレインメント率（</a:t>
            </a:r>
            <a:r>
              <a:rPr kumimoji="1" lang="en-US" altLang="ja-JP" sz="1600" kern="1200">
                <a:solidFill>
                  <a:srgbClr val="000000"/>
                </a:solidFill>
                <a:latin typeface="Arial" charset="0"/>
                <a:ea typeface="ＭＳ Ｐゴシック" charset="-128"/>
                <a:cs typeface="+mn-cs"/>
              </a:rPr>
              <a:t>given</a:t>
            </a:r>
            <a:r>
              <a:rPr kumimoji="1" lang="ja-JP" altLang="en-US" sz="1600" kern="1200">
                <a:solidFill>
                  <a:srgbClr val="000000"/>
                </a:solidFill>
                <a:latin typeface="Arial" charset="0"/>
                <a:ea typeface="ＭＳ Ｐゴシック" charset="-128"/>
                <a:cs typeface="+mn-cs"/>
              </a:rPr>
              <a:t>）を持つアップドラフトが存在すると仮定されたが、新スキームではエントレインメント率は計算で求まるため、同じことはできない。</a:t>
            </a:r>
          </a:p>
        </p:txBody>
      </p:sp>
      <p:sp>
        <p:nvSpPr>
          <p:cNvPr id="9222" name="AutoShape 4"/>
          <p:cNvSpPr>
            <a:spLocks noChangeArrowheads="1"/>
          </p:cNvSpPr>
          <p:nvPr/>
        </p:nvSpPr>
        <p:spPr bwMode="auto">
          <a:xfrm>
            <a:off x="827088" y="1989138"/>
            <a:ext cx="647700" cy="431800"/>
          </a:xfrm>
          <a:prstGeom prst="downArrow">
            <a:avLst>
              <a:gd name="adj1" fmla="val 50000"/>
              <a:gd name="adj2" fmla="val 25000"/>
            </a:avLst>
          </a:prstGeom>
          <a:noFill/>
          <a:ln w="9525">
            <a:solidFill>
              <a:schemeClr val="tx1"/>
            </a:solidFill>
            <a:miter lim="800000"/>
            <a:headEnd/>
            <a:tailEnd/>
          </a:ln>
        </p:spPr>
        <p:txBody>
          <a:bodyPr vert="eaVert"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graphicFrame>
        <p:nvGraphicFramePr>
          <p:cNvPr id="9218" name="Object 5"/>
          <p:cNvGraphicFramePr>
            <a:graphicFrameLocks noChangeAspect="1"/>
          </p:cNvGraphicFramePr>
          <p:nvPr/>
        </p:nvGraphicFramePr>
        <p:xfrm>
          <a:off x="2700338" y="2492375"/>
          <a:ext cx="2593975" cy="881063"/>
        </p:xfrm>
        <a:graphic>
          <a:graphicData uri="http://schemas.openxmlformats.org/presentationml/2006/ole">
            <p:oleObj spid="_x0000_s269314" name="数式" r:id="rId3" imgW="1346040" imgH="457200" progId="Equation.3">
              <p:embed/>
            </p:oleObj>
          </a:graphicData>
        </a:graphic>
      </p:graphicFrame>
      <p:sp>
        <p:nvSpPr>
          <p:cNvPr id="9223" name="Text Box 6"/>
          <p:cNvSpPr txBox="1">
            <a:spLocks noChangeArrowheads="1"/>
          </p:cNvSpPr>
          <p:nvPr/>
        </p:nvSpPr>
        <p:spPr bwMode="auto">
          <a:xfrm>
            <a:off x="539750" y="2708275"/>
            <a:ext cx="1884363" cy="581025"/>
          </a:xfrm>
          <a:prstGeom prst="rect">
            <a:avLst/>
          </a:prstGeom>
          <a:noFill/>
          <a:ln w="9525">
            <a:noFill/>
            <a:miter lim="800000"/>
            <a:headEnd/>
            <a:tailEnd/>
          </a:ln>
        </p:spPr>
        <p:txBody>
          <a:bodyPr wrap="none">
            <a:spAutoFit/>
          </a:bodyPr>
          <a:lstStyle/>
          <a:p>
            <a:pPr algn="ctr" rtl="0" fontAlgn="base">
              <a:spcBef>
                <a:spcPct val="0"/>
              </a:spcBef>
              <a:spcAft>
                <a:spcPct val="0"/>
              </a:spcAft>
            </a:pPr>
            <a:r>
              <a:rPr kumimoji="1" lang="ja-JP" altLang="en-US" sz="1600" kern="1200">
                <a:solidFill>
                  <a:srgbClr val="000000"/>
                </a:solidFill>
                <a:latin typeface="Arial" charset="0"/>
                <a:ea typeface="ＭＳ Ｐゴシック" charset="-128"/>
                <a:cs typeface="+mn-cs"/>
              </a:rPr>
              <a:t>方法１</a:t>
            </a:r>
          </a:p>
          <a:p>
            <a:pPr algn="ctr" rtl="0" fontAlgn="base">
              <a:spcBef>
                <a:spcPct val="0"/>
              </a:spcBef>
              <a:spcAft>
                <a:spcPct val="0"/>
              </a:spcAft>
            </a:pPr>
            <a:r>
              <a:rPr kumimoji="1" lang="ja-JP" altLang="en-US" sz="1600" kern="1200">
                <a:solidFill>
                  <a:srgbClr val="000000"/>
                </a:solidFill>
                <a:latin typeface="Arial" charset="0"/>
                <a:ea typeface="ＭＳ Ｐゴシック" charset="-128"/>
                <a:cs typeface="+mn-cs"/>
              </a:rPr>
              <a:t>（</a:t>
            </a:r>
            <a:r>
              <a:rPr kumimoji="1" lang="en-US" altLang="ja-JP" sz="1600" kern="1200">
                <a:solidFill>
                  <a:srgbClr val="000000"/>
                </a:solidFill>
                <a:latin typeface="Arial" charset="0"/>
                <a:ea typeface="ＭＳ Ｐゴシック" charset="-128"/>
                <a:cs typeface="+mn-cs"/>
              </a:rPr>
              <a:t>Gregory</a:t>
            </a:r>
            <a:r>
              <a:rPr kumimoji="1" lang="ja-JP" altLang="en-US" sz="1600" kern="1200">
                <a:solidFill>
                  <a:srgbClr val="000000"/>
                </a:solidFill>
                <a:latin typeface="Arial" charset="0"/>
                <a:ea typeface="ＭＳ Ｐゴシック" charset="-128"/>
                <a:cs typeface="+mn-cs"/>
              </a:rPr>
              <a:t>のやり方）</a:t>
            </a:r>
          </a:p>
        </p:txBody>
      </p:sp>
      <p:sp>
        <p:nvSpPr>
          <p:cNvPr id="9224" name="Text Box 7"/>
          <p:cNvSpPr txBox="1">
            <a:spLocks noChangeArrowheads="1"/>
          </p:cNvSpPr>
          <p:nvPr/>
        </p:nvSpPr>
        <p:spPr bwMode="auto">
          <a:xfrm>
            <a:off x="5559425" y="2741613"/>
            <a:ext cx="107950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において、</a:t>
            </a:r>
          </a:p>
        </p:txBody>
      </p:sp>
      <p:graphicFrame>
        <p:nvGraphicFramePr>
          <p:cNvPr id="9219" name="Object 8"/>
          <p:cNvGraphicFramePr>
            <a:graphicFrameLocks noChangeAspect="1"/>
          </p:cNvGraphicFramePr>
          <p:nvPr/>
        </p:nvGraphicFramePr>
        <p:xfrm>
          <a:off x="6577013" y="2703513"/>
          <a:ext cx="431800" cy="377825"/>
        </p:xfrm>
        <a:graphic>
          <a:graphicData uri="http://schemas.openxmlformats.org/presentationml/2006/ole">
            <p:oleObj spid="_x0000_s269315" name="数式" r:id="rId4" imgW="203040" imgH="177480" progId="Equation.3">
              <p:embed/>
            </p:oleObj>
          </a:graphicData>
        </a:graphic>
      </p:graphicFrame>
      <p:sp>
        <p:nvSpPr>
          <p:cNvPr id="9225" name="Text Box 9"/>
          <p:cNvSpPr txBox="1">
            <a:spLocks noChangeArrowheads="1"/>
          </p:cNvSpPr>
          <p:nvPr/>
        </p:nvSpPr>
        <p:spPr bwMode="auto">
          <a:xfrm>
            <a:off x="5559425" y="3101975"/>
            <a:ext cx="314325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がスペクトル的な幅を持つと考える</a:t>
            </a:r>
          </a:p>
        </p:txBody>
      </p:sp>
      <p:sp>
        <p:nvSpPr>
          <p:cNvPr id="9226" name="Text Box 10"/>
          <p:cNvSpPr txBox="1">
            <a:spLocks noChangeArrowheads="1"/>
          </p:cNvSpPr>
          <p:nvPr/>
        </p:nvSpPr>
        <p:spPr bwMode="auto">
          <a:xfrm>
            <a:off x="862013" y="3684588"/>
            <a:ext cx="1200150" cy="581025"/>
          </a:xfrm>
          <a:prstGeom prst="rect">
            <a:avLst/>
          </a:prstGeom>
          <a:noFill/>
          <a:ln w="9525">
            <a:noFill/>
            <a:miter lim="800000"/>
            <a:headEnd/>
            <a:tailEnd/>
          </a:ln>
        </p:spPr>
        <p:txBody>
          <a:bodyPr wrap="none">
            <a:spAutoFit/>
          </a:bodyPr>
          <a:lstStyle/>
          <a:p>
            <a:pPr algn="ctr" rtl="0" fontAlgn="base">
              <a:spcBef>
                <a:spcPct val="0"/>
              </a:spcBef>
              <a:spcAft>
                <a:spcPct val="0"/>
              </a:spcAft>
            </a:pPr>
            <a:r>
              <a:rPr kumimoji="1" lang="ja-JP" altLang="en-US" sz="1600" kern="1200">
                <a:solidFill>
                  <a:srgbClr val="000000"/>
                </a:solidFill>
                <a:latin typeface="Arial" charset="0"/>
                <a:ea typeface="ＭＳ Ｐゴシック" charset="-128"/>
                <a:cs typeface="+mn-cs"/>
              </a:rPr>
              <a:t>方法２</a:t>
            </a:r>
          </a:p>
          <a:p>
            <a:pPr algn="ctr" rtl="0" fontAlgn="base">
              <a:spcBef>
                <a:spcPct val="0"/>
              </a:spcBef>
              <a:spcAft>
                <a:spcPct val="0"/>
              </a:spcAft>
            </a:pPr>
            <a:r>
              <a:rPr kumimoji="1" lang="ja-JP" altLang="en-US" sz="1600" kern="1200">
                <a:solidFill>
                  <a:srgbClr val="000000"/>
                </a:solidFill>
                <a:latin typeface="Arial" charset="0"/>
                <a:ea typeface="ＭＳ Ｐゴシック" charset="-128"/>
                <a:cs typeface="+mn-cs"/>
              </a:rPr>
              <a:t>（今回採用）</a:t>
            </a:r>
          </a:p>
        </p:txBody>
      </p:sp>
      <p:sp>
        <p:nvSpPr>
          <p:cNvPr id="9227" name="Text Box 11"/>
          <p:cNvSpPr txBox="1">
            <a:spLocks noChangeArrowheads="1"/>
          </p:cNvSpPr>
          <p:nvPr/>
        </p:nvSpPr>
        <p:spPr bwMode="auto">
          <a:xfrm>
            <a:off x="2700338" y="3716338"/>
            <a:ext cx="5122862"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雲底において鉛直速度がスペクトル的な幅を持つと考える</a:t>
            </a:r>
          </a:p>
        </p:txBody>
      </p:sp>
      <p:sp>
        <p:nvSpPr>
          <p:cNvPr id="9228" name="Line 12"/>
          <p:cNvSpPr>
            <a:spLocks noChangeShapeType="1"/>
          </p:cNvSpPr>
          <p:nvPr/>
        </p:nvSpPr>
        <p:spPr bwMode="auto">
          <a:xfrm>
            <a:off x="2411413" y="2492375"/>
            <a:ext cx="0" cy="3168650"/>
          </a:xfrm>
          <a:prstGeom prst="line">
            <a:avLst/>
          </a:prstGeom>
          <a:noFill/>
          <a:ln w="9525">
            <a:solidFill>
              <a:schemeClr val="tx1"/>
            </a:solidFill>
            <a:round/>
            <a:headEnd/>
            <a:tailEn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9229" name="Line 13"/>
          <p:cNvSpPr>
            <a:spLocks noChangeShapeType="1"/>
          </p:cNvSpPr>
          <p:nvPr/>
        </p:nvSpPr>
        <p:spPr bwMode="auto">
          <a:xfrm>
            <a:off x="395288" y="3573463"/>
            <a:ext cx="8497887" cy="0"/>
          </a:xfrm>
          <a:prstGeom prst="line">
            <a:avLst/>
          </a:prstGeom>
          <a:noFill/>
          <a:ln w="9525">
            <a:solidFill>
              <a:schemeClr val="tx1"/>
            </a:solidFill>
            <a:round/>
            <a:headEnd/>
            <a:tailEn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9230" name="Text Box 14"/>
          <p:cNvSpPr txBox="1">
            <a:spLocks noChangeArrowheads="1"/>
          </p:cNvSpPr>
          <p:nvPr/>
        </p:nvSpPr>
        <p:spPr bwMode="auto">
          <a:xfrm>
            <a:off x="2700338" y="4221163"/>
            <a:ext cx="5492750" cy="581025"/>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雲底鉛直速度　小　→　エントレインメント率　大　→　浅い対流</a:t>
            </a:r>
          </a:p>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雲底鉛直速度　大　→　エントレインメント率　小　→　深い対流</a:t>
            </a:r>
          </a:p>
        </p:txBody>
      </p:sp>
      <p:sp>
        <p:nvSpPr>
          <p:cNvPr id="9231" name="Text Box 15"/>
          <p:cNvSpPr txBox="1">
            <a:spLocks noChangeArrowheads="1"/>
          </p:cNvSpPr>
          <p:nvPr/>
        </p:nvSpPr>
        <p:spPr bwMode="auto">
          <a:xfrm>
            <a:off x="395288" y="5805488"/>
            <a:ext cx="7991475" cy="8255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sz="1600" kern="1200">
                <a:solidFill>
                  <a:srgbClr val="000000"/>
                </a:solidFill>
                <a:latin typeface="Arial" charset="0"/>
                <a:ea typeface="ＭＳ Ｐゴシック" charset="-128"/>
                <a:cs typeface="+mn-cs"/>
              </a:rPr>
              <a:t>Arakawa-Schubert</a:t>
            </a:r>
            <a:r>
              <a:rPr kumimoji="1" lang="ja-JP" altLang="en-US" sz="1600" kern="1200">
                <a:solidFill>
                  <a:srgbClr val="000000"/>
                </a:solidFill>
                <a:latin typeface="Arial" charset="0"/>
                <a:ea typeface="ＭＳ Ｐゴシック" charset="-128"/>
                <a:cs typeface="+mn-cs"/>
              </a:rPr>
              <a:t>スキーム：　ある層でデトレインする雲タイプのエントレインメント率を計算</a:t>
            </a:r>
          </a:p>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新スキーム　　　　　　　　　　　：　ある層でデトレインする雲タイプの雲底鉛直速度を計算</a:t>
            </a:r>
          </a:p>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　　　　　　　　　　　　　　　　　　　　（雲底鉛直速度はある範囲内になければならないとする）</a:t>
            </a:r>
          </a:p>
        </p:txBody>
      </p:sp>
      <p:sp>
        <p:nvSpPr>
          <p:cNvPr id="9232" name="Text Box 16"/>
          <p:cNvSpPr txBox="1">
            <a:spLocks noChangeArrowheads="1"/>
          </p:cNvSpPr>
          <p:nvPr/>
        </p:nvSpPr>
        <p:spPr bwMode="auto">
          <a:xfrm>
            <a:off x="2700338" y="4941888"/>
            <a:ext cx="6048375" cy="581025"/>
          </a:xfrm>
          <a:prstGeom prst="rect">
            <a:avLst/>
          </a:prstGeom>
          <a:noFill/>
          <a:ln w="9525">
            <a:noFill/>
            <a:miter lim="800000"/>
            <a:headEnd/>
            <a:tailEnd/>
          </a:ln>
        </p:spPr>
        <p:txBody>
          <a:bodyPr>
            <a:spAutoFit/>
          </a:bodyPr>
          <a:lstStyle/>
          <a:p>
            <a:pPr algn="l" rtl="0" fontAlgn="base">
              <a:spcBef>
                <a:spcPct val="0"/>
              </a:spcBef>
              <a:spcAft>
                <a:spcPct val="0"/>
              </a:spcAft>
            </a:pPr>
            <a:r>
              <a:rPr kumimoji="1" lang="ja-JP" altLang="en-US" sz="1600" u="sng" kern="1200">
                <a:solidFill>
                  <a:srgbClr val="FF0000"/>
                </a:solidFill>
                <a:latin typeface="Arial" charset="0"/>
                <a:ea typeface="ＭＳ Ｐゴシック" charset="-128"/>
                <a:cs typeface="+mn-cs"/>
              </a:rPr>
              <a:t>なぜ同じ大規模場のもとで異なる高さの積雲が共存するかについての仮説にもなっている</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2"/>
          <p:cNvSpPr txBox="1">
            <a:spLocks noChangeArrowheads="1"/>
          </p:cNvSpPr>
          <p:nvPr/>
        </p:nvSpPr>
        <p:spPr bwMode="auto">
          <a:xfrm>
            <a:off x="519113" y="509588"/>
            <a:ext cx="8156575" cy="1266825"/>
          </a:xfrm>
          <a:prstGeom prst="rect">
            <a:avLst/>
          </a:prstGeom>
          <a:noFill/>
          <a:ln w="9525">
            <a:noFill/>
            <a:miter lim="800000"/>
            <a:headEnd/>
            <a:tailEnd/>
          </a:ln>
        </p:spPr>
        <p:txBody>
          <a:bodyPr>
            <a:spAutoFit/>
          </a:bodyPr>
          <a:lstStyle/>
          <a:p>
            <a:pPr marL="182563" indent="-182563" algn="l" rtl="0" fontAlgn="base">
              <a:spcBef>
                <a:spcPct val="40000"/>
              </a:spcBef>
              <a:spcAft>
                <a:spcPct val="0"/>
              </a:spcAft>
            </a:pPr>
            <a:r>
              <a:rPr kumimoji="1" lang="en-US" altLang="ja-JP" sz="1600" kern="1200">
                <a:solidFill>
                  <a:srgbClr val="000000"/>
                </a:solidFill>
                <a:latin typeface="Arial" charset="0"/>
                <a:ea typeface="ＭＳ Ｐゴシック" charset="-128"/>
                <a:cs typeface="+mn-cs"/>
              </a:rPr>
              <a:t>■</a:t>
            </a:r>
            <a:r>
              <a:rPr kumimoji="1" lang="ja-JP" altLang="en-US" sz="1600" kern="1200">
                <a:solidFill>
                  <a:srgbClr val="000000"/>
                </a:solidFill>
                <a:latin typeface="Arial" charset="0"/>
                <a:ea typeface="ＭＳ Ｐゴシック" charset="-128"/>
                <a:cs typeface="+mn-cs"/>
              </a:rPr>
              <a:t>雲底鉛直速度のスペクトル　→　異なる雲内鉛直構造を持つアップドラフトのスペクトル</a:t>
            </a:r>
          </a:p>
          <a:p>
            <a:pPr marL="182563" indent="-182563" algn="l" rtl="0" fontAlgn="base">
              <a:spcBef>
                <a:spcPct val="40000"/>
              </a:spcBef>
              <a:spcAft>
                <a:spcPct val="0"/>
              </a:spcAft>
            </a:pPr>
            <a:r>
              <a:rPr kumimoji="1" lang="ja-JP" altLang="en-US" sz="1600" kern="1200">
                <a:solidFill>
                  <a:srgbClr val="000000"/>
                </a:solidFill>
                <a:latin typeface="Arial" charset="0"/>
                <a:ea typeface="ＭＳ Ｐゴシック" charset="-128"/>
                <a:cs typeface="+mn-cs"/>
              </a:rPr>
              <a:t>■雲底マスフラックスは、</a:t>
            </a:r>
            <a:r>
              <a:rPr kumimoji="1" lang="en-US" altLang="ja-JP" sz="1600" kern="1200">
                <a:solidFill>
                  <a:srgbClr val="000000"/>
                </a:solidFill>
                <a:latin typeface="Arial" charset="0"/>
                <a:ea typeface="ＭＳ Ｐゴシック" charset="-128"/>
                <a:cs typeface="+mn-cs"/>
              </a:rPr>
              <a:t>prognostic closure</a:t>
            </a:r>
            <a:r>
              <a:rPr kumimoji="1" lang="ja-JP" altLang="en-US" sz="1600" kern="1200">
                <a:solidFill>
                  <a:srgbClr val="000000"/>
                </a:solidFill>
                <a:latin typeface="Arial" charset="0"/>
                <a:ea typeface="ＭＳ Ｐゴシック" charset="-128"/>
                <a:cs typeface="+mn-cs"/>
              </a:rPr>
              <a:t>と同じやり方で計算。すなわち、</a:t>
            </a:r>
            <a:r>
              <a:rPr kumimoji="1" lang="en-US" altLang="ja-JP" sz="1600" kern="1200">
                <a:solidFill>
                  <a:srgbClr val="000000"/>
                </a:solidFill>
                <a:latin typeface="Arial" charset="0"/>
                <a:ea typeface="ＭＳ Ｐゴシック" charset="-128"/>
                <a:cs typeface="+mn-cs"/>
              </a:rPr>
              <a:t>Cloud work function</a:t>
            </a:r>
            <a:r>
              <a:rPr kumimoji="1" lang="ja-JP" altLang="en-US" sz="1600" kern="1200">
                <a:solidFill>
                  <a:srgbClr val="000000"/>
                </a:solidFill>
                <a:latin typeface="Arial" charset="0"/>
                <a:ea typeface="ＭＳ Ｐゴシック" charset="-128"/>
                <a:cs typeface="+mn-cs"/>
              </a:rPr>
              <a:t>によって</a:t>
            </a:r>
            <a:r>
              <a:rPr kumimoji="1" lang="en-US" altLang="ja-JP" sz="1600" kern="1200">
                <a:solidFill>
                  <a:srgbClr val="000000"/>
                </a:solidFill>
                <a:latin typeface="Arial" charset="0"/>
                <a:ea typeface="ＭＳ Ｐゴシック" charset="-128"/>
                <a:cs typeface="+mn-cs"/>
              </a:rPr>
              <a:t>CKE</a:t>
            </a:r>
            <a:r>
              <a:rPr kumimoji="1" lang="ja-JP" altLang="en-US" sz="1600" kern="1200">
                <a:solidFill>
                  <a:srgbClr val="000000"/>
                </a:solidFill>
                <a:latin typeface="Arial" charset="0"/>
                <a:ea typeface="ＭＳ Ｐゴシック" charset="-128"/>
                <a:cs typeface="+mn-cs"/>
              </a:rPr>
              <a:t>が増加し、</a:t>
            </a:r>
            <a:r>
              <a:rPr kumimoji="1" lang="en-US" altLang="ja-JP" sz="1600" kern="1200">
                <a:solidFill>
                  <a:srgbClr val="000000"/>
                </a:solidFill>
                <a:latin typeface="Arial" charset="0"/>
                <a:ea typeface="ＭＳ Ｐゴシック" charset="-128"/>
                <a:cs typeface="+mn-cs"/>
              </a:rPr>
              <a:t>CKE</a:t>
            </a:r>
            <a:r>
              <a:rPr kumimoji="1" lang="ja-JP" altLang="en-US" sz="1600" kern="1200">
                <a:solidFill>
                  <a:srgbClr val="000000"/>
                </a:solidFill>
                <a:latin typeface="Arial" charset="0"/>
                <a:ea typeface="ＭＳ Ｐゴシック" charset="-128"/>
                <a:cs typeface="+mn-cs"/>
              </a:rPr>
              <a:t>によって雲底マスフラックスが増加する。</a:t>
            </a:r>
          </a:p>
          <a:p>
            <a:pPr marL="182563" indent="-182563" algn="l" rtl="0" fontAlgn="base">
              <a:spcBef>
                <a:spcPct val="40000"/>
              </a:spcBef>
              <a:spcAft>
                <a:spcPct val="0"/>
              </a:spcAft>
            </a:pPr>
            <a:r>
              <a:rPr kumimoji="1" lang="ja-JP" altLang="en-US" sz="1600" kern="1200">
                <a:solidFill>
                  <a:srgbClr val="000000"/>
                </a:solidFill>
                <a:latin typeface="Arial" charset="0"/>
                <a:ea typeface="ＭＳ Ｐゴシック" charset="-128"/>
                <a:cs typeface="+mn-cs"/>
              </a:rPr>
              <a:t>■積雲と大規模場の相互作用式はこれまでと同じものを使う</a:t>
            </a:r>
          </a:p>
        </p:txBody>
      </p:sp>
      <p:sp>
        <p:nvSpPr>
          <p:cNvPr id="10245" name="AutoShape 3"/>
          <p:cNvSpPr>
            <a:spLocks noChangeArrowheads="1"/>
          </p:cNvSpPr>
          <p:nvPr/>
        </p:nvSpPr>
        <p:spPr bwMode="auto">
          <a:xfrm>
            <a:off x="611188" y="2060575"/>
            <a:ext cx="576262" cy="503238"/>
          </a:xfrm>
          <a:prstGeom prst="rightArrow">
            <a:avLst>
              <a:gd name="adj1" fmla="val 50000"/>
              <a:gd name="adj2" fmla="val 28628"/>
            </a:avLst>
          </a:prstGeom>
          <a:noFill/>
          <a:ln w="9525">
            <a:solidFill>
              <a:schemeClr val="tx1"/>
            </a:solidFill>
            <a:miter lim="800000"/>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10246" name="Text Box 4"/>
          <p:cNvSpPr txBox="1">
            <a:spLocks noChangeArrowheads="1"/>
          </p:cNvSpPr>
          <p:nvPr/>
        </p:nvSpPr>
        <p:spPr bwMode="auto">
          <a:xfrm>
            <a:off x="1403350" y="2133600"/>
            <a:ext cx="180340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クロージャが閉じる</a:t>
            </a:r>
          </a:p>
        </p:txBody>
      </p:sp>
      <p:sp>
        <p:nvSpPr>
          <p:cNvPr id="10247" name="Text Box 5"/>
          <p:cNvSpPr txBox="1">
            <a:spLocks noChangeArrowheads="1"/>
          </p:cNvSpPr>
          <p:nvPr/>
        </p:nvSpPr>
        <p:spPr bwMode="auto">
          <a:xfrm>
            <a:off x="468313" y="3049588"/>
            <a:ext cx="3121025" cy="396875"/>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2000" u="sng" kern="1200">
                <a:solidFill>
                  <a:srgbClr val="000000"/>
                </a:solidFill>
                <a:latin typeface="Arial" charset="0"/>
                <a:ea typeface="ＭＳ Ｐゴシック" charset="-128"/>
                <a:cs typeface="+mn-cs"/>
              </a:rPr>
              <a:t>主なチューニングパラメータ</a:t>
            </a:r>
          </a:p>
        </p:txBody>
      </p:sp>
      <p:graphicFrame>
        <p:nvGraphicFramePr>
          <p:cNvPr id="10242" name="Object 6"/>
          <p:cNvGraphicFramePr>
            <a:graphicFrameLocks noChangeAspect="1"/>
          </p:cNvGraphicFramePr>
          <p:nvPr/>
        </p:nvGraphicFramePr>
        <p:xfrm>
          <a:off x="5245100" y="4092575"/>
          <a:ext cx="2593975" cy="881063"/>
        </p:xfrm>
        <a:graphic>
          <a:graphicData uri="http://schemas.openxmlformats.org/presentationml/2006/ole">
            <p:oleObj spid="_x0000_s270338" name="数式" r:id="rId3" imgW="1346040" imgH="457200" progId="Equation.3">
              <p:embed/>
            </p:oleObj>
          </a:graphicData>
        </a:graphic>
      </p:graphicFrame>
      <p:sp>
        <p:nvSpPr>
          <p:cNvPr id="10248" name="Line 7"/>
          <p:cNvSpPr>
            <a:spLocks noChangeShapeType="1"/>
          </p:cNvSpPr>
          <p:nvPr/>
        </p:nvSpPr>
        <p:spPr bwMode="auto">
          <a:xfrm>
            <a:off x="5746750" y="4740275"/>
            <a:ext cx="258763" cy="0"/>
          </a:xfrm>
          <a:prstGeom prst="line">
            <a:avLst/>
          </a:prstGeom>
          <a:noFill/>
          <a:ln w="9525">
            <a:solidFill>
              <a:srgbClr val="FF0000"/>
            </a:solidFill>
            <a:round/>
            <a:headEnd/>
            <a:tailEn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graphicFrame>
        <p:nvGraphicFramePr>
          <p:cNvPr id="10243" name="Object 8"/>
          <p:cNvGraphicFramePr>
            <a:graphicFrameLocks noChangeAspect="1"/>
          </p:cNvGraphicFramePr>
          <p:nvPr/>
        </p:nvGraphicFramePr>
        <p:xfrm>
          <a:off x="993775" y="4041775"/>
          <a:ext cx="2422525" cy="727075"/>
        </p:xfrm>
        <a:graphic>
          <a:graphicData uri="http://schemas.openxmlformats.org/presentationml/2006/ole">
            <p:oleObj spid="_x0000_s270339" name="数式" r:id="rId4" imgW="1396800" imgH="419040" progId="Equation.3">
              <p:embed/>
            </p:oleObj>
          </a:graphicData>
        </a:graphic>
      </p:graphicFrame>
      <p:sp>
        <p:nvSpPr>
          <p:cNvPr id="10249" name="Line 9"/>
          <p:cNvSpPr>
            <a:spLocks noChangeShapeType="1"/>
          </p:cNvSpPr>
          <p:nvPr/>
        </p:nvSpPr>
        <p:spPr bwMode="auto">
          <a:xfrm>
            <a:off x="2427288" y="4779963"/>
            <a:ext cx="258762" cy="0"/>
          </a:xfrm>
          <a:prstGeom prst="line">
            <a:avLst/>
          </a:prstGeom>
          <a:noFill/>
          <a:ln w="9525">
            <a:solidFill>
              <a:srgbClr val="FF0000"/>
            </a:solidFill>
            <a:round/>
            <a:headEnd/>
            <a:tailEn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10250" name="Text Box 10"/>
          <p:cNvSpPr txBox="1">
            <a:spLocks noChangeArrowheads="1"/>
          </p:cNvSpPr>
          <p:nvPr/>
        </p:nvSpPr>
        <p:spPr bwMode="auto">
          <a:xfrm>
            <a:off x="971550" y="3689350"/>
            <a:ext cx="140335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鉛直速度の式</a:t>
            </a:r>
          </a:p>
        </p:txBody>
      </p:sp>
      <p:sp>
        <p:nvSpPr>
          <p:cNvPr id="10251" name="Text Box 11"/>
          <p:cNvSpPr txBox="1">
            <a:spLocks noChangeArrowheads="1"/>
          </p:cNvSpPr>
          <p:nvPr/>
        </p:nvSpPr>
        <p:spPr bwMode="auto">
          <a:xfrm>
            <a:off x="5186363" y="3659188"/>
            <a:ext cx="2255837"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エントレインメント率の式</a:t>
            </a:r>
          </a:p>
        </p:txBody>
      </p:sp>
      <p:sp>
        <p:nvSpPr>
          <p:cNvPr id="10252" name="Text Box 12"/>
          <p:cNvSpPr txBox="1">
            <a:spLocks noChangeArrowheads="1"/>
          </p:cNvSpPr>
          <p:nvPr/>
        </p:nvSpPr>
        <p:spPr bwMode="auto">
          <a:xfrm>
            <a:off x="981075" y="5059363"/>
            <a:ext cx="292735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雲底鉛直速度の最小値・最大値</a:t>
            </a:r>
          </a:p>
        </p:txBody>
      </p:sp>
      <p:sp>
        <p:nvSpPr>
          <p:cNvPr id="10253" name="Line 13"/>
          <p:cNvSpPr>
            <a:spLocks noChangeShapeType="1"/>
          </p:cNvSpPr>
          <p:nvPr/>
        </p:nvSpPr>
        <p:spPr bwMode="auto">
          <a:xfrm>
            <a:off x="1050925" y="5410200"/>
            <a:ext cx="2713038" cy="0"/>
          </a:xfrm>
          <a:prstGeom prst="line">
            <a:avLst/>
          </a:prstGeom>
          <a:noFill/>
          <a:ln w="9525">
            <a:solidFill>
              <a:srgbClr val="FF0000"/>
            </a:solidFill>
            <a:round/>
            <a:headEnd/>
            <a:tailEnd/>
          </a:ln>
        </p:spPr>
        <p:txBody>
          <a:bodyP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10254" name="AutoShape 15"/>
          <p:cNvSpPr>
            <a:spLocks noChangeArrowheads="1"/>
          </p:cNvSpPr>
          <p:nvPr/>
        </p:nvSpPr>
        <p:spPr bwMode="auto">
          <a:xfrm>
            <a:off x="539750" y="5805488"/>
            <a:ext cx="576263" cy="503237"/>
          </a:xfrm>
          <a:prstGeom prst="rightArrow">
            <a:avLst>
              <a:gd name="adj1" fmla="val 50000"/>
              <a:gd name="adj2" fmla="val 28628"/>
            </a:avLst>
          </a:prstGeom>
          <a:noFill/>
          <a:ln w="9525">
            <a:solidFill>
              <a:schemeClr val="tx1"/>
            </a:solidFill>
            <a:miter lim="800000"/>
            <a:headEnd/>
            <a:tailEnd/>
          </a:ln>
        </p:spPr>
        <p:txBody>
          <a:bodyPr wrap="none" anchor="ctr"/>
          <a:lstStyle/>
          <a:p>
            <a:pPr algn="l" rtl="0" fontAlgn="base">
              <a:spcBef>
                <a:spcPct val="0"/>
              </a:spcBef>
              <a:spcAft>
                <a:spcPct val="0"/>
              </a:spcAft>
            </a:pPr>
            <a:endParaRPr kumimoji="1" lang="ja-JP" altLang="en-US" sz="1600" kern="1200">
              <a:solidFill>
                <a:srgbClr val="000000"/>
              </a:solidFill>
              <a:latin typeface="Arial" charset="0"/>
              <a:ea typeface="ＭＳ Ｐゴシック" charset="-128"/>
              <a:cs typeface="+mn-cs"/>
            </a:endParaRPr>
          </a:p>
        </p:txBody>
      </p:sp>
      <p:sp>
        <p:nvSpPr>
          <p:cNvPr id="10255" name="Text Box 16"/>
          <p:cNvSpPr txBox="1">
            <a:spLocks noChangeArrowheads="1"/>
          </p:cNvSpPr>
          <p:nvPr/>
        </p:nvSpPr>
        <p:spPr bwMode="auto">
          <a:xfrm>
            <a:off x="1357313" y="5891213"/>
            <a:ext cx="5499100" cy="33655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1600" kern="1200">
                <a:solidFill>
                  <a:srgbClr val="000000"/>
                </a:solidFill>
                <a:latin typeface="Arial" charset="0"/>
                <a:ea typeface="ＭＳ Ｐゴシック" charset="-128"/>
                <a:cs typeface="+mn-cs"/>
              </a:rPr>
              <a:t>雲解像モデル・</a:t>
            </a:r>
            <a:r>
              <a:rPr kumimoji="1" lang="en-US" altLang="ja-JP" sz="1600" kern="1200">
                <a:solidFill>
                  <a:srgbClr val="000000"/>
                </a:solidFill>
                <a:latin typeface="Arial" charset="0"/>
                <a:ea typeface="ＭＳ Ｐゴシック" charset="-128"/>
                <a:cs typeface="+mn-cs"/>
              </a:rPr>
              <a:t>LES</a:t>
            </a:r>
            <a:r>
              <a:rPr kumimoji="1" lang="ja-JP" altLang="en-US" sz="1600" kern="1200">
                <a:solidFill>
                  <a:srgbClr val="000000"/>
                </a:solidFill>
                <a:latin typeface="Arial" charset="0"/>
                <a:ea typeface="ＭＳ Ｐゴシック" charset="-128"/>
                <a:cs typeface="+mn-cs"/>
              </a:rPr>
              <a:t>の結果を参照することで大体の値は決まる</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592138" y="476250"/>
            <a:ext cx="4813300" cy="457200"/>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ja-JP" altLang="en-US" sz="2400" kern="1200">
                <a:solidFill>
                  <a:srgbClr val="333399"/>
                </a:solidFill>
                <a:latin typeface="Arial" charset="0"/>
                <a:ea typeface="ＭＳ Ｐゴシック" charset="-128"/>
                <a:cs typeface="+mn-cs"/>
              </a:rPr>
              <a:t>鉛直速度を陽に計算することの利点</a:t>
            </a:r>
          </a:p>
        </p:txBody>
      </p:sp>
      <p:sp>
        <p:nvSpPr>
          <p:cNvPr id="31747" name="Text Box 5"/>
          <p:cNvSpPr txBox="1">
            <a:spLocks noChangeArrowheads="1"/>
          </p:cNvSpPr>
          <p:nvPr/>
        </p:nvSpPr>
        <p:spPr bwMode="auto">
          <a:xfrm>
            <a:off x="468313" y="1196975"/>
            <a:ext cx="8207375" cy="1409700"/>
          </a:xfrm>
          <a:prstGeom prst="rect">
            <a:avLst/>
          </a:prstGeom>
          <a:noFill/>
          <a:ln w="9525">
            <a:noFill/>
            <a:miter lim="800000"/>
            <a:headEnd/>
            <a:tailEnd/>
          </a:ln>
        </p:spPr>
        <p:txBody>
          <a:bodyPr>
            <a:spAutoFit/>
          </a:bodyPr>
          <a:lstStyle/>
          <a:p>
            <a:pPr marL="182563" indent="-182563" algn="l" rtl="0" fontAlgn="base">
              <a:spcBef>
                <a:spcPct val="40000"/>
              </a:spcBef>
              <a:spcAft>
                <a:spcPct val="0"/>
              </a:spcAft>
            </a:pPr>
            <a:r>
              <a:rPr kumimoji="1" lang="en-US" altLang="ja-JP" kern="1200">
                <a:solidFill>
                  <a:srgbClr val="000000"/>
                </a:solidFill>
                <a:latin typeface="Arial" charset="0"/>
                <a:ea typeface="ＭＳ Ｐゴシック" charset="-128"/>
                <a:cs typeface="+mn-cs"/>
              </a:rPr>
              <a:t>■</a:t>
            </a:r>
            <a:r>
              <a:rPr kumimoji="1" lang="ja-JP" altLang="en-US" kern="1200">
                <a:solidFill>
                  <a:srgbClr val="000000"/>
                </a:solidFill>
                <a:latin typeface="Arial" charset="0"/>
                <a:ea typeface="ＭＳ Ｐゴシック" charset="-128"/>
                <a:cs typeface="+mn-cs"/>
              </a:rPr>
              <a:t>浮力が負の層を突き抜けるかどうかの判定をきちんと行うことができる。</a:t>
            </a:r>
          </a:p>
          <a:p>
            <a:pPr marL="182563" indent="-182563" algn="l" rtl="0" fontAlgn="base">
              <a:spcBef>
                <a:spcPct val="40000"/>
              </a:spcBef>
              <a:spcAft>
                <a:spcPct val="0"/>
              </a:spcAft>
            </a:pPr>
            <a:r>
              <a:rPr kumimoji="1" lang="ja-JP" altLang="en-US" kern="1200">
                <a:solidFill>
                  <a:srgbClr val="000000"/>
                </a:solidFill>
                <a:latin typeface="Arial" charset="0"/>
                <a:ea typeface="ＭＳ Ｐゴシック" charset="-128"/>
                <a:cs typeface="+mn-cs"/>
              </a:rPr>
              <a:t>■鉛直速度と積雲面積が独立に求まる（まだやっていない）。</a:t>
            </a:r>
          </a:p>
          <a:p>
            <a:pPr marL="182563" indent="-182563" algn="l" rtl="0" fontAlgn="base">
              <a:spcBef>
                <a:spcPct val="40000"/>
              </a:spcBef>
              <a:spcAft>
                <a:spcPct val="0"/>
              </a:spcAft>
            </a:pPr>
            <a:r>
              <a:rPr kumimoji="1" lang="ja-JP" altLang="en-US" kern="1200">
                <a:solidFill>
                  <a:srgbClr val="000000"/>
                </a:solidFill>
                <a:latin typeface="Arial" charset="0"/>
                <a:ea typeface="ＭＳ Ｐゴシック" charset="-128"/>
                <a:cs typeface="+mn-cs"/>
              </a:rPr>
              <a:t>■将来的には、雲底の鉛直速度を境界層の状態や重力波、地形による持ち上げなどと結びつけて議論することも可能。</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円/楕円 53"/>
          <p:cNvSpPr/>
          <p:nvPr/>
        </p:nvSpPr>
        <p:spPr>
          <a:xfrm>
            <a:off x="99116" y="2057823"/>
            <a:ext cx="2214578" cy="57150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500034" y="1142984"/>
            <a:ext cx="7786742" cy="1588"/>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1036613" y="1136344"/>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3108315" y="1136344"/>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a:off x="4037009" y="1122489"/>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rot="5400000">
            <a:off x="4964115" y="1122489"/>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rot="5400000">
            <a:off x="5894397" y="1134181"/>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5400000">
            <a:off x="7678759" y="1134181"/>
            <a:ext cx="214314"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802539" y="714356"/>
            <a:ext cx="697627" cy="369332"/>
          </a:xfrm>
          <a:prstGeom prst="rect">
            <a:avLst/>
          </a:prstGeom>
          <a:noFill/>
        </p:spPr>
        <p:txBody>
          <a:bodyPr wrap="none" rtlCol="0">
            <a:spAutoFit/>
          </a:bodyPr>
          <a:lstStyle/>
          <a:p>
            <a:r>
              <a:rPr kumimoji="1" lang="en-US" altLang="ja-JP" dirty="0" smtClean="0"/>
              <a:t>2003</a:t>
            </a:r>
            <a:endParaRPr kumimoji="1" lang="ja-JP" altLang="en-US" dirty="0"/>
          </a:p>
        </p:txBody>
      </p:sp>
      <p:sp>
        <p:nvSpPr>
          <p:cNvPr id="19" name="テキスト ボックス 18"/>
          <p:cNvSpPr txBox="1"/>
          <p:nvPr/>
        </p:nvSpPr>
        <p:spPr>
          <a:xfrm>
            <a:off x="2871343" y="714356"/>
            <a:ext cx="697627" cy="369332"/>
          </a:xfrm>
          <a:prstGeom prst="rect">
            <a:avLst/>
          </a:prstGeom>
          <a:noFill/>
        </p:spPr>
        <p:txBody>
          <a:bodyPr wrap="none" rtlCol="0">
            <a:spAutoFit/>
          </a:bodyPr>
          <a:lstStyle/>
          <a:p>
            <a:r>
              <a:rPr kumimoji="1" lang="en-US" altLang="ja-JP" dirty="0" smtClean="0"/>
              <a:t>2007</a:t>
            </a:r>
            <a:endParaRPr kumimoji="1" lang="ja-JP" altLang="en-US" dirty="0"/>
          </a:p>
        </p:txBody>
      </p:sp>
      <p:sp>
        <p:nvSpPr>
          <p:cNvPr id="20" name="テキスト ボックス 19"/>
          <p:cNvSpPr txBox="1"/>
          <p:nvPr/>
        </p:nvSpPr>
        <p:spPr>
          <a:xfrm>
            <a:off x="3802935" y="714356"/>
            <a:ext cx="697627" cy="369332"/>
          </a:xfrm>
          <a:prstGeom prst="rect">
            <a:avLst/>
          </a:prstGeom>
          <a:noFill/>
        </p:spPr>
        <p:txBody>
          <a:bodyPr wrap="none" rtlCol="0">
            <a:spAutoFit/>
          </a:bodyPr>
          <a:lstStyle/>
          <a:p>
            <a:r>
              <a:rPr kumimoji="1" lang="en-US" altLang="ja-JP" dirty="0" smtClean="0"/>
              <a:t>2008</a:t>
            </a:r>
            <a:endParaRPr kumimoji="1" lang="ja-JP" altLang="en-US" dirty="0"/>
          </a:p>
        </p:txBody>
      </p:sp>
      <p:sp>
        <p:nvSpPr>
          <p:cNvPr id="21" name="テキスト ボックス 20"/>
          <p:cNvSpPr txBox="1"/>
          <p:nvPr/>
        </p:nvSpPr>
        <p:spPr>
          <a:xfrm>
            <a:off x="4731629" y="714356"/>
            <a:ext cx="697627" cy="369332"/>
          </a:xfrm>
          <a:prstGeom prst="rect">
            <a:avLst/>
          </a:prstGeom>
          <a:noFill/>
        </p:spPr>
        <p:txBody>
          <a:bodyPr wrap="none" rtlCol="0">
            <a:spAutoFit/>
          </a:bodyPr>
          <a:lstStyle/>
          <a:p>
            <a:r>
              <a:rPr kumimoji="1" lang="en-US" altLang="ja-JP" dirty="0" smtClean="0"/>
              <a:t>2009</a:t>
            </a:r>
            <a:endParaRPr kumimoji="1" lang="ja-JP" altLang="en-US" dirty="0"/>
          </a:p>
        </p:txBody>
      </p:sp>
      <p:sp>
        <p:nvSpPr>
          <p:cNvPr id="22" name="テキスト ボックス 21"/>
          <p:cNvSpPr txBox="1"/>
          <p:nvPr/>
        </p:nvSpPr>
        <p:spPr>
          <a:xfrm>
            <a:off x="5660323" y="714356"/>
            <a:ext cx="697627" cy="369332"/>
          </a:xfrm>
          <a:prstGeom prst="rect">
            <a:avLst/>
          </a:prstGeom>
          <a:noFill/>
        </p:spPr>
        <p:txBody>
          <a:bodyPr wrap="none" rtlCol="0">
            <a:spAutoFit/>
          </a:bodyPr>
          <a:lstStyle/>
          <a:p>
            <a:r>
              <a:rPr kumimoji="1" lang="en-US" altLang="ja-JP" dirty="0" smtClean="0"/>
              <a:t>2010</a:t>
            </a:r>
            <a:endParaRPr kumimoji="1" lang="ja-JP" altLang="en-US" dirty="0"/>
          </a:p>
        </p:txBody>
      </p:sp>
      <p:sp>
        <p:nvSpPr>
          <p:cNvPr id="23" name="テキスト ボックス 22"/>
          <p:cNvSpPr txBox="1"/>
          <p:nvPr/>
        </p:nvSpPr>
        <p:spPr>
          <a:xfrm>
            <a:off x="7446273" y="714356"/>
            <a:ext cx="697627" cy="369332"/>
          </a:xfrm>
          <a:prstGeom prst="rect">
            <a:avLst/>
          </a:prstGeom>
          <a:noFill/>
        </p:spPr>
        <p:txBody>
          <a:bodyPr wrap="none" rtlCol="0">
            <a:spAutoFit/>
          </a:bodyPr>
          <a:lstStyle/>
          <a:p>
            <a:r>
              <a:rPr kumimoji="1" lang="en-US" altLang="ja-JP" dirty="0" smtClean="0"/>
              <a:t>2013</a:t>
            </a:r>
            <a:endParaRPr kumimoji="1" lang="ja-JP" altLang="en-US" dirty="0"/>
          </a:p>
        </p:txBody>
      </p:sp>
      <p:sp>
        <p:nvSpPr>
          <p:cNvPr id="26" name="テキスト ボックス 25"/>
          <p:cNvSpPr txBox="1"/>
          <p:nvPr/>
        </p:nvSpPr>
        <p:spPr>
          <a:xfrm>
            <a:off x="2857488" y="1357298"/>
            <a:ext cx="633507" cy="369332"/>
          </a:xfrm>
          <a:prstGeom prst="rect">
            <a:avLst/>
          </a:prstGeom>
          <a:noFill/>
        </p:spPr>
        <p:txBody>
          <a:bodyPr wrap="none" rtlCol="0">
            <a:spAutoFit/>
          </a:bodyPr>
          <a:lstStyle/>
          <a:p>
            <a:r>
              <a:rPr kumimoji="1" lang="en-US" altLang="ja-JP" dirty="0" smtClean="0"/>
              <a:t>AR4</a:t>
            </a:r>
            <a:endParaRPr kumimoji="1" lang="ja-JP" altLang="en-US" dirty="0"/>
          </a:p>
        </p:txBody>
      </p:sp>
      <p:sp>
        <p:nvSpPr>
          <p:cNvPr id="27" name="テキスト ボックス 26"/>
          <p:cNvSpPr txBox="1"/>
          <p:nvPr/>
        </p:nvSpPr>
        <p:spPr>
          <a:xfrm>
            <a:off x="7438955" y="1357298"/>
            <a:ext cx="633507" cy="369332"/>
          </a:xfrm>
          <a:prstGeom prst="rect">
            <a:avLst/>
          </a:prstGeom>
          <a:noFill/>
        </p:spPr>
        <p:txBody>
          <a:bodyPr wrap="none" rtlCol="0">
            <a:spAutoFit/>
          </a:bodyPr>
          <a:lstStyle/>
          <a:p>
            <a:r>
              <a:rPr kumimoji="1" lang="en-US" altLang="ja-JP" dirty="0" smtClean="0"/>
              <a:t>AR</a:t>
            </a:r>
            <a:r>
              <a:rPr lang="en-US" altLang="ja-JP" dirty="0" smtClean="0"/>
              <a:t>5</a:t>
            </a:r>
            <a:endParaRPr kumimoji="1" lang="ja-JP" altLang="en-US" dirty="0"/>
          </a:p>
        </p:txBody>
      </p:sp>
      <p:sp>
        <p:nvSpPr>
          <p:cNvPr id="28" name="右矢印 27"/>
          <p:cNvSpPr/>
          <p:nvPr/>
        </p:nvSpPr>
        <p:spPr>
          <a:xfrm>
            <a:off x="642910" y="2782669"/>
            <a:ext cx="250033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トライプ矢印 29"/>
          <p:cNvSpPr/>
          <p:nvPr/>
        </p:nvSpPr>
        <p:spPr>
          <a:xfrm>
            <a:off x="3214678" y="2782669"/>
            <a:ext cx="2500330" cy="28575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14282" y="3073785"/>
            <a:ext cx="2956259" cy="923330"/>
          </a:xfrm>
          <a:prstGeom prst="rect">
            <a:avLst/>
          </a:prstGeom>
          <a:noFill/>
        </p:spPr>
        <p:txBody>
          <a:bodyPr wrap="none" rtlCol="0">
            <a:spAutoFit/>
          </a:bodyPr>
          <a:lstStyle/>
          <a:p>
            <a:r>
              <a:rPr kumimoji="1" lang="en-US" altLang="ja-JP" dirty="0" smtClean="0"/>
              <a:t>MIROC3.2</a:t>
            </a:r>
          </a:p>
          <a:p>
            <a:r>
              <a:rPr lang="en-US" altLang="ja-JP" dirty="0" smtClean="0"/>
              <a:t>T42+1deg (</a:t>
            </a:r>
            <a:r>
              <a:rPr lang="ja-JP" altLang="en-US" dirty="0" smtClean="0"/>
              <a:t>まるちゅう</a:t>
            </a:r>
            <a:r>
              <a:rPr lang="en-US" altLang="ja-JP" dirty="0" smtClean="0"/>
              <a:t>)</a:t>
            </a:r>
          </a:p>
          <a:p>
            <a:r>
              <a:rPr lang="en-US" altLang="ja-JP" dirty="0" smtClean="0"/>
              <a:t>T106+1/4x1/6deg (</a:t>
            </a:r>
            <a:r>
              <a:rPr lang="ja-JP" altLang="en-US" dirty="0" smtClean="0"/>
              <a:t>まるこう</a:t>
            </a:r>
            <a:r>
              <a:rPr lang="en-US" altLang="ja-JP" dirty="0" smtClean="0"/>
              <a:t>)</a:t>
            </a:r>
          </a:p>
        </p:txBody>
      </p:sp>
      <p:sp>
        <p:nvSpPr>
          <p:cNvPr id="32" name="テキスト ボックス 31"/>
          <p:cNvSpPr txBox="1"/>
          <p:nvPr/>
        </p:nvSpPr>
        <p:spPr>
          <a:xfrm>
            <a:off x="3616005" y="3068421"/>
            <a:ext cx="3967753" cy="923330"/>
          </a:xfrm>
          <a:prstGeom prst="rect">
            <a:avLst/>
          </a:prstGeom>
          <a:noFill/>
        </p:spPr>
        <p:txBody>
          <a:bodyPr wrap="none" rtlCol="0">
            <a:spAutoFit/>
          </a:bodyPr>
          <a:lstStyle/>
          <a:p>
            <a:r>
              <a:rPr kumimoji="1" lang="en-US" altLang="ja-JP" dirty="0" smtClean="0"/>
              <a:t>MIROC4.0</a:t>
            </a:r>
            <a:r>
              <a:rPr kumimoji="1" lang="ja-JP" altLang="en-US" dirty="0" smtClean="0"/>
              <a:t>　</a:t>
            </a:r>
            <a:r>
              <a:rPr kumimoji="1" lang="en-US" altLang="ja-JP" dirty="0" smtClean="0"/>
              <a:t>(bug fixed version of 3.2)</a:t>
            </a:r>
          </a:p>
          <a:p>
            <a:r>
              <a:rPr lang="en-US" altLang="ja-JP" dirty="0" smtClean="0"/>
              <a:t>T42+1deg (</a:t>
            </a:r>
            <a:r>
              <a:rPr lang="ja-JP" altLang="en-US" dirty="0" smtClean="0"/>
              <a:t>まるちゅう</a:t>
            </a:r>
            <a:r>
              <a:rPr lang="en-US" altLang="ja-JP" dirty="0" smtClean="0"/>
              <a:t>)</a:t>
            </a:r>
          </a:p>
          <a:p>
            <a:r>
              <a:rPr lang="en-US" altLang="ja-JP" dirty="0" smtClean="0"/>
              <a:t>T213+1/4x1/6deg (</a:t>
            </a:r>
            <a:r>
              <a:rPr lang="ja-JP" altLang="en-US" dirty="0" smtClean="0"/>
              <a:t>まるちょう</a:t>
            </a:r>
            <a:r>
              <a:rPr lang="en-US" altLang="ja-JP" dirty="0" smtClean="0"/>
              <a:t>)</a:t>
            </a:r>
          </a:p>
        </p:txBody>
      </p:sp>
      <p:sp>
        <p:nvSpPr>
          <p:cNvPr id="34" name="ストライプ矢印 33"/>
          <p:cNvSpPr/>
          <p:nvPr/>
        </p:nvSpPr>
        <p:spPr>
          <a:xfrm>
            <a:off x="3228533" y="5068685"/>
            <a:ext cx="1785950" cy="285752"/>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トライプ矢印 34"/>
          <p:cNvSpPr/>
          <p:nvPr/>
        </p:nvSpPr>
        <p:spPr>
          <a:xfrm>
            <a:off x="5143504" y="4425743"/>
            <a:ext cx="1285884" cy="28575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a:stCxn id="28" idx="3"/>
          </p:cNvCxnSpPr>
          <p:nvPr/>
        </p:nvCxnSpPr>
        <p:spPr>
          <a:xfrm>
            <a:off x="3143240" y="2925545"/>
            <a:ext cx="1588" cy="228601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16200000" flipH="1">
            <a:off x="4428330" y="5282205"/>
            <a:ext cx="1285884" cy="158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ストライプ矢印 39"/>
          <p:cNvSpPr/>
          <p:nvPr/>
        </p:nvSpPr>
        <p:spPr>
          <a:xfrm>
            <a:off x="5143504" y="5783065"/>
            <a:ext cx="1285884" cy="285752"/>
          </a:xfrm>
          <a:prstGeom prst="striped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214942" y="4716859"/>
            <a:ext cx="2685351" cy="646331"/>
          </a:xfrm>
          <a:prstGeom prst="rect">
            <a:avLst/>
          </a:prstGeom>
          <a:noFill/>
        </p:spPr>
        <p:txBody>
          <a:bodyPr wrap="none" rtlCol="0">
            <a:spAutoFit/>
          </a:bodyPr>
          <a:lstStyle/>
          <a:p>
            <a:r>
              <a:rPr kumimoji="1" lang="en-US" altLang="ja-JP" dirty="0" smtClean="0"/>
              <a:t>MIROC-ESM (KISSME) </a:t>
            </a:r>
          </a:p>
          <a:p>
            <a:r>
              <a:rPr lang="en-US" altLang="ja-JP" dirty="0" smtClean="0"/>
              <a:t>T42L80+1deg</a:t>
            </a:r>
          </a:p>
        </p:txBody>
      </p:sp>
      <p:sp>
        <p:nvSpPr>
          <p:cNvPr id="43" name="テキスト ボックス 42"/>
          <p:cNvSpPr txBox="1"/>
          <p:nvPr/>
        </p:nvSpPr>
        <p:spPr>
          <a:xfrm>
            <a:off x="2571736" y="5279610"/>
            <a:ext cx="2480166" cy="646331"/>
          </a:xfrm>
          <a:prstGeom prst="rect">
            <a:avLst/>
          </a:prstGeom>
          <a:noFill/>
        </p:spPr>
        <p:txBody>
          <a:bodyPr wrap="none" rtlCol="0">
            <a:spAutoFit/>
          </a:bodyPr>
          <a:lstStyle/>
          <a:p>
            <a:r>
              <a:rPr kumimoji="1" lang="en-US" altLang="ja-JP" dirty="0" smtClean="0"/>
              <a:t>MIROC4.1</a:t>
            </a:r>
          </a:p>
          <a:p>
            <a:r>
              <a:rPr lang="en-US" altLang="ja-JP" dirty="0" smtClean="0"/>
              <a:t>(prototype new model)</a:t>
            </a:r>
            <a:endParaRPr kumimoji="1" lang="en-US" altLang="ja-JP" dirty="0" smtClean="0"/>
          </a:p>
        </p:txBody>
      </p:sp>
      <p:sp>
        <p:nvSpPr>
          <p:cNvPr id="44" name="テキスト ボックス 43"/>
          <p:cNvSpPr txBox="1"/>
          <p:nvPr/>
        </p:nvSpPr>
        <p:spPr>
          <a:xfrm>
            <a:off x="5214942" y="6068817"/>
            <a:ext cx="2858475" cy="646331"/>
          </a:xfrm>
          <a:prstGeom prst="rect">
            <a:avLst/>
          </a:prstGeom>
          <a:noFill/>
        </p:spPr>
        <p:txBody>
          <a:bodyPr wrap="none" rtlCol="0">
            <a:spAutoFit/>
          </a:bodyPr>
          <a:lstStyle/>
          <a:p>
            <a:r>
              <a:rPr kumimoji="1" lang="en-US" altLang="ja-JP" dirty="0" smtClean="0"/>
              <a:t>MIROC4.5</a:t>
            </a:r>
          </a:p>
          <a:p>
            <a:r>
              <a:rPr lang="en-US" altLang="ja-JP" dirty="0" smtClean="0"/>
              <a:t>T85+1deg (</a:t>
            </a:r>
            <a:r>
              <a:rPr lang="ja-JP" altLang="en-US" dirty="0" smtClean="0"/>
              <a:t>ねおまるちゅう</a:t>
            </a:r>
            <a:r>
              <a:rPr lang="en-US" altLang="ja-JP" dirty="0" smtClean="0"/>
              <a:t>)</a:t>
            </a:r>
          </a:p>
        </p:txBody>
      </p:sp>
      <p:cxnSp>
        <p:nvCxnSpPr>
          <p:cNvPr id="48" name="直線矢印コネクタ 47"/>
          <p:cNvCxnSpPr/>
          <p:nvPr/>
        </p:nvCxnSpPr>
        <p:spPr>
          <a:xfrm>
            <a:off x="285720" y="486187"/>
            <a:ext cx="2928958" cy="1588"/>
          </a:xfrm>
          <a:prstGeom prst="straightConnector1">
            <a:avLst/>
          </a:prstGeom>
          <a:ln w="25400">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285852" y="242808"/>
            <a:ext cx="700833" cy="400110"/>
          </a:xfrm>
          <a:prstGeom prst="rect">
            <a:avLst/>
          </a:prstGeom>
          <a:solidFill>
            <a:schemeClr val="bg1"/>
          </a:solidFill>
        </p:spPr>
        <p:txBody>
          <a:bodyPr wrap="none" rtlCol="0">
            <a:spAutoFit/>
          </a:bodyPr>
          <a:lstStyle/>
          <a:p>
            <a:r>
              <a:rPr kumimoji="1" lang="ja-JP" altLang="en-US" sz="2000" b="1" dirty="0" smtClean="0">
                <a:latin typeface="HG丸ｺﾞｼｯｸM-PRO" pitchFamily="50" charset="-128"/>
                <a:ea typeface="HG丸ｺﾞｼｯｸM-PRO" pitchFamily="50" charset="-128"/>
              </a:rPr>
              <a:t>共生</a:t>
            </a:r>
            <a:endParaRPr kumimoji="1" lang="ja-JP" altLang="en-US" sz="2000" b="1" dirty="0">
              <a:latin typeface="HG丸ｺﾞｼｯｸM-PRO" pitchFamily="50" charset="-128"/>
              <a:ea typeface="HG丸ｺﾞｼｯｸM-PRO" pitchFamily="50" charset="-128"/>
            </a:endParaRPr>
          </a:p>
        </p:txBody>
      </p:sp>
      <p:cxnSp>
        <p:nvCxnSpPr>
          <p:cNvPr id="49" name="直線矢印コネクタ 48"/>
          <p:cNvCxnSpPr/>
          <p:nvPr/>
        </p:nvCxnSpPr>
        <p:spPr>
          <a:xfrm>
            <a:off x="3214678" y="486187"/>
            <a:ext cx="3357586" cy="13855"/>
          </a:xfrm>
          <a:prstGeom prst="straightConnector1">
            <a:avLst/>
          </a:prstGeom>
          <a:ln w="25400">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4714876" y="242808"/>
            <a:ext cx="700833" cy="400110"/>
          </a:xfrm>
          <a:prstGeom prst="rect">
            <a:avLst/>
          </a:prstGeom>
          <a:solidFill>
            <a:schemeClr val="bg1"/>
          </a:solidFill>
        </p:spPr>
        <p:txBody>
          <a:bodyPr wrap="none" rtlCol="0">
            <a:spAutoFit/>
          </a:bodyPr>
          <a:lstStyle/>
          <a:p>
            <a:r>
              <a:rPr kumimoji="1" lang="ja-JP" altLang="en-US" sz="2000" b="1" dirty="0" smtClean="0">
                <a:latin typeface="HG丸ｺﾞｼｯｸM-PRO" pitchFamily="50" charset="-128"/>
                <a:ea typeface="HG丸ｺﾞｼｯｸM-PRO" pitchFamily="50" charset="-128"/>
              </a:rPr>
              <a:t>革新</a:t>
            </a:r>
            <a:endParaRPr kumimoji="1" lang="ja-JP" altLang="en-US" sz="2000" b="1" dirty="0">
              <a:latin typeface="HG丸ｺﾞｼｯｸM-PRO" pitchFamily="50" charset="-128"/>
              <a:ea typeface="HG丸ｺﾞｼｯｸM-PRO" pitchFamily="50" charset="-128"/>
            </a:endParaRPr>
          </a:p>
        </p:txBody>
      </p:sp>
      <p:sp>
        <p:nvSpPr>
          <p:cNvPr id="51" name="テキスト ボックス 50"/>
          <p:cNvSpPr txBox="1"/>
          <p:nvPr/>
        </p:nvSpPr>
        <p:spPr>
          <a:xfrm>
            <a:off x="5293720" y="1702346"/>
            <a:ext cx="2492990" cy="369332"/>
          </a:xfrm>
          <a:prstGeom prst="rect">
            <a:avLst/>
          </a:prstGeom>
          <a:noFill/>
        </p:spPr>
        <p:txBody>
          <a:bodyPr wrap="none" rtlCol="0">
            <a:spAutoFit/>
          </a:bodyPr>
          <a:lstStyle/>
          <a:p>
            <a:r>
              <a:rPr kumimoji="1" lang="en-US" altLang="ja-JP" dirty="0" smtClean="0"/>
              <a:t>AR</a:t>
            </a:r>
            <a:r>
              <a:rPr lang="en-US" altLang="ja-JP" dirty="0" smtClean="0"/>
              <a:t>5 d</a:t>
            </a:r>
            <a:r>
              <a:rPr kumimoji="1" lang="en-US" altLang="ja-JP" dirty="0" smtClean="0"/>
              <a:t>ata submission?</a:t>
            </a:r>
            <a:endParaRPr kumimoji="1" lang="ja-JP" altLang="en-US" dirty="0"/>
          </a:p>
        </p:txBody>
      </p:sp>
      <p:sp>
        <p:nvSpPr>
          <p:cNvPr id="52" name="上矢印 51"/>
          <p:cNvSpPr/>
          <p:nvPr/>
        </p:nvSpPr>
        <p:spPr>
          <a:xfrm>
            <a:off x="6357950" y="1345156"/>
            <a:ext cx="285752" cy="357190"/>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357158" y="2143116"/>
            <a:ext cx="1798890" cy="40011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2000" b="1" dirty="0" smtClean="0">
                <a:latin typeface="Corbel" pitchFamily="34" charset="0"/>
              </a:rPr>
              <a:t>MIROC history</a:t>
            </a:r>
            <a:endParaRPr kumimoji="1" lang="ja-JP" altLang="en-US" sz="2000" b="1" dirty="0">
              <a:latin typeface="Corbel" pitchFamily="34" charset="0"/>
            </a:endParaRPr>
          </a:p>
        </p:txBody>
      </p:sp>
      <p:sp>
        <p:nvSpPr>
          <p:cNvPr id="55" name="テキスト ボックス 54"/>
          <p:cNvSpPr txBox="1"/>
          <p:nvPr/>
        </p:nvSpPr>
        <p:spPr>
          <a:xfrm rot="20090283">
            <a:off x="7238422" y="3161462"/>
            <a:ext cx="1475084" cy="400110"/>
          </a:xfrm>
          <a:prstGeom prst="rect">
            <a:avLst/>
          </a:prstGeom>
          <a:solidFill>
            <a:schemeClr val="bg1"/>
          </a:solidFill>
        </p:spPr>
        <p:txBody>
          <a:bodyPr wrap="none" rtlCol="0">
            <a:spAutoFit/>
          </a:bodyPr>
          <a:lstStyle/>
          <a:p>
            <a:r>
              <a:rPr kumimoji="1" lang="ja-JP" altLang="en-US" sz="2000" b="1" dirty="0" smtClean="0">
                <a:latin typeface="HG丸ｺﾞｼｯｸM-PRO" pitchFamily="50" charset="-128"/>
                <a:ea typeface="HG丸ｺﾞｼｯｸM-PRO" pitchFamily="50" charset="-128"/>
              </a:rPr>
              <a:t>近未来予測</a:t>
            </a:r>
            <a:endParaRPr kumimoji="1" lang="ja-JP" altLang="en-US" sz="2000" b="1" dirty="0">
              <a:latin typeface="HG丸ｺﾞｼｯｸM-PRO" pitchFamily="50" charset="-128"/>
              <a:ea typeface="HG丸ｺﾞｼｯｸM-PRO" pitchFamily="50" charset="-128"/>
            </a:endParaRPr>
          </a:p>
        </p:txBody>
      </p:sp>
      <p:sp>
        <p:nvSpPr>
          <p:cNvPr id="56" name="横巻き 55"/>
          <p:cNvSpPr/>
          <p:nvPr/>
        </p:nvSpPr>
        <p:spPr>
          <a:xfrm rot="19995220">
            <a:off x="7163929" y="3087333"/>
            <a:ext cx="1654246" cy="571504"/>
          </a:xfrm>
          <a:prstGeom prst="horizontalScrol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rot="20090283">
            <a:off x="7916638" y="4594457"/>
            <a:ext cx="700833" cy="400110"/>
          </a:xfrm>
          <a:prstGeom prst="rect">
            <a:avLst/>
          </a:prstGeom>
          <a:solidFill>
            <a:schemeClr val="bg1"/>
          </a:solidFill>
        </p:spPr>
        <p:txBody>
          <a:bodyPr wrap="none" rtlCol="0">
            <a:spAutoFit/>
          </a:bodyPr>
          <a:lstStyle/>
          <a:p>
            <a:r>
              <a:rPr kumimoji="1" lang="ja-JP" altLang="en-US" sz="2000" b="1" dirty="0" smtClean="0">
                <a:latin typeface="HG丸ｺﾞｼｯｸM-PRO" pitchFamily="50" charset="-128"/>
                <a:ea typeface="HG丸ｺﾞｼｯｸM-PRO" pitchFamily="50" charset="-128"/>
              </a:rPr>
              <a:t>長期</a:t>
            </a:r>
            <a:endParaRPr kumimoji="1" lang="ja-JP" altLang="en-US" sz="2000" b="1" dirty="0">
              <a:latin typeface="HG丸ｺﾞｼｯｸM-PRO" pitchFamily="50" charset="-128"/>
              <a:ea typeface="HG丸ｺﾞｼｯｸM-PRO" pitchFamily="50" charset="-128"/>
            </a:endParaRPr>
          </a:p>
        </p:txBody>
      </p:sp>
      <p:sp>
        <p:nvSpPr>
          <p:cNvPr id="58" name="横巻き 57"/>
          <p:cNvSpPr/>
          <p:nvPr/>
        </p:nvSpPr>
        <p:spPr>
          <a:xfrm rot="19995220">
            <a:off x="7769513" y="4538406"/>
            <a:ext cx="938959" cy="571504"/>
          </a:xfrm>
          <a:prstGeom prst="horizontalScrol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rot="20090283">
            <a:off x="8198080" y="5733231"/>
            <a:ext cx="442750" cy="400110"/>
          </a:xfrm>
          <a:prstGeom prst="rect">
            <a:avLst/>
          </a:prstGeom>
          <a:solidFill>
            <a:schemeClr val="bg1"/>
          </a:solidFill>
        </p:spPr>
        <p:txBody>
          <a:bodyPr wrap="none" rtlCol="0">
            <a:spAutoFit/>
          </a:bodyPr>
          <a:lstStyle/>
          <a:p>
            <a:r>
              <a:rPr kumimoji="1" lang="ja-JP" altLang="en-US" sz="2000" b="1" dirty="0" smtClean="0">
                <a:latin typeface="HG丸ｺﾞｼｯｸM-PRO" pitchFamily="50" charset="-128"/>
                <a:ea typeface="HG丸ｺﾞｼｯｸM-PRO" pitchFamily="50" charset="-128"/>
              </a:rPr>
              <a:t>？</a:t>
            </a:r>
            <a:endParaRPr kumimoji="1" lang="ja-JP" altLang="en-US" sz="2000" b="1" dirty="0">
              <a:latin typeface="HG丸ｺﾞｼｯｸM-PRO" pitchFamily="50" charset="-128"/>
              <a:ea typeface="HG丸ｺﾞｼｯｸM-PRO" pitchFamily="50" charset="-128"/>
            </a:endParaRPr>
          </a:p>
        </p:txBody>
      </p:sp>
      <p:sp>
        <p:nvSpPr>
          <p:cNvPr id="60" name="横巻き 59"/>
          <p:cNvSpPr/>
          <p:nvPr/>
        </p:nvSpPr>
        <p:spPr>
          <a:xfrm rot="19995220">
            <a:off x="7921913" y="5677180"/>
            <a:ext cx="938959" cy="571504"/>
          </a:xfrm>
          <a:prstGeom prst="horizontalScrol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11" name="正方形/長方形 10"/>
          <p:cNvSpPr/>
          <p:nvPr/>
        </p:nvSpPr>
        <p:spPr>
          <a:xfrm>
            <a:off x="357158" y="-13295"/>
            <a:ext cx="3714776" cy="584775"/>
          </a:xfrm>
          <a:prstGeom prst="rect">
            <a:avLst/>
          </a:prstGeom>
          <a:effectLst>
            <a:outerShdw blurRad="50800" dist="38100" dir="2700000" algn="tl" rotWithShape="0">
              <a:prstClr val="black">
                <a:alpha val="40000"/>
              </a:prstClr>
            </a:outerShdw>
          </a:effectLst>
        </p:spPr>
        <p:txBody>
          <a:bodyPr wrap="square">
            <a:spAutoFit/>
          </a:bodyPr>
          <a:lstStyle/>
          <a:p>
            <a:r>
              <a:rPr lang="en-US" altLang="ja-JP" sz="3200" b="1"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rPr>
              <a:t>New version of MIROC</a:t>
            </a:r>
            <a:endPar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endParaRPr>
          </a:p>
        </p:txBody>
      </p:sp>
      <p:sp>
        <p:nvSpPr>
          <p:cNvPr id="19" name="Text Box 3"/>
          <p:cNvSpPr txBox="1">
            <a:spLocks noChangeArrowheads="1"/>
          </p:cNvSpPr>
          <p:nvPr/>
        </p:nvSpPr>
        <p:spPr bwMode="auto">
          <a:xfrm>
            <a:off x="3705229" y="410580"/>
            <a:ext cx="1438275" cy="457200"/>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kumimoji="1" lang="en-US" altLang="ja-JP" sz="2400" b="1" kern="1200" dirty="0">
                <a:latin typeface="Arial Narrow" pitchFamily="34" charset="0"/>
                <a:ea typeface="ＭＳ Ｐゴシック" pitchFamily="50" charset="-128"/>
                <a:cs typeface="+mn-cs"/>
              </a:rPr>
              <a:t>MIROC3.2 </a:t>
            </a:r>
          </a:p>
        </p:txBody>
      </p:sp>
      <p:sp>
        <p:nvSpPr>
          <p:cNvPr id="20" name="Text Box 4"/>
          <p:cNvSpPr txBox="1">
            <a:spLocks noChangeArrowheads="1"/>
          </p:cNvSpPr>
          <p:nvPr/>
        </p:nvSpPr>
        <p:spPr bwMode="auto">
          <a:xfrm>
            <a:off x="6858016" y="406115"/>
            <a:ext cx="1380506" cy="461665"/>
          </a:xfrm>
          <a:prstGeom prst="rect">
            <a:avLst/>
          </a:prstGeom>
          <a:noFill/>
          <a:ln w="9525" algn="ctr">
            <a:noFill/>
            <a:miter lim="800000"/>
            <a:headEnd/>
            <a:tailEnd/>
          </a:ln>
        </p:spPr>
        <p:txBody>
          <a:bodyPr wrap="none">
            <a:spAutoFit/>
          </a:bodyPr>
          <a:lstStyle/>
          <a:p>
            <a:pPr algn="ctr" rtl="0" fontAlgn="base">
              <a:spcBef>
                <a:spcPct val="0"/>
              </a:spcBef>
              <a:spcAft>
                <a:spcPct val="0"/>
              </a:spcAft>
            </a:pPr>
            <a:r>
              <a:rPr kumimoji="1" lang="en-US" altLang="ja-JP" sz="2400" b="1" kern="1200" dirty="0" smtClean="0">
                <a:latin typeface="Arial Narrow" pitchFamily="34" charset="0"/>
                <a:ea typeface="ＭＳ Ｐゴシック" pitchFamily="50" charset="-128"/>
                <a:cs typeface="+mn-cs"/>
              </a:rPr>
              <a:t>MIROC4.5</a:t>
            </a:r>
            <a:endParaRPr kumimoji="1" lang="en-US" altLang="ja-JP" sz="2400" b="1" kern="1200" dirty="0">
              <a:latin typeface="Arial Narrow" pitchFamily="34" charset="0"/>
              <a:ea typeface="ＭＳ Ｐゴシック" pitchFamily="50" charset="-128"/>
              <a:cs typeface="+mn-cs"/>
            </a:endParaRPr>
          </a:p>
        </p:txBody>
      </p:sp>
      <p:graphicFrame>
        <p:nvGraphicFramePr>
          <p:cNvPr id="21" name="表 20"/>
          <p:cNvGraphicFramePr>
            <a:graphicFrameLocks noGrp="1"/>
          </p:cNvGraphicFramePr>
          <p:nvPr/>
        </p:nvGraphicFramePr>
        <p:xfrm>
          <a:off x="500034" y="849082"/>
          <a:ext cx="8572560" cy="5937504"/>
        </p:xfrm>
        <a:graphic>
          <a:graphicData uri="http://schemas.openxmlformats.org/drawingml/2006/table">
            <a:tbl>
              <a:tblPr firstRow="1" bandRow="1"/>
              <a:tblGrid>
                <a:gridCol w="1000132"/>
                <a:gridCol w="1714512"/>
                <a:gridCol w="2643206"/>
                <a:gridCol w="3214710"/>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cap="none" normalizeH="0" baseline="0" dirty="0" smtClean="0">
                          <a:ln>
                            <a:noFill/>
                          </a:ln>
                          <a:solidFill>
                            <a:schemeClr val="bg1"/>
                          </a:solidFill>
                          <a:effectLst/>
                          <a:latin typeface="Calibri" pitchFamily="34" charset="0"/>
                          <a:ea typeface="ＭＳ Ｐゴシック" pitchFamily="50" charset="-128"/>
                        </a:rPr>
                        <a:t>Atmos.</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F"/>
                    </a:solidFill>
                  </a:tcPr>
                </a:tc>
                <a:tc>
                  <a:txBody>
                    <a:bodyPr/>
                    <a:lstStyle>
                      <a:lvl1pPr marL="0" algn="l" rtl="0" eaLnBrk="1" latinLnBrk="0" hangingPunct="1">
                        <a:defRPr kumimoji="1" lang="ja-JP" b="1" kern="1200">
                          <a:solidFill>
                            <a:schemeClr val="lt1"/>
                          </a:solidFill>
                          <a:latin typeface="Arial"/>
                          <a:ea typeface="ＭＳ Ｐゴシック"/>
                        </a:defRPr>
                      </a:lvl1pPr>
                      <a:lvl2pPr marL="457200" algn="l" rtl="0" eaLnBrk="1" latinLnBrk="0" hangingPunct="1">
                        <a:defRPr kumimoji="1" lang="ja-JP" b="1" kern="1200">
                          <a:solidFill>
                            <a:schemeClr val="lt1"/>
                          </a:solidFill>
                          <a:latin typeface="Arial"/>
                          <a:ea typeface="ＭＳ Ｐゴシック"/>
                        </a:defRPr>
                      </a:lvl2pPr>
                      <a:lvl3pPr marL="914400" algn="l" rtl="0" eaLnBrk="1" latinLnBrk="0" hangingPunct="1">
                        <a:defRPr kumimoji="1" lang="ja-JP" b="1" kern="1200">
                          <a:solidFill>
                            <a:schemeClr val="lt1"/>
                          </a:solidFill>
                          <a:latin typeface="Arial"/>
                          <a:ea typeface="ＭＳ Ｐゴシック"/>
                        </a:defRPr>
                      </a:lvl3pPr>
                      <a:lvl4pPr marL="1371600" algn="l" rtl="0" eaLnBrk="1" latinLnBrk="0" hangingPunct="1">
                        <a:defRPr kumimoji="1" lang="ja-JP" b="1" kern="1200">
                          <a:solidFill>
                            <a:schemeClr val="lt1"/>
                          </a:solidFill>
                          <a:latin typeface="Arial"/>
                          <a:ea typeface="ＭＳ Ｐゴシック"/>
                        </a:defRPr>
                      </a:lvl4pPr>
                      <a:lvl5pPr marL="1828800" algn="l" rtl="0" eaLnBrk="1" latinLnBrk="0" hangingPunct="1">
                        <a:defRPr kumimoji="1" lang="ja-JP" b="1" kern="1200">
                          <a:solidFill>
                            <a:schemeClr val="lt1"/>
                          </a:solidFill>
                          <a:latin typeface="Arial"/>
                          <a:ea typeface="ＭＳ Ｐゴシック"/>
                        </a:defRPr>
                      </a:lvl5pPr>
                      <a:lvl6pPr marL="2286000" algn="l" rtl="0" eaLnBrk="1" latinLnBrk="0" hangingPunct="1">
                        <a:defRPr kumimoji="1" lang="ja-JP" b="1" kern="1200">
                          <a:solidFill>
                            <a:schemeClr val="lt1"/>
                          </a:solidFill>
                          <a:latin typeface="Arial"/>
                          <a:ea typeface="ＭＳ Ｐゴシック"/>
                        </a:defRPr>
                      </a:lvl6pPr>
                      <a:lvl7pPr marL="2743200" algn="l" rtl="0" eaLnBrk="1" latinLnBrk="0" hangingPunct="1">
                        <a:defRPr kumimoji="1" lang="ja-JP" b="1" kern="1200">
                          <a:solidFill>
                            <a:schemeClr val="lt1"/>
                          </a:solidFill>
                          <a:latin typeface="Arial"/>
                          <a:ea typeface="ＭＳ Ｐゴシック"/>
                        </a:defRPr>
                      </a:lvl7pPr>
                      <a:lvl8pPr marL="3200400" algn="l" rtl="0" eaLnBrk="1" latinLnBrk="0" hangingPunct="1">
                        <a:defRPr kumimoji="1" lang="ja-JP" b="1" kern="1200">
                          <a:solidFill>
                            <a:schemeClr val="lt1"/>
                          </a:solidFill>
                          <a:latin typeface="Arial"/>
                          <a:ea typeface="ＭＳ Ｐゴシック"/>
                        </a:defRPr>
                      </a:lvl8pPr>
                      <a:lvl9pPr marL="3657600" algn="l" rtl="0" eaLnBrk="1" latinLnBrk="0" hangingPunct="1">
                        <a:defRPr kumimoji="1" lang="ja-JP" b="1" kern="1200">
                          <a:solidFill>
                            <a:schemeClr val="lt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u="none" strike="noStrike" cap="none" normalizeH="0" baseline="0" dirty="0" smtClean="0">
                          <a:ln>
                            <a:noFill/>
                          </a:ln>
                          <a:solidFill>
                            <a:schemeClr val="bg1"/>
                          </a:solidFill>
                          <a:effectLst/>
                          <a:latin typeface="Calibri" pitchFamily="34" charset="0"/>
                        </a:rPr>
                        <a:t>Dynamical core </a:t>
                      </a:r>
                      <a:endParaRPr kumimoji="1" lang="en-US" altLang="ja-JP" sz="1800" b="1" i="0" u="none" strike="noStrike" cap="none" normalizeH="0" baseline="0" dirty="0" smtClean="0">
                        <a:ln>
                          <a:noFill/>
                        </a:ln>
                        <a:solidFill>
                          <a:schemeClr val="bg1"/>
                        </a:solidFill>
                        <a:effectLst/>
                        <a:latin typeface="Calibri" pitchFamily="34" charset="0"/>
                        <a:ea typeface="ＭＳ Ｐゴシック" pitchFamily="50" charset="-128"/>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F"/>
                    </a:solidFill>
                  </a:tcPr>
                </a:tc>
                <a:tc>
                  <a:txBody>
                    <a:bodyPr/>
                    <a:lstStyle>
                      <a:lvl1pPr marL="0" algn="l" rtl="0" eaLnBrk="1" latinLnBrk="0" hangingPunct="1">
                        <a:defRPr kumimoji="1" lang="ja-JP" b="1" kern="1200">
                          <a:solidFill>
                            <a:schemeClr val="lt1"/>
                          </a:solidFill>
                          <a:latin typeface="Arial"/>
                          <a:ea typeface="ＭＳ Ｐゴシック"/>
                        </a:defRPr>
                      </a:lvl1pPr>
                      <a:lvl2pPr marL="457200" algn="l" rtl="0" eaLnBrk="1" latinLnBrk="0" hangingPunct="1">
                        <a:defRPr kumimoji="1" lang="ja-JP" b="1" kern="1200">
                          <a:solidFill>
                            <a:schemeClr val="lt1"/>
                          </a:solidFill>
                          <a:latin typeface="Arial"/>
                          <a:ea typeface="ＭＳ Ｐゴシック"/>
                        </a:defRPr>
                      </a:lvl2pPr>
                      <a:lvl3pPr marL="914400" algn="l" rtl="0" eaLnBrk="1" latinLnBrk="0" hangingPunct="1">
                        <a:defRPr kumimoji="1" lang="ja-JP" b="1" kern="1200">
                          <a:solidFill>
                            <a:schemeClr val="lt1"/>
                          </a:solidFill>
                          <a:latin typeface="Arial"/>
                          <a:ea typeface="ＭＳ Ｐゴシック"/>
                        </a:defRPr>
                      </a:lvl3pPr>
                      <a:lvl4pPr marL="1371600" algn="l" rtl="0" eaLnBrk="1" latinLnBrk="0" hangingPunct="1">
                        <a:defRPr kumimoji="1" lang="ja-JP" b="1" kern="1200">
                          <a:solidFill>
                            <a:schemeClr val="lt1"/>
                          </a:solidFill>
                          <a:latin typeface="Arial"/>
                          <a:ea typeface="ＭＳ Ｐゴシック"/>
                        </a:defRPr>
                      </a:lvl4pPr>
                      <a:lvl5pPr marL="1828800" algn="l" rtl="0" eaLnBrk="1" latinLnBrk="0" hangingPunct="1">
                        <a:defRPr kumimoji="1" lang="ja-JP" b="1" kern="1200">
                          <a:solidFill>
                            <a:schemeClr val="lt1"/>
                          </a:solidFill>
                          <a:latin typeface="Arial"/>
                          <a:ea typeface="ＭＳ Ｐゴシック"/>
                        </a:defRPr>
                      </a:lvl5pPr>
                      <a:lvl6pPr marL="2286000" algn="l" rtl="0" eaLnBrk="1" latinLnBrk="0" hangingPunct="1">
                        <a:defRPr kumimoji="1" lang="ja-JP" b="1" kern="1200">
                          <a:solidFill>
                            <a:schemeClr val="lt1"/>
                          </a:solidFill>
                          <a:latin typeface="Arial"/>
                          <a:ea typeface="ＭＳ Ｐゴシック"/>
                        </a:defRPr>
                      </a:lvl6pPr>
                      <a:lvl7pPr marL="2743200" algn="l" rtl="0" eaLnBrk="1" latinLnBrk="0" hangingPunct="1">
                        <a:defRPr kumimoji="1" lang="ja-JP" b="1" kern="1200">
                          <a:solidFill>
                            <a:schemeClr val="lt1"/>
                          </a:solidFill>
                          <a:latin typeface="Arial"/>
                          <a:ea typeface="ＭＳ Ｐゴシック"/>
                        </a:defRPr>
                      </a:lvl7pPr>
                      <a:lvl8pPr marL="3200400" algn="l" rtl="0" eaLnBrk="1" latinLnBrk="0" hangingPunct="1">
                        <a:defRPr kumimoji="1" lang="ja-JP" b="1" kern="1200">
                          <a:solidFill>
                            <a:schemeClr val="lt1"/>
                          </a:solidFill>
                          <a:latin typeface="Arial"/>
                          <a:ea typeface="ＭＳ Ｐゴシック"/>
                        </a:defRPr>
                      </a:lvl8pPr>
                      <a:lvl9pPr marL="3657600" algn="l" rtl="0" eaLnBrk="1" latinLnBrk="0" hangingPunct="1">
                        <a:defRPr kumimoji="1" lang="ja-JP" b="1" kern="1200">
                          <a:solidFill>
                            <a:schemeClr val="lt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cap="none" normalizeH="0" baseline="0" dirty="0" err="1" smtClean="0">
                          <a:ln>
                            <a:noFill/>
                          </a:ln>
                          <a:solidFill>
                            <a:schemeClr val="bg1"/>
                          </a:solidFill>
                          <a:effectLst/>
                          <a:latin typeface="Calibri" pitchFamily="34" charset="0"/>
                          <a:ea typeface="ＭＳ Ｐゴシック" pitchFamily="50" charset="-128"/>
                        </a:rPr>
                        <a:t>Spectral+semi-Lagrangian</a:t>
                      </a: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 </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(Lin &amp; Rood 1996)</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F"/>
                    </a:solidFill>
                  </a:tcPr>
                </a:tc>
                <a:tc>
                  <a:txBody>
                    <a:bodyPr/>
                    <a:lstStyle>
                      <a:lvl1pPr marL="0" algn="l" rtl="0" eaLnBrk="1" latinLnBrk="0" hangingPunct="1">
                        <a:defRPr kumimoji="1" lang="ja-JP" b="1" kern="1200">
                          <a:solidFill>
                            <a:schemeClr val="lt1"/>
                          </a:solidFill>
                          <a:latin typeface="Arial"/>
                          <a:ea typeface="ＭＳ Ｐゴシック"/>
                        </a:defRPr>
                      </a:lvl1pPr>
                      <a:lvl2pPr marL="457200" algn="l" rtl="0" eaLnBrk="1" latinLnBrk="0" hangingPunct="1">
                        <a:defRPr kumimoji="1" lang="ja-JP" b="1" kern="1200">
                          <a:solidFill>
                            <a:schemeClr val="lt1"/>
                          </a:solidFill>
                          <a:latin typeface="Arial"/>
                          <a:ea typeface="ＭＳ Ｐゴシック"/>
                        </a:defRPr>
                      </a:lvl2pPr>
                      <a:lvl3pPr marL="914400" algn="l" rtl="0" eaLnBrk="1" latinLnBrk="0" hangingPunct="1">
                        <a:defRPr kumimoji="1" lang="ja-JP" b="1" kern="1200">
                          <a:solidFill>
                            <a:schemeClr val="lt1"/>
                          </a:solidFill>
                          <a:latin typeface="Arial"/>
                          <a:ea typeface="ＭＳ Ｐゴシック"/>
                        </a:defRPr>
                      </a:lvl3pPr>
                      <a:lvl4pPr marL="1371600" algn="l" rtl="0" eaLnBrk="1" latinLnBrk="0" hangingPunct="1">
                        <a:defRPr kumimoji="1" lang="ja-JP" b="1" kern="1200">
                          <a:solidFill>
                            <a:schemeClr val="lt1"/>
                          </a:solidFill>
                          <a:latin typeface="Arial"/>
                          <a:ea typeface="ＭＳ Ｐゴシック"/>
                        </a:defRPr>
                      </a:lvl4pPr>
                      <a:lvl5pPr marL="1828800" algn="l" rtl="0" eaLnBrk="1" latinLnBrk="0" hangingPunct="1">
                        <a:defRPr kumimoji="1" lang="ja-JP" b="1" kern="1200">
                          <a:solidFill>
                            <a:schemeClr val="lt1"/>
                          </a:solidFill>
                          <a:latin typeface="Arial"/>
                          <a:ea typeface="ＭＳ Ｐゴシック"/>
                        </a:defRPr>
                      </a:lvl5pPr>
                      <a:lvl6pPr marL="2286000" algn="l" rtl="0" eaLnBrk="1" latinLnBrk="0" hangingPunct="1">
                        <a:defRPr kumimoji="1" lang="ja-JP" b="1" kern="1200">
                          <a:solidFill>
                            <a:schemeClr val="lt1"/>
                          </a:solidFill>
                          <a:latin typeface="Arial"/>
                          <a:ea typeface="ＭＳ Ｐゴシック"/>
                        </a:defRPr>
                      </a:lvl6pPr>
                      <a:lvl7pPr marL="2743200" algn="l" rtl="0" eaLnBrk="1" latinLnBrk="0" hangingPunct="1">
                        <a:defRPr kumimoji="1" lang="ja-JP" b="1" kern="1200">
                          <a:solidFill>
                            <a:schemeClr val="lt1"/>
                          </a:solidFill>
                          <a:latin typeface="Arial"/>
                          <a:ea typeface="ＭＳ Ｐゴシック"/>
                        </a:defRPr>
                      </a:lvl7pPr>
                      <a:lvl8pPr marL="3200400" algn="l" rtl="0" eaLnBrk="1" latinLnBrk="0" hangingPunct="1">
                        <a:defRPr kumimoji="1" lang="ja-JP" b="1" kern="1200">
                          <a:solidFill>
                            <a:schemeClr val="lt1"/>
                          </a:solidFill>
                          <a:latin typeface="Arial"/>
                          <a:ea typeface="ＭＳ Ｐゴシック"/>
                        </a:defRPr>
                      </a:lvl8pPr>
                      <a:lvl9pPr marL="3657600" algn="l" rtl="0" eaLnBrk="1" latinLnBrk="0" hangingPunct="1">
                        <a:defRPr kumimoji="1" lang="ja-JP" b="1" kern="1200">
                          <a:solidFill>
                            <a:schemeClr val="lt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cap="none" normalizeH="0" baseline="0" dirty="0" err="1" smtClean="0">
                          <a:ln>
                            <a:noFill/>
                          </a:ln>
                          <a:solidFill>
                            <a:schemeClr val="bg1"/>
                          </a:solidFill>
                          <a:effectLst/>
                          <a:latin typeface="Calibri" pitchFamily="34" charset="0"/>
                          <a:ea typeface="ＭＳ Ｐゴシック" pitchFamily="50" charset="-128"/>
                        </a:rPr>
                        <a:t>Spectral+semi-Lagrangian</a:t>
                      </a:r>
                      <a:endPar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(Lin &amp; Rood 1996)</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F"/>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cap="none" normalizeH="0" baseline="0" dirty="0" smtClean="0">
                        <a:ln>
                          <a:noFill/>
                        </a:ln>
                        <a:solidFill>
                          <a:schemeClr val="bg1"/>
                        </a:solidFill>
                        <a:effectLst/>
                        <a:latin typeface="Calibri" pitchFamily="34" charset="0"/>
                        <a:ea typeface="ＭＳ Ｐゴシック" pitchFamily="50" charset="-128"/>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u="none" strike="noStrike" cap="none" normalizeH="0" baseline="0" dirty="0" smtClean="0">
                          <a:ln>
                            <a:noFill/>
                          </a:ln>
                          <a:solidFill>
                            <a:schemeClr val="bg1"/>
                          </a:solidFill>
                          <a:effectLst/>
                          <a:latin typeface="Calibri" pitchFamily="34" charset="0"/>
                        </a:rPr>
                        <a:t>V. Coordinate</a:t>
                      </a:r>
                      <a:endParaRPr kumimoji="1" lang="en-US" altLang="ja-JP" sz="1800" b="1" i="0" u="none" strike="noStrike" cap="none" normalizeH="0" baseline="0" dirty="0" smtClean="0">
                        <a:ln>
                          <a:noFill/>
                        </a:ln>
                        <a:solidFill>
                          <a:schemeClr val="bg1"/>
                        </a:solidFill>
                        <a:effectLst/>
                        <a:latin typeface="Calibri" pitchFamily="34" charset="0"/>
                        <a:ea typeface="ＭＳ Ｐゴシック" pitchFamily="50" charset="-128"/>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r>
                        <a:rPr kumimoji="1" lang="en-US" altLang="ja-JP" sz="1800" dirty="0" smtClean="0">
                          <a:solidFill>
                            <a:schemeClr val="bg1"/>
                          </a:solidFill>
                          <a:latin typeface="Calibri" pitchFamily="34" charset="0"/>
                        </a:rPr>
                        <a:t>Sigma </a:t>
                      </a:r>
                      <a:endParaRPr kumimoji="1" lang="ja-JP" altLang="en-US" sz="1800"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cap="none" normalizeH="0" baseline="0" dirty="0" smtClean="0">
                          <a:ln>
                            <a:noFill/>
                          </a:ln>
                          <a:solidFill>
                            <a:srgbClr val="006600"/>
                          </a:solidFill>
                          <a:effectLst/>
                          <a:latin typeface="Calibri" pitchFamily="34" charset="0"/>
                          <a:ea typeface="ＭＳ Ｐゴシック" pitchFamily="50" charset="-128"/>
                        </a:rPr>
                        <a:t>Eta (hybrid sigma-p)</a:t>
                      </a: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r>
              <a:tr h="370840">
                <a:tc>
                  <a:txBody>
                    <a:bodyPr/>
                    <a:lstStyle/>
                    <a:p>
                      <a:pPr algn="l"/>
                      <a:endParaRPr kumimoji="1" lang="ja-JP" altLang="en-US" b="1" dirty="0">
                        <a:solidFill>
                          <a:schemeClr val="bg1"/>
                        </a:solidFill>
                        <a:latin typeface="Calibri"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F"/>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r>
                        <a:rPr kumimoji="1" lang="en-US" altLang="ja-JP" b="1" dirty="0" smtClean="0">
                          <a:solidFill>
                            <a:schemeClr val="bg1"/>
                          </a:solidFill>
                          <a:latin typeface="Calibri" pitchFamily="34" charset="0"/>
                        </a:rPr>
                        <a:t>Radiation</a:t>
                      </a:r>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8E8EF"/>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2-stream DOM 37ch </a:t>
                      </a:r>
                    </a:p>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(Nakajima et al. 1986)</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rgbClr val="006600"/>
                          </a:solidFill>
                          <a:effectLst/>
                          <a:latin typeface="Calibri" pitchFamily="34" charset="0"/>
                          <a:ea typeface="ＭＳ Ｐゴシック" pitchFamily="50" charset="-128"/>
                        </a:rPr>
                        <a:t>2-stream DOM 111ch </a:t>
                      </a:r>
                    </a:p>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600" b="0" i="0" u="none" strike="noStrike" cap="none" normalizeH="0" baseline="0" dirty="0" smtClean="0">
                          <a:ln>
                            <a:noFill/>
                          </a:ln>
                          <a:solidFill>
                            <a:srgbClr val="006600"/>
                          </a:solidFill>
                          <a:effectLst/>
                          <a:latin typeface="Calibri" pitchFamily="34" charset="0"/>
                          <a:ea typeface="ＭＳ Ｐゴシック" pitchFamily="50" charset="-128"/>
                        </a:rPr>
                        <a:t>(</a:t>
                      </a:r>
                      <a:r>
                        <a:rPr kumimoji="1" lang="en-US" altLang="ja-JP" sz="1600" b="0" i="0" u="none" strike="noStrike" cap="none" normalizeH="0" baseline="0" dirty="0" err="1" smtClean="0">
                          <a:ln>
                            <a:noFill/>
                          </a:ln>
                          <a:solidFill>
                            <a:srgbClr val="006600"/>
                          </a:solidFill>
                          <a:effectLst/>
                          <a:latin typeface="Calibri" pitchFamily="34" charset="0"/>
                          <a:ea typeface="ＭＳ Ｐゴシック" pitchFamily="50" charset="-128"/>
                        </a:rPr>
                        <a:t>Sekiguchi</a:t>
                      </a:r>
                      <a:r>
                        <a:rPr kumimoji="1" lang="en-US" altLang="ja-JP" sz="1600" b="0" i="0" u="none" strike="noStrike" cap="none" normalizeH="0" baseline="0" dirty="0" smtClean="0">
                          <a:ln>
                            <a:noFill/>
                          </a:ln>
                          <a:solidFill>
                            <a:srgbClr val="006600"/>
                          </a:solidFill>
                          <a:effectLst/>
                          <a:latin typeface="Calibri" pitchFamily="34" charset="0"/>
                          <a:ea typeface="ＭＳ Ｐゴシック" pitchFamily="50" charset="-128"/>
                        </a:rPr>
                        <a:t> et al. 2008)</a:t>
                      </a:r>
                    </a:p>
                  </a:txBody>
                  <a:tcP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20000"/>
                      </a:srgbClr>
                    </a:solidFill>
                  </a:tcPr>
                </a:tc>
              </a:tr>
              <a:tr h="370840">
                <a:tc>
                  <a:txBody>
                    <a:bodyPr/>
                    <a:lstStyle/>
                    <a:p>
                      <a:pPr algn="l"/>
                      <a:endParaRPr kumimoji="1" lang="ja-JP" altLang="en-US" b="1" dirty="0">
                        <a:solidFill>
                          <a:schemeClr val="bg1"/>
                        </a:solidFill>
                        <a:latin typeface="Calibri" pitchFamily="34" charset="0"/>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r>
                        <a:rPr kumimoji="1" lang="en-US" altLang="ja-JP" b="1" dirty="0" smtClean="0">
                          <a:solidFill>
                            <a:schemeClr val="bg1"/>
                          </a:solidFill>
                          <a:latin typeface="Calibri" pitchFamily="34" charset="0"/>
                        </a:rPr>
                        <a:t>Cloud </a:t>
                      </a:r>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Diagnostic </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a:t>
                      </a:r>
                      <a:r>
                        <a:rPr kumimoji="1" lang="en-US" altLang="ja-JP" sz="1600" b="0" i="0" u="none" strike="noStrike" cap="none" normalizeH="0" baseline="0" dirty="0" err="1" smtClean="0">
                          <a:ln>
                            <a:noFill/>
                          </a:ln>
                          <a:solidFill>
                            <a:schemeClr val="bg1"/>
                          </a:solidFill>
                          <a:effectLst/>
                          <a:latin typeface="Calibri" pitchFamily="34" charset="0"/>
                          <a:ea typeface="ＭＳ Ｐゴシック" pitchFamily="50" charset="-128"/>
                        </a:rPr>
                        <a:t>LeTreut</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 &amp; Li 1991) </a:t>
                      </a: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 Simple water/ice partition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cap="none" normalizeH="0" baseline="0" dirty="0" smtClean="0">
                          <a:ln>
                            <a:noFill/>
                          </a:ln>
                          <a:solidFill>
                            <a:srgbClr val="FF0000"/>
                          </a:solidFill>
                          <a:effectLst/>
                          <a:latin typeface="Calibri" pitchFamily="34" charset="0"/>
                          <a:ea typeface="ＭＳ Ｐゴシック" pitchFamily="50" charset="-128"/>
                        </a:rPr>
                        <a:t>Prognostic PDF </a:t>
                      </a:r>
                      <a:r>
                        <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rPr>
                        <a:t>(Watanabe et al. 2008) </a:t>
                      </a:r>
                      <a:r>
                        <a:rPr kumimoji="1" lang="en-US" altLang="ja-JP" sz="1800" b="0" i="0" u="none" strike="noStrike" cap="none" normalizeH="0" baseline="0" dirty="0" smtClean="0">
                          <a:ln>
                            <a:noFill/>
                          </a:ln>
                          <a:solidFill>
                            <a:srgbClr val="FF0000"/>
                          </a:solidFill>
                          <a:effectLst/>
                          <a:latin typeface="Calibri" pitchFamily="34" charset="0"/>
                          <a:ea typeface="ＭＳ Ｐゴシック" pitchFamily="50" charset="-128"/>
                        </a:rPr>
                        <a:t>+ Ice microphysics </a:t>
                      </a:r>
                      <a:r>
                        <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rPr>
                        <a:t>(Wilson &amp; Ballard 1999)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r>
              <a:tr h="370840">
                <a:tc>
                  <a:txBody>
                    <a:bodyPr/>
                    <a:lstStyle/>
                    <a:p>
                      <a:pPr algn="l"/>
                      <a:endParaRPr kumimoji="1" lang="ja-JP" altLang="en-US" b="1" dirty="0">
                        <a:solidFill>
                          <a:schemeClr val="bg1"/>
                        </a:solidFill>
                        <a:latin typeface="Calibri" pitchFamily="34" charset="0"/>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r>
                        <a:rPr kumimoji="1" lang="en-US" altLang="ja-JP" b="1" dirty="0" smtClean="0">
                          <a:solidFill>
                            <a:schemeClr val="bg1"/>
                          </a:solidFill>
                          <a:latin typeface="Calibri" pitchFamily="34" charset="0"/>
                        </a:rPr>
                        <a:t>Turbulence</a:t>
                      </a:r>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M-Y Level 2.0</a:t>
                      </a:r>
                    </a:p>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 </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(Mellor &amp; Yamada 1982)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rgbClr val="FF0000"/>
                          </a:solidFill>
                          <a:effectLst/>
                          <a:latin typeface="Calibri" pitchFamily="34" charset="0"/>
                          <a:ea typeface="ＭＳ Ｐゴシック" pitchFamily="50" charset="-128"/>
                        </a:rPr>
                        <a:t>MYNN Level 2.5</a:t>
                      </a:r>
                    </a:p>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rPr>
                        <a:t> (Nakanishi &amp; </a:t>
                      </a:r>
                      <a:r>
                        <a:rPr kumimoji="1" lang="en-US" altLang="ja-JP" sz="1600" b="0" i="0" u="none" strike="noStrike" cap="none" normalizeH="0" baseline="0" dirty="0" err="1" smtClean="0">
                          <a:ln>
                            <a:noFill/>
                          </a:ln>
                          <a:solidFill>
                            <a:srgbClr val="FF0000"/>
                          </a:solidFill>
                          <a:effectLst/>
                          <a:latin typeface="Calibri" pitchFamily="34" charset="0"/>
                          <a:ea typeface="ＭＳ Ｐゴシック" pitchFamily="50" charset="-128"/>
                        </a:rPr>
                        <a:t>Niino</a:t>
                      </a:r>
                      <a:r>
                        <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rPr>
                        <a:t> 2004)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r>
              <a:tr h="370840">
                <a:tc>
                  <a:txBody>
                    <a:bodyPr/>
                    <a:lstStyle/>
                    <a:p>
                      <a:pPr algn="l"/>
                      <a:endParaRPr kumimoji="1" lang="ja-JP" altLang="en-US" b="1" dirty="0">
                        <a:solidFill>
                          <a:schemeClr val="bg1"/>
                        </a:solidFill>
                        <a:latin typeface="Calibri" pitchFamily="34" charset="0"/>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r>
                        <a:rPr kumimoji="1" lang="en-US" altLang="ja-JP" b="1" dirty="0" smtClean="0">
                          <a:solidFill>
                            <a:schemeClr val="bg1"/>
                          </a:solidFill>
                          <a:latin typeface="Calibri" pitchFamily="34" charset="0"/>
                        </a:rPr>
                        <a:t>Convection</a:t>
                      </a:r>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Prognostic A-S + critical RH </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(Pan &amp; Randall 1998, </a:t>
                      </a:r>
                      <a:r>
                        <a:rPr kumimoji="1" lang="en-US" altLang="ja-JP" sz="1600" b="0" i="0" u="none" strike="noStrike" cap="none" normalizeH="0" baseline="0" dirty="0" err="1" smtClean="0">
                          <a:ln>
                            <a:noFill/>
                          </a:ln>
                          <a:solidFill>
                            <a:schemeClr val="bg1"/>
                          </a:solidFill>
                          <a:effectLst/>
                          <a:latin typeface="Calibri" pitchFamily="34" charset="0"/>
                          <a:ea typeface="ＭＳ Ｐゴシック" pitchFamily="50" charset="-128"/>
                        </a:rPr>
                        <a:t>Emori</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 et al. 2001)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rgbClr val="FF0000"/>
                          </a:solidFill>
                          <a:effectLst/>
                          <a:latin typeface="Calibri" pitchFamily="34" charset="0"/>
                          <a:ea typeface="ＭＳ Ｐゴシック" pitchFamily="50" charset="-128"/>
                        </a:rPr>
                        <a:t>Prognostic AS-type, but original scheme </a:t>
                      </a:r>
                      <a:r>
                        <a:rPr kumimoji="1" lang="en-US" altLang="ja-JP" sz="1600" b="0" i="0" u="none" strike="noStrike" cap="none" normalizeH="0" baseline="0" dirty="0" smtClean="0">
                          <a:ln>
                            <a:noFill/>
                          </a:ln>
                          <a:solidFill>
                            <a:srgbClr val="FF0000"/>
                          </a:solidFill>
                          <a:effectLst/>
                          <a:latin typeface="Calibri" pitchFamily="34" charset="0"/>
                          <a:ea typeface="ＭＳ Ｐゴシック" pitchFamily="50" charset="-128"/>
                        </a:rPr>
                        <a:t>(Chikira 2009)</a:t>
                      </a:r>
                    </a:p>
                  </a:txBody>
                  <a:tcP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r>
              <a:tr h="370840">
                <a:tc>
                  <a:txBody>
                    <a:bodyPr/>
                    <a:lstStyle/>
                    <a:p>
                      <a:pPr algn="l"/>
                      <a:endParaRPr kumimoji="1" lang="ja-JP" altLang="en-US" b="1" dirty="0">
                        <a:solidFill>
                          <a:schemeClr val="bg1"/>
                        </a:solidFill>
                        <a:latin typeface="Calibri" pitchFamily="34" charset="0"/>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r>
                        <a:rPr kumimoji="1" lang="en-US" altLang="ja-JP" b="1" dirty="0" smtClean="0">
                          <a:solidFill>
                            <a:schemeClr val="bg1"/>
                          </a:solidFill>
                          <a:latin typeface="Calibri" pitchFamily="34" charset="0"/>
                        </a:rPr>
                        <a:t>Aerosols</a:t>
                      </a:r>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800" b="0" i="0" u="none" strike="noStrike" cap="none" normalizeH="0" baseline="0" dirty="0" smtClean="0">
                          <a:ln>
                            <a:noFill/>
                          </a:ln>
                          <a:solidFill>
                            <a:schemeClr val="bg1"/>
                          </a:solidFill>
                          <a:effectLst/>
                          <a:latin typeface="Calibri" pitchFamily="34" charset="0"/>
                          <a:ea typeface="ＭＳ Ｐゴシック" pitchFamily="50" charset="-128"/>
                        </a:rPr>
                        <a:t>simplified SPRINTARS</a:t>
                      </a:r>
                    </a:p>
                    <a:p>
                      <a:pPr marL="0" marR="0" lvl="0" indent="0" algn="l" defTabSz="914400" rtl="0" eaLnBrk="1" fontAlgn="base" latinLnBrk="0" hangingPunct="1">
                        <a:lnSpc>
                          <a:spcPct val="90000"/>
                        </a:lnSpc>
                        <a:spcBef>
                          <a:spcPct val="20000"/>
                        </a:spcBef>
                        <a:spcAft>
                          <a:spcPct val="0"/>
                        </a:spcAft>
                        <a:buClrTx/>
                        <a:buSzTx/>
                        <a:buFont typeface="Wingdings" pitchFamily="2" charset="2"/>
                        <a:buNone/>
                        <a:tabLst/>
                      </a:pP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a:t>
                      </a:r>
                      <a:r>
                        <a:rPr kumimoji="1" lang="en-US" altLang="ja-JP" sz="1600" b="0" i="0" u="none" strike="noStrike" cap="none" normalizeH="0" baseline="0" dirty="0" err="1" smtClean="0">
                          <a:ln>
                            <a:noFill/>
                          </a:ln>
                          <a:solidFill>
                            <a:schemeClr val="bg1"/>
                          </a:solidFill>
                          <a:effectLst/>
                          <a:latin typeface="Calibri" pitchFamily="34" charset="0"/>
                          <a:ea typeface="ＭＳ Ｐゴシック" pitchFamily="50" charset="-128"/>
                        </a:rPr>
                        <a:t>Takemura</a:t>
                      </a:r>
                      <a:r>
                        <a:rPr kumimoji="1" lang="en-US" altLang="ja-JP" sz="1600" b="0" i="0" u="none" strike="noStrike" cap="none" normalizeH="0" baseline="0" dirty="0" smtClean="0">
                          <a:ln>
                            <a:noFill/>
                          </a:ln>
                          <a:solidFill>
                            <a:schemeClr val="bg1"/>
                          </a:solidFill>
                          <a:effectLst/>
                          <a:latin typeface="Calibri" pitchFamily="34" charset="0"/>
                          <a:ea typeface="ＭＳ Ｐゴシック" pitchFamily="50" charset="-128"/>
                        </a:rPr>
                        <a:t> et al. 2002)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r>
                        <a:rPr kumimoji="1" lang="en-US" altLang="ja-JP" sz="1800" b="0" i="0" u="none" strike="noStrike" cap="none" normalizeH="0" baseline="0" dirty="0" smtClean="0">
                          <a:ln>
                            <a:noFill/>
                          </a:ln>
                          <a:solidFill>
                            <a:srgbClr val="006600"/>
                          </a:solidFill>
                          <a:effectLst/>
                          <a:latin typeface="Calibri" pitchFamily="34" charset="0"/>
                          <a:ea typeface="ＭＳ Ｐゴシック" pitchFamily="50" charset="-128"/>
                        </a:rPr>
                        <a:t>SPRINTARS + prognostic CCN </a:t>
                      </a:r>
                      <a:r>
                        <a:rPr kumimoji="1" lang="en-US" altLang="ja-JP" sz="1600" b="0" i="0" u="none" strike="noStrike" cap="none" normalizeH="0" baseline="0" dirty="0" smtClean="0">
                          <a:ln>
                            <a:noFill/>
                          </a:ln>
                          <a:solidFill>
                            <a:srgbClr val="006600"/>
                          </a:solidFill>
                          <a:effectLst/>
                          <a:latin typeface="Calibri" pitchFamily="34" charset="0"/>
                          <a:ea typeface="ＭＳ Ｐゴシック" pitchFamily="50" charset="-128"/>
                        </a:rPr>
                        <a:t>(</a:t>
                      </a:r>
                      <a:r>
                        <a:rPr kumimoji="1" lang="en-US" altLang="ja-JP" sz="1600" b="0" i="0" u="none" strike="noStrike" cap="none" normalizeH="0" baseline="0" dirty="0" err="1" smtClean="0">
                          <a:ln>
                            <a:noFill/>
                          </a:ln>
                          <a:solidFill>
                            <a:srgbClr val="006600"/>
                          </a:solidFill>
                          <a:effectLst/>
                          <a:latin typeface="Calibri" pitchFamily="34" charset="0"/>
                          <a:ea typeface="ＭＳ Ｐゴシック" pitchFamily="50" charset="-128"/>
                        </a:rPr>
                        <a:t>Takemura</a:t>
                      </a:r>
                      <a:r>
                        <a:rPr kumimoji="1" lang="en-US" altLang="ja-JP" sz="1600" b="0" i="0" u="none" strike="noStrike" cap="none" normalizeH="0" baseline="0" dirty="0" smtClean="0">
                          <a:ln>
                            <a:noFill/>
                          </a:ln>
                          <a:solidFill>
                            <a:srgbClr val="006600"/>
                          </a:solidFill>
                          <a:effectLst/>
                          <a:latin typeface="Calibri" pitchFamily="34" charset="0"/>
                          <a:ea typeface="ＭＳ Ｐゴシック" pitchFamily="50" charset="-128"/>
                        </a:rPr>
                        <a:t> et al. 2005)</a:t>
                      </a:r>
                      <a:endParaRPr kumimoji="1" lang="ja-JP" altLang="en-US" sz="1600" dirty="0">
                        <a:solidFill>
                          <a:srgbClr val="006600"/>
                        </a:solidFill>
                        <a:latin typeface="Calibri"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r>
              <a:tr h="370840">
                <a:tc>
                  <a:txBody>
                    <a:bodyPr/>
                    <a:lstStyle/>
                    <a:p>
                      <a:pPr algn="l"/>
                      <a:r>
                        <a:rPr kumimoji="1" lang="en-US" altLang="ja-JP" b="1" dirty="0" smtClean="0">
                          <a:solidFill>
                            <a:schemeClr val="bg1"/>
                          </a:solidFill>
                          <a:latin typeface="Calibri" pitchFamily="34" charset="0"/>
                        </a:rPr>
                        <a:t>Land/</a:t>
                      </a:r>
                    </a:p>
                    <a:p>
                      <a:pPr algn="l"/>
                      <a:r>
                        <a:rPr kumimoji="1" lang="en-US" altLang="ja-JP" b="1" dirty="0" smtClean="0">
                          <a:solidFill>
                            <a:schemeClr val="bg1"/>
                          </a:solidFill>
                          <a:latin typeface="Calibri" pitchFamily="34" charset="0"/>
                        </a:rPr>
                        <a:t>River</a:t>
                      </a:r>
                      <a:endParaRPr kumimoji="1" lang="ja-JP" altLang="en-US" b="1" dirty="0">
                        <a:solidFill>
                          <a:schemeClr val="bg1"/>
                        </a:solidFill>
                        <a:latin typeface="Calibri" pitchFamily="34" charset="0"/>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pPr algn="l"/>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r>
                        <a:rPr kumimoji="1" lang="en-US" altLang="ja-JP" sz="1800" dirty="0" err="1" smtClean="0">
                          <a:solidFill>
                            <a:schemeClr val="bg1"/>
                          </a:solidFill>
                          <a:latin typeface="Calibri" pitchFamily="34" charset="0"/>
                        </a:rPr>
                        <a:t>MATSIRO+fixed</a:t>
                      </a:r>
                      <a:r>
                        <a:rPr kumimoji="1" lang="en-US" altLang="ja-JP" sz="1800" dirty="0" smtClean="0">
                          <a:solidFill>
                            <a:schemeClr val="bg1"/>
                          </a:solidFill>
                          <a:latin typeface="Calibri" pitchFamily="34" charset="0"/>
                        </a:rPr>
                        <a:t> </a:t>
                      </a:r>
                      <a:r>
                        <a:rPr kumimoji="1" lang="en-US" altLang="ja-JP" sz="1800" dirty="0" err="1" smtClean="0">
                          <a:solidFill>
                            <a:schemeClr val="bg1"/>
                          </a:solidFill>
                          <a:latin typeface="Calibri" pitchFamily="34" charset="0"/>
                        </a:rPr>
                        <a:t>riv</a:t>
                      </a:r>
                      <a:r>
                        <a:rPr kumimoji="1" lang="en-US" altLang="ja-JP" sz="1800" dirty="0" smtClean="0">
                          <a:solidFill>
                            <a:schemeClr val="bg1"/>
                          </a:solidFill>
                          <a:latin typeface="Calibri" pitchFamily="34" charset="0"/>
                        </a:rPr>
                        <a:t> flow</a:t>
                      </a:r>
                      <a:endParaRPr kumimoji="1" lang="ja-JP" altLang="en-US" sz="1800" dirty="0">
                        <a:solidFill>
                          <a:schemeClr val="bg1"/>
                        </a:solidFill>
                        <a:latin typeface="Calibri"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lvl1pPr marL="0" algn="l" rtl="0" eaLnBrk="1" latinLnBrk="0" hangingPunct="1">
                        <a:defRPr kumimoji="1" lang="ja-JP" kern="1200">
                          <a:solidFill>
                            <a:schemeClr val="dk1"/>
                          </a:solidFill>
                          <a:latin typeface="Arial"/>
                          <a:ea typeface="ＭＳ Ｐゴシック"/>
                        </a:defRPr>
                      </a:lvl1pPr>
                      <a:lvl2pPr marL="457200" algn="l" rtl="0" eaLnBrk="1" latinLnBrk="0" hangingPunct="1">
                        <a:defRPr kumimoji="1" lang="ja-JP" kern="1200">
                          <a:solidFill>
                            <a:schemeClr val="dk1"/>
                          </a:solidFill>
                          <a:latin typeface="Arial"/>
                          <a:ea typeface="ＭＳ Ｐゴシック"/>
                        </a:defRPr>
                      </a:lvl2pPr>
                      <a:lvl3pPr marL="914400" algn="l" rtl="0" eaLnBrk="1" latinLnBrk="0" hangingPunct="1">
                        <a:defRPr kumimoji="1" lang="ja-JP" kern="1200">
                          <a:solidFill>
                            <a:schemeClr val="dk1"/>
                          </a:solidFill>
                          <a:latin typeface="Arial"/>
                          <a:ea typeface="ＭＳ Ｐゴシック"/>
                        </a:defRPr>
                      </a:lvl3pPr>
                      <a:lvl4pPr marL="1371600" algn="l" rtl="0" eaLnBrk="1" latinLnBrk="0" hangingPunct="1">
                        <a:defRPr kumimoji="1" lang="ja-JP" kern="1200">
                          <a:solidFill>
                            <a:schemeClr val="dk1"/>
                          </a:solidFill>
                          <a:latin typeface="Arial"/>
                          <a:ea typeface="ＭＳ Ｐゴシック"/>
                        </a:defRPr>
                      </a:lvl4pPr>
                      <a:lvl5pPr marL="1828800" algn="l" rtl="0" eaLnBrk="1" latinLnBrk="0" hangingPunct="1">
                        <a:defRPr kumimoji="1" lang="ja-JP" kern="1200">
                          <a:solidFill>
                            <a:schemeClr val="dk1"/>
                          </a:solidFill>
                          <a:latin typeface="Arial"/>
                          <a:ea typeface="ＭＳ Ｐゴシック"/>
                        </a:defRPr>
                      </a:lvl5pPr>
                      <a:lvl6pPr marL="2286000" algn="l" rtl="0" eaLnBrk="1" latinLnBrk="0" hangingPunct="1">
                        <a:defRPr kumimoji="1" lang="ja-JP" kern="1200">
                          <a:solidFill>
                            <a:schemeClr val="dk1"/>
                          </a:solidFill>
                          <a:latin typeface="Arial"/>
                          <a:ea typeface="ＭＳ Ｐゴシック"/>
                        </a:defRPr>
                      </a:lvl6pPr>
                      <a:lvl7pPr marL="2743200" algn="l" rtl="0" eaLnBrk="1" latinLnBrk="0" hangingPunct="1">
                        <a:defRPr kumimoji="1" lang="ja-JP" kern="1200">
                          <a:solidFill>
                            <a:schemeClr val="dk1"/>
                          </a:solidFill>
                          <a:latin typeface="Arial"/>
                          <a:ea typeface="ＭＳ Ｐゴシック"/>
                        </a:defRPr>
                      </a:lvl7pPr>
                      <a:lvl8pPr marL="3200400" algn="l" rtl="0" eaLnBrk="1" latinLnBrk="0" hangingPunct="1">
                        <a:defRPr kumimoji="1" lang="ja-JP" kern="1200">
                          <a:solidFill>
                            <a:schemeClr val="dk1"/>
                          </a:solidFill>
                          <a:latin typeface="Arial"/>
                          <a:ea typeface="ＭＳ Ｐゴシック"/>
                        </a:defRPr>
                      </a:lvl8pPr>
                      <a:lvl9pPr marL="3657600" algn="l" rtl="0" eaLnBrk="1" latinLnBrk="0" hangingPunct="1">
                        <a:defRPr kumimoji="1" lang="ja-JP" kern="1200">
                          <a:solidFill>
                            <a:schemeClr val="dk1"/>
                          </a:solidFill>
                          <a:latin typeface="Arial"/>
                          <a:ea typeface="ＭＳ Ｐゴシック"/>
                        </a:defRPr>
                      </a:lvl9pPr>
                      <a:extLst/>
                    </a:lstStyle>
                    <a:p>
                      <a:r>
                        <a:rPr kumimoji="1" lang="en-US" altLang="ja-JP" sz="1800" dirty="0" smtClean="0">
                          <a:solidFill>
                            <a:srgbClr val="FF0000"/>
                          </a:solidFill>
                          <a:latin typeface="Calibri" pitchFamily="34" charset="0"/>
                        </a:rPr>
                        <a:t>new </a:t>
                      </a:r>
                      <a:r>
                        <a:rPr kumimoji="1" lang="en-US" altLang="ja-JP" sz="1800" dirty="0" err="1" smtClean="0">
                          <a:solidFill>
                            <a:srgbClr val="FF0000"/>
                          </a:solidFill>
                          <a:latin typeface="Calibri" pitchFamily="34" charset="0"/>
                        </a:rPr>
                        <a:t>MATSIRO+variable</a:t>
                      </a:r>
                      <a:r>
                        <a:rPr kumimoji="1" lang="en-US" altLang="ja-JP" sz="1800" dirty="0" smtClean="0">
                          <a:solidFill>
                            <a:srgbClr val="FF0000"/>
                          </a:solidFill>
                          <a:latin typeface="Calibri" pitchFamily="34" charset="0"/>
                        </a:rPr>
                        <a:t> </a:t>
                      </a:r>
                      <a:r>
                        <a:rPr kumimoji="1" lang="en-US" altLang="ja-JP" sz="1800" dirty="0" err="1" smtClean="0">
                          <a:solidFill>
                            <a:srgbClr val="FF0000"/>
                          </a:solidFill>
                          <a:latin typeface="Calibri" pitchFamily="34" charset="0"/>
                        </a:rPr>
                        <a:t>riv</a:t>
                      </a:r>
                      <a:r>
                        <a:rPr kumimoji="1" lang="en-US" altLang="ja-JP" sz="1800" dirty="0" smtClean="0">
                          <a:solidFill>
                            <a:srgbClr val="FF0000"/>
                          </a:solidFill>
                          <a:latin typeface="Calibri" pitchFamily="34" charset="0"/>
                        </a:rPr>
                        <a:t> flow</a:t>
                      </a:r>
                      <a:endParaRPr kumimoji="1" lang="ja-JP" altLang="en-US" sz="1800" dirty="0">
                        <a:solidFill>
                          <a:srgbClr val="FF0000"/>
                        </a:solidFill>
                        <a:latin typeface="Calibri" pitchFamily="34"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70840">
                <a:tc>
                  <a:txBody>
                    <a:bodyPr/>
                    <a:lstStyle/>
                    <a:p>
                      <a:pPr algn="l"/>
                      <a:r>
                        <a:rPr kumimoji="1" lang="en-US" altLang="ja-JP" b="1" dirty="0" smtClean="0">
                          <a:solidFill>
                            <a:schemeClr val="bg1"/>
                          </a:solidFill>
                          <a:latin typeface="Calibri" pitchFamily="34" charset="0"/>
                        </a:rPr>
                        <a:t>Ocean</a:t>
                      </a:r>
                      <a:endParaRPr kumimoji="1" lang="ja-JP" altLang="en-US" b="1" dirty="0">
                        <a:solidFill>
                          <a:schemeClr val="bg1"/>
                        </a:solidFill>
                        <a:latin typeface="Calibri"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p>
                      <a:pPr algn="l"/>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p>
                      <a:r>
                        <a:rPr kumimoji="1" lang="en-US" altLang="ja-JP" sz="1800" dirty="0" smtClean="0">
                          <a:solidFill>
                            <a:schemeClr val="bg1"/>
                          </a:solidFill>
                          <a:latin typeface="Calibri" pitchFamily="34" charset="0"/>
                        </a:rPr>
                        <a:t>COCO3.4</a:t>
                      </a:r>
                      <a:endParaRPr kumimoji="1" lang="ja-JP" altLang="en-US" sz="1800"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c>
                  <a:txBody>
                    <a:bodyPr/>
                    <a:lstStyle/>
                    <a:p>
                      <a:r>
                        <a:rPr kumimoji="1" lang="en-US" altLang="ja-JP" sz="1800" dirty="0" smtClean="0">
                          <a:solidFill>
                            <a:srgbClr val="FF0000"/>
                          </a:solidFill>
                          <a:latin typeface="Calibri" pitchFamily="34" charset="0"/>
                        </a:rPr>
                        <a:t>COCO4.4</a:t>
                      </a:r>
                      <a:endParaRPr kumimoji="1" lang="ja-JP" altLang="en-US" sz="1800" dirty="0">
                        <a:solidFill>
                          <a:srgbClr val="FF0000"/>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70840">
                <a:tc>
                  <a:txBody>
                    <a:bodyPr/>
                    <a:lstStyle/>
                    <a:p>
                      <a:pPr algn="l"/>
                      <a:r>
                        <a:rPr kumimoji="1" lang="en-US" altLang="ja-JP" b="1" dirty="0" smtClean="0">
                          <a:solidFill>
                            <a:schemeClr val="bg1"/>
                          </a:solidFill>
                          <a:latin typeface="Calibri" pitchFamily="34" charset="0"/>
                        </a:rPr>
                        <a:t>Sea-ice</a:t>
                      </a:r>
                      <a:endParaRPr kumimoji="1" lang="ja-JP" altLang="en-US" b="1" dirty="0">
                        <a:solidFill>
                          <a:schemeClr val="bg1"/>
                        </a:solidFill>
                        <a:latin typeface="Calibri"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pPr algn="l"/>
                      <a:endParaRPr kumimoji="1" lang="ja-JP" altLang="en-US" b="1"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r>
                        <a:rPr kumimoji="1" lang="en-US" altLang="ja-JP" sz="1800" dirty="0" smtClean="0">
                          <a:solidFill>
                            <a:schemeClr val="bg1"/>
                          </a:solidFill>
                          <a:latin typeface="Calibri" pitchFamily="34" charset="0"/>
                        </a:rPr>
                        <a:t>Single-category EVP</a:t>
                      </a:r>
                      <a:endParaRPr kumimoji="1" lang="ja-JP" altLang="en-US" sz="1800" dirty="0">
                        <a:solidFill>
                          <a:schemeClr val="bg1"/>
                        </a:solidFill>
                        <a:latin typeface="Calibri"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p>
                      <a:r>
                        <a:rPr kumimoji="1" lang="en-US" altLang="ja-JP" sz="1800" dirty="0" smtClean="0">
                          <a:solidFill>
                            <a:srgbClr val="FF0000"/>
                          </a:solidFill>
                          <a:latin typeface="Calibri" pitchFamily="34" charset="0"/>
                        </a:rPr>
                        <a:t>Multi-category EVP</a:t>
                      </a:r>
                      <a:endParaRPr kumimoji="1" lang="ja-JP" altLang="en-US" sz="1800" dirty="0">
                        <a:solidFill>
                          <a:srgbClr val="FF0000"/>
                        </a:solidFill>
                        <a:latin typeface="Calibri"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r>
            </a:tbl>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18" name="正方形/長方形 17"/>
          <p:cNvSpPr/>
          <p:nvPr/>
        </p:nvSpPr>
        <p:spPr>
          <a:xfrm>
            <a:off x="428596" y="785818"/>
            <a:ext cx="8715436" cy="614364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kumimoji="1" lang="ja-JP" altLang="en-US" kern="1200">
              <a:solidFill>
                <a:prstClr val="white"/>
              </a:solidFill>
              <a:latin typeface="Corbel"/>
              <a:ea typeface="HGｺﾞｼｯｸM"/>
              <a:cs typeface="+mn-cs"/>
            </a:endParaRPr>
          </a:p>
        </p:txBody>
      </p:sp>
      <p:sp>
        <p:nvSpPr>
          <p:cNvPr id="11" name="正方形/長方形 10"/>
          <p:cNvSpPr/>
          <p:nvPr/>
        </p:nvSpPr>
        <p:spPr>
          <a:xfrm>
            <a:off x="571472" y="201019"/>
            <a:ext cx="4000528" cy="584775"/>
          </a:xfrm>
          <a:prstGeom prst="rect">
            <a:avLst/>
          </a:prstGeom>
          <a:effectLst>
            <a:outerShdw blurRad="50800" dist="38100" dir="2700000" algn="tl" rotWithShape="0">
              <a:prstClr val="black">
                <a:alpha val="40000"/>
              </a:prstClr>
            </a:outerShdw>
          </a:effectLst>
        </p:spPr>
        <p:txBody>
          <a:bodyPr wrap="square">
            <a:spAutoFit/>
          </a:bodyPr>
          <a:lstStyle/>
          <a:p>
            <a:pPr algn="l" rtl="0" fontAlgn="base">
              <a:spcBef>
                <a:spcPct val="0"/>
              </a:spcBef>
              <a:spcAft>
                <a:spcPct val="0"/>
              </a:spcAft>
            </a:pPr>
            <a:r>
              <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Property of MIROC4.5</a:t>
            </a:r>
          </a:p>
        </p:txBody>
      </p:sp>
      <p:sp>
        <p:nvSpPr>
          <p:cNvPr id="14" name="Text Box 4"/>
          <p:cNvSpPr txBox="1">
            <a:spLocks noChangeArrowheads="1"/>
          </p:cNvSpPr>
          <p:nvPr/>
        </p:nvSpPr>
        <p:spPr bwMode="auto">
          <a:xfrm>
            <a:off x="7116543" y="1214422"/>
            <a:ext cx="813043"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SSM/I</a:t>
            </a:r>
          </a:p>
        </p:txBody>
      </p:sp>
      <p:sp>
        <p:nvSpPr>
          <p:cNvPr id="15" name="Text Box 5"/>
          <p:cNvSpPr txBox="1">
            <a:spLocks noChangeArrowheads="1"/>
          </p:cNvSpPr>
          <p:nvPr/>
        </p:nvSpPr>
        <p:spPr bwMode="auto">
          <a:xfrm>
            <a:off x="4337779" y="1214422"/>
            <a:ext cx="877163"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TRMM</a:t>
            </a:r>
          </a:p>
        </p:txBody>
      </p:sp>
      <p:sp>
        <p:nvSpPr>
          <p:cNvPr id="26" name="Text Box 6"/>
          <p:cNvSpPr txBox="1">
            <a:spLocks noChangeArrowheads="1"/>
          </p:cNvSpPr>
          <p:nvPr/>
        </p:nvSpPr>
        <p:spPr bwMode="auto">
          <a:xfrm>
            <a:off x="1714480" y="1214422"/>
            <a:ext cx="864339"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CMAP</a:t>
            </a:r>
          </a:p>
        </p:txBody>
      </p:sp>
      <p:sp>
        <p:nvSpPr>
          <p:cNvPr id="12" name="正方形/長方形 11"/>
          <p:cNvSpPr/>
          <p:nvPr/>
        </p:nvSpPr>
        <p:spPr>
          <a:xfrm>
            <a:off x="4500562" y="428604"/>
            <a:ext cx="2200666" cy="400110"/>
          </a:xfrm>
          <a:prstGeom prst="rect">
            <a:avLst/>
          </a:prstGeom>
        </p:spPr>
        <p:txBody>
          <a:bodyPr wrap="none">
            <a:spAutoFit/>
          </a:bodyPr>
          <a:lstStyle/>
          <a:p>
            <a:pPr algn="ctr" rtl="0" fontAlgn="base">
              <a:spcBef>
                <a:spcPct val="0"/>
              </a:spcBef>
              <a:spcAft>
                <a:spcPct val="0"/>
              </a:spcAft>
            </a:pPr>
            <a:r>
              <a:rPr kumimoji="1" lang="en-US" altLang="ja-JP" sz="20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JJA mean precipitation </a:t>
            </a:r>
          </a:p>
        </p:txBody>
      </p:sp>
      <p:pic>
        <p:nvPicPr>
          <p:cNvPr id="16" name="図 15" descr="xieetal2006.jpg"/>
          <p:cNvPicPr>
            <a:picLocks noChangeAspect="1"/>
          </p:cNvPicPr>
          <p:nvPr/>
        </p:nvPicPr>
        <p:blipFill>
          <a:blip r:embed="rId3"/>
          <a:srcRect r="50000" b="50000"/>
          <a:stretch>
            <a:fillRect/>
          </a:stretch>
        </p:blipFill>
        <p:spPr>
          <a:xfrm>
            <a:off x="785786" y="1531520"/>
            <a:ext cx="2713191" cy="1981060"/>
          </a:xfrm>
          <a:prstGeom prst="rect">
            <a:avLst/>
          </a:prstGeom>
        </p:spPr>
      </p:pic>
      <p:pic>
        <p:nvPicPr>
          <p:cNvPr id="17" name="図 16" descr="xieetal2006.jpg"/>
          <p:cNvPicPr>
            <a:picLocks noChangeAspect="1"/>
          </p:cNvPicPr>
          <p:nvPr/>
        </p:nvPicPr>
        <p:blipFill>
          <a:blip r:embed="rId3"/>
          <a:srcRect t="49796"/>
          <a:stretch>
            <a:fillRect/>
          </a:stretch>
        </p:blipFill>
        <p:spPr>
          <a:xfrm>
            <a:off x="3500430" y="1512316"/>
            <a:ext cx="5426381" cy="1989134"/>
          </a:xfrm>
          <a:prstGeom prst="rect">
            <a:avLst/>
          </a:prstGeom>
        </p:spPr>
      </p:pic>
      <p:sp>
        <p:nvSpPr>
          <p:cNvPr id="20" name="Text Box 4"/>
          <p:cNvSpPr txBox="1">
            <a:spLocks noChangeArrowheads="1"/>
          </p:cNvSpPr>
          <p:nvPr/>
        </p:nvSpPr>
        <p:spPr bwMode="auto">
          <a:xfrm>
            <a:off x="6621841" y="4000504"/>
            <a:ext cx="1736373"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MIROC4.5</a:t>
            </a:r>
            <a:r>
              <a:rPr kumimoji="1" lang="ja-JP" altLang="en-US" b="1" kern="1200" dirty="0">
                <a:solidFill>
                  <a:prstClr val="black"/>
                </a:solidFill>
                <a:latin typeface="Arial" pitchFamily="34" charset="0"/>
                <a:ea typeface="ＭＳ Ｐゴシック" pitchFamily="50" charset="-128"/>
                <a:cs typeface="+mn-cs"/>
              </a:rPr>
              <a:t> </a:t>
            </a:r>
            <a:r>
              <a:rPr kumimoji="1" lang="en-US" altLang="ja-JP" b="1" kern="1200" dirty="0">
                <a:solidFill>
                  <a:prstClr val="black"/>
                </a:solidFill>
                <a:latin typeface="Arial" pitchFamily="34" charset="0"/>
                <a:ea typeface="ＭＳ Ｐゴシック" pitchFamily="50" charset="-128"/>
                <a:cs typeface="+mn-cs"/>
              </a:rPr>
              <a:t>T85</a:t>
            </a:r>
          </a:p>
        </p:txBody>
      </p:sp>
      <p:sp>
        <p:nvSpPr>
          <p:cNvPr id="21" name="Text Box 5"/>
          <p:cNvSpPr txBox="1">
            <a:spLocks noChangeArrowheads="1"/>
          </p:cNvSpPr>
          <p:nvPr/>
        </p:nvSpPr>
        <p:spPr bwMode="auto">
          <a:xfrm>
            <a:off x="3778957" y="4000504"/>
            <a:ext cx="1864613"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MIROC3.2 T106</a:t>
            </a:r>
          </a:p>
        </p:txBody>
      </p:sp>
      <p:pic>
        <p:nvPicPr>
          <p:cNvPr id="13" name="図 12" descr="jja_precip_asia.tif"/>
          <p:cNvPicPr>
            <a:picLocks noChangeAspect="1"/>
          </p:cNvPicPr>
          <p:nvPr/>
        </p:nvPicPr>
        <p:blipFill>
          <a:blip r:embed="rId4" cstate="print"/>
          <a:stretch>
            <a:fillRect/>
          </a:stretch>
        </p:blipFill>
        <p:spPr>
          <a:xfrm>
            <a:off x="571472" y="4297509"/>
            <a:ext cx="8501026" cy="1989011"/>
          </a:xfrm>
          <a:prstGeom prst="rect">
            <a:avLst/>
          </a:prstGeom>
        </p:spPr>
      </p:pic>
      <p:sp>
        <p:nvSpPr>
          <p:cNvPr id="22" name="Text Box 5"/>
          <p:cNvSpPr txBox="1">
            <a:spLocks noChangeArrowheads="1"/>
          </p:cNvSpPr>
          <p:nvPr/>
        </p:nvSpPr>
        <p:spPr bwMode="auto">
          <a:xfrm>
            <a:off x="1121115" y="4000504"/>
            <a:ext cx="1736373" cy="369332"/>
          </a:xfrm>
          <a:prstGeom prst="rect">
            <a:avLst/>
          </a:prstGeom>
          <a:noFill/>
          <a:ln w="9525">
            <a:noFill/>
            <a:miter lim="800000"/>
            <a:headEnd/>
            <a:tailEnd/>
          </a:ln>
        </p:spPr>
        <p:txBody>
          <a:bodyPr wrap="none">
            <a:spAutoFit/>
          </a:bodyPr>
          <a:lstStyle/>
          <a:p>
            <a:pPr algn="l" rtl="0" fontAlgn="base">
              <a:spcBef>
                <a:spcPct val="0"/>
              </a:spcBef>
              <a:spcAft>
                <a:spcPct val="0"/>
              </a:spcAft>
            </a:pPr>
            <a:r>
              <a:rPr kumimoji="1" lang="en-US" altLang="ja-JP" b="1" kern="1200" dirty="0">
                <a:solidFill>
                  <a:prstClr val="black"/>
                </a:solidFill>
                <a:latin typeface="Arial" pitchFamily="34" charset="0"/>
                <a:ea typeface="ＭＳ Ｐゴシック" pitchFamily="50" charset="-128"/>
                <a:cs typeface="+mn-cs"/>
              </a:rPr>
              <a:t>MIROC3.2 T42</a:t>
            </a:r>
          </a:p>
        </p:txBody>
      </p:sp>
      <p:sp>
        <p:nvSpPr>
          <p:cNvPr id="19" name="正方形/長方形 18"/>
          <p:cNvSpPr/>
          <p:nvPr/>
        </p:nvSpPr>
        <p:spPr>
          <a:xfrm>
            <a:off x="7639886" y="3549851"/>
            <a:ext cx="1361270" cy="307777"/>
          </a:xfrm>
          <a:prstGeom prst="rect">
            <a:avLst/>
          </a:prstGeom>
        </p:spPr>
        <p:txBody>
          <a:bodyPr wrap="none">
            <a:spAutoFit/>
          </a:bodyPr>
          <a:lstStyle/>
          <a:p>
            <a:r>
              <a:rPr lang="en-US" altLang="ja-JP" sz="1400" dirty="0" err="1" smtClean="0">
                <a:solidFill>
                  <a:schemeClr val="bg1"/>
                </a:solidFill>
                <a:latin typeface="Times New Roman" charset="0"/>
                <a:ea typeface="ＭＳ Ｐゴシック" charset="-128"/>
                <a:cs typeface="Times New Roman" charset="0"/>
                <a:sym typeface="Times New Roman" charset="0"/>
              </a:rPr>
              <a:t>Xie</a:t>
            </a:r>
            <a:r>
              <a:rPr lang="en-US" altLang="ja-JP" sz="1400" dirty="0" smtClean="0">
                <a:solidFill>
                  <a:schemeClr val="bg1"/>
                </a:solidFill>
                <a:latin typeface="Times New Roman" charset="0"/>
                <a:ea typeface="ＭＳ Ｐゴシック" charset="-128"/>
                <a:cs typeface="Times New Roman" charset="0"/>
                <a:sym typeface="Times New Roman" charset="0"/>
              </a:rPr>
              <a:t> et al. (2006)</a:t>
            </a:r>
            <a:endParaRPr lang="ja-JP" altLang="en-US" sz="1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75CC1"/>
            </a:gs>
          </a:gsLst>
          <a:lin ang="5400000" scaled="0"/>
        </a:gradFill>
        <a:effectLst/>
      </p:bgPr>
    </p:bg>
    <p:spTree>
      <p:nvGrpSpPr>
        <p:cNvPr id="1" name=""/>
        <p:cNvGrpSpPr/>
        <p:nvPr/>
      </p:nvGrpSpPr>
      <p:grpSpPr>
        <a:xfrm>
          <a:off x="0" y="0"/>
          <a:ext cx="0" cy="0"/>
          <a:chOff x="0" y="0"/>
          <a:chExt cx="0" cy="0"/>
        </a:xfrm>
      </p:grpSpPr>
      <p:sp>
        <p:nvSpPr>
          <p:cNvPr id="11" name="正方形/長方形 10"/>
          <p:cNvSpPr/>
          <p:nvPr/>
        </p:nvSpPr>
        <p:spPr>
          <a:xfrm>
            <a:off x="571472" y="214290"/>
            <a:ext cx="4214842" cy="584775"/>
          </a:xfrm>
          <a:prstGeom prst="rect">
            <a:avLst/>
          </a:prstGeom>
          <a:effectLst>
            <a:outerShdw blurRad="50800" dist="38100" dir="2700000" algn="tl" rotWithShape="0">
              <a:prstClr val="black">
                <a:alpha val="40000"/>
              </a:prstClr>
            </a:outerShdw>
          </a:effectLst>
        </p:spPr>
        <p:txBody>
          <a:bodyPr wrap="square">
            <a:spAutoFit/>
          </a:bodyPr>
          <a:lstStyle/>
          <a:p>
            <a:pPr algn="l" rtl="0" fontAlgn="base">
              <a:spcBef>
                <a:spcPct val="0"/>
              </a:spcBef>
              <a:spcAft>
                <a:spcPct val="0"/>
              </a:spcAft>
            </a:pPr>
            <a:r>
              <a:rPr kumimoji="1" lang="en-US" altLang="ja-JP" sz="3200" b="1" kern="1200"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Property of MIROC4.5</a:t>
            </a:r>
            <a:endPar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endParaRPr>
          </a:p>
        </p:txBody>
      </p:sp>
      <p:grpSp>
        <p:nvGrpSpPr>
          <p:cNvPr id="19" name="グループ化 18"/>
          <p:cNvGrpSpPr/>
          <p:nvPr/>
        </p:nvGrpSpPr>
        <p:grpSpPr>
          <a:xfrm>
            <a:off x="4572000" y="500042"/>
            <a:ext cx="4257823" cy="2188359"/>
            <a:chOff x="4572000" y="500042"/>
            <a:chExt cx="4257823" cy="2188359"/>
          </a:xfrm>
        </p:grpSpPr>
        <p:pic>
          <p:nvPicPr>
            <p:cNvPr id="8" name="Picture 3"/>
            <p:cNvPicPr>
              <a:picLocks noChangeAspect="1" noChangeArrowheads="1"/>
            </p:cNvPicPr>
            <p:nvPr/>
          </p:nvPicPr>
          <p:blipFill>
            <a:blip r:embed="rId3"/>
            <a:srcRect/>
            <a:stretch>
              <a:fillRect/>
            </a:stretch>
          </p:blipFill>
          <p:spPr bwMode="auto">
            <a:xfrm>
              <a:off x="7286644" y="500042"/>
              <a:ext cx="1543179" cy="2188359"/>
            </a:xfrm>
            <a:prstGeom prst="rect">
              <a:avLst/>
            </a:prstGeom>
            <a:noFill/>
            <a:ln w="12700" cap="flat">
              <a:noFill/>
              <a:miter lim="800000"/>
              <a:headEnd/>
              <a:tailEnd/>
            </a:ln>
          </p:spPr>
        </p:pic>
        <p:sp>
          <p:nvSpPr>
            <p:cNvPr id="9" name="Rectangle 4"/>
            <p:cNvSpPr>
              <a:spLocks/>
            </p:cNvSpPr>
            <p:nvPr/>
          </p:nvSpPr>
          <p:spPr bwMode="auto">
            <a:xfrm>
              <a:off x="4572000" y="857232"/>
              <a:ext cx="2857520" cy="1428760"/>
            </a:xfrm>
            <a:prstGeom prst="rect">
              <a:avLst/>
            </a:prstGeom>
            <a:noFill/>
            <a:ln w="12700" cap="flat">
              <a:noFill/>
              <a:miter lim="800000"/>
              <a:headEnd type="none" w="med" len="med"/>
              <a:tailEnd type="none" w="med" len="med"/>
            </a:ln>
          </p:spPr>
          <p:txBody>
            <a:bodyPr lIns="0" tIns="0" rIns="0" bIns="0" anchor="ctr"/>
            <a:lstStyle/>
            <a:p>
              <a:pPr algn="l" rtl="0" fontAlgn="base">
                <a:spcBef>
                  <a:spcPct val="0"/>
                </a:spcBef>
                <a:spcAft>
                  <a:spcPct val="0"/>
                </a:spcAft>
              </a:pPr>
              <a:r>
                <a:rPr kumimoji="1" lang="en-US" altLang="ja-JP" b="1" kern="1200" dirty="0" err="1">
                  <a:solidFill>
                    <a:srgbClr val="F6FFF5"/>
                  </a:solidFill>
                  <a:latin typeface="Times New Roman" charset="0"/>
                  <a:ea typeface="ＭＳ Ｐゴシック" charset="-128"/>
                  <a:cs typeface="Times New Roman" charset="0"/>
                  <a:sym typeface="Times New Roman" charset="0"/>
                </a:rPr>
                <a:t>CloudSAT</a:t>
              </a:r>
              <a:r>
                <a:rPr kumimoji="1" lang="en-US" altLang="ja-JP" b="1" kern="1200" dirty="0">
                  <a:solidFill>
                    <a:srgbClr val="F6FFF5"/>
                  </a:solidFill>
                  <a:latin typeface="Times New Roman" charset="0"/>
                  <a:ea typeface="ＭＳ Ｐゴシック" charset="-128"/>
                  <a:cs typeface="Times New Roman" charset="0"/>
                  <a:sym typeface="Times New Roman" charset="0"/>
                </a:rPr>
                <a:t> and CALIPSO</a:t>
              </a:r>
            </a:p>
            <a:p>
              <a:pPr algn="l" rtl="0" fontAlgn="base">
                <a:spcBef>
                  <a:spcPct val="0"/>
                </a:spcBef>
                <a:spcAft>
                  <a:spcPct val="0"/>
                </a:spcAft>
              </a:pPr>
              <a:endParaRPr kumimoji="1" lang="en-US" altLang="ja-JP" b="1" kern="1200" dirty="0">
                <a:solidFill>
                  <a:srgbClr val="F6FFF5"/>
                </a:solidFill>
                <a:latin typeface="Times New Roman" charset="0"/>
                <a:ea typeface="ＭＳ Ｐゴシック" charset="-128"/>
                <a:cs typeface="Times New Roman" charset="0"/>
                <a:sym typeface="Times New Roman" charset="0"/>
              </a:endParaRPr>
            </a:p>
            <a:p>
              <a:pPr algn="l" rtl="0" fontAlgn="base">
                <a:spcBef>
                  <a:spcPct val="0"/>
                </a:spcBef>
                <a:spcAft>
                  <a:spcPct val="0"/>
                </a:spcAft>
              </a:pPr>
              <a:r>
                <a:rPr kumimoji="1" lang="en-US" altLang="ja-JP" sz="1600" kern="1200" dirty="0">
                  <a:solidFill>
                    <a:srgbClr val="F6FFF5"/>
                  </a:solidFill>
                  <a:latin typeface="Times New Roman" charset="0"/>
                  <a:ea typeface="ＭＳ Ｐゴシック" charset="-128"/>
                  <a:cs typeface="Times New Roman" charset="0"/>
                  <a:sym typeface="Times New Roman" charset="0"/>
                </a:rPr>
                <a:t>* launched in April, 2006</a:t>
              </a:r>
            </a:p>
            <a:p>
              <a:pPr algn="l" rtl="0" fontAlgn="base">
                <a:spcBef>
                  <a:spcPct val="0"/>
                </a:spcBef>
                <a:spcAft>
                  <a:spcPct val="0"/>
                </a:spcAft>
              </a:pPr>
              <a:r>
                <a:rPr kumimoji="1" lang="en-US" altLang="ja-JP" sz="1600" kern="1200" dirty="0">
                  <a:solidFill>
                    <a:srgbClr val="F6FFF5"/>
                  </a:solidFill>
                  <a:latin typeface="Times New Roman" charset="0"/>
                  <a:ea typeface="ＭＳ Ｐゴシック" charset="-128"/>
                  <a:cs typeface="Times New Roman" charset="0"/>
                  <a:sym typeface="Times New Roman" charset="0"/>
                </a:rPr>
                <a:t>* 3D cloud property w/ </a:t>
              </a:r>
              <a:r>
                <a:rPr kumimoji="1" lang="en-US" altLang="ja-JP" sz="1600" kern="1200" dirty="0" err="1">
                  <a:solidFill>
                    <a:srgbClr val="F6FFF5"/>
                  </a:solidFill>
                  <a:latin typeface="Times New Roman" charset="0"/>
                  <a:ea typeface="ＭＳ Ｐゴシック" charset="-128"/>
                  <a:cs typeface="Times New Roman" charset="0"/>
                  <a:sym typeface="Times New Roman" charset="0"/>
                </a:rPr>
                <a:t>rader</a:t>
              </a:r>
              <a:r>
                <a:rPr kumimoji="1" lang="en-US" altLang="ja-JP" sz="1600" kern="1200" dirty="0">
                  <a:solidFill>
                    <a:srgbClr val="F6FFF5"/>
                  </a:solidFill>
                  <a:latin typeface="Times New Roman" charset="0"/>
                  <a:ea typeface="ＭＳ Ｐゴシック" charset="-128"/>
                  <a:cs typeface="Times New Roman" charset="0"/>
                  <a:sym typeface="Times New Roman" charset="0"/>
                </a:rPr>
                <a:t>/</a:t>
              </a:r>
            </a:p>
            <a:p>
              <a:pPr algn="l" rtl="0" fontAlgn="base">
                <a:spcBef>
                  <a:spcPct val="0"/>
                </a:spcBef>
                <a:spcAft>
                  <a:spcPct val="0"/>
                </a:spcAft>
              </a:pPr>
              <a:r>
                <a:rPr kumimoji="1" lang="en-US" altLang="ja-JP" sz="1600" kern="1200" dirty="0">
                  <a:solidFill>
                    <a:srgbClr val="F6FFF5"/>
                  </a:solidFill>
                  <a:latin typeface="Times New Roman" charset="0"/>
                  <a:ea typeface="ＭＳ Ｐゴシック" charset="-128"/>
                  <a:cs typeface="Times New Roman" charset="0"/>
                  <a:sym typeface="Times New Roman" charset="0"/>
                </a:rPr>
                <a:t>   </a:t>
              </a:r>
              <a:r>
                <a:rPr kumimoji="1" lang="en-US" altLang="ja-JP" sz="1600" kern="1200" dirty="0" err="1">
                  <a:solidFill>
                    <a:srgbClr val="F6FFF5"/>
                  </a:solidFill>
                  <a:latin typeface="Times New Roman" charset="0"/>
                  <a:ea typeface="ＭＳ Ｐゴシック" charset="-128"/>
                  <a:cs typeface="Times New Roman" charset="0"/>
                  <a:sym typeface="Times New Roman" charset="0"/>
                </a:rPr>
                <a:t>lidar</a:t>
              </a:r>
              <a:r>
                <a:rPr kumimoji="1" lang="en-US" altLang="ja-JP" sz="1600" kern="1200" dirty="0">
                  <a:solidFill>
                    <a:srgbClr val="F6FFF5"/>
                  </a:solidFill>
                  <a:latin typeface="Times New Roman" charset="0"/>
                  <a:ea typeface="ＭＳ Ｐゴシック" charset="-128"/>
                  <a:cs typeface="Times New Roman" charset="0"/>
                  <a:sym typeface="Times New Roman" charset="0"/>
                </a:rPr>
                <a:t> measurements</a:t>
              </a:r>
            </a:p>
          </p:txBody>
        </p:sp>
      </p:grpSp>
      <p:sp>
        <p:nvSpPr>
          <p:cNvPr id="15" name="正方形/長方形 14"/>
          <p:cNvSpPr/>
          <p:nvPr/>
        </p:nvSpPr>
        <p:spPr>
          <a:xfrm>
            <a:off x="571472" y="1000108"/>
            <a:ext cx="4572000" cy="1477328"/>
          </a:xfrm>
          <a:prstGeom prst="rect">
            <a:avLst/>
          </a:prstGeom>
        </p:spPr>
        <p:txBody>
          <a:bodyPr>
            <a:spAutoFit/>
          </a:bodyPr>
          <a:lstStyle/>
          <a:p>
            <a:pPr>
              <a:buFont typeface="Wingdings" pitchFamily="2" charset="2"/>
              <a:buChar char="ü"/>
            </a:pPr>
            <a:r>
              <a:rPr lang="en-US" altLang="ja-JP" dirty="0" smtClean="0">
                <a:solidFill>
                  <a:prstClr val="white"/>
                </a:solidFill>
              </a:rPr>
              <a:t> prognostic PDF cloud scheme</a:t>
            </a:r>
          </a:p>
          <a:p>
            <a:pPr>
              <a:buFont typeface="Wingdings" pitchFamily="2" charset="2"/>
              <a:buChar char="ü"/>
            </a:pPr>
            <a:r>
              <a:rPr lang="en-US" altLang="ja-JP" dirty="0" smtClean="0">
                <a:solidFill>
                  <a:prstClr val="white"/>
                </a:solidFill>
              </a:rPr>
              <a:t> prognostic ice microphysics</a:t>
            </a:r>
          </a:p>
          <a:p>
            <a:r>
              <a:rPr lang="ja-JP" altLang="en-US" dirty="0" smtClean="0">
                <a:solidFill>
                  <a:prstClr val="white"/>
                </a:solidFill>
              </a:rPr>
              <a:t>⇒ </a:t>
            </a:r>
            <a:r>
              <a:rPr lang="en-US" altLang="ja-JP" dirty="0" smtClean="0">
                <a:solidFill>
                  <a:prstClr val="white"/>
                </a:solidFill>
              </a:rPr>
              <a:t>better representation of cloud and</a:t>
            </a:r>
          </a:p>
          <a:p>
            <a:r>
              <a:rPr lang="en-US" altLang="ja-JP" dirty="0" smtClean="0">
                <a:solidFill>
                  <a:prstClr val="white"/>
                </a:solidFill>
              </a:rPr>
              <a:t>     cloud-radiative feedback</a:t>
            </a:r>
          </a:p>
          <a:p>
            <a:r>
              <a:rPr lang="ja-JP" altLang="en-US" dirty="0" smtClean="0">
                <a:solidFill>
                  <a:prstClr val="white"/>
                </a:solidFill>
              </a:rPr>
              <a:t>⇒ </a:t>
            </a:r>
            <a:r>
              <a:rPr lang="en-US" altLang="ja-JP" dirty="0" smtClean="0">
                <a:solidFill>
                  <a:prstClr val="white"/>
                </a:solidFill>
              </a:rPr>
              <a:t>how to validate?</a:t>
            </a:r>
          </a:p>
        </p:txBody>
      </p:sp>
      <p:grpSp>
        <p:nvGrpSpPr>
          <p:cNvPr id="20" name="グループ化 19"/>
          <p:cNvGrpSpPr/>
          <p:nvPr/>
        </p:nvGrpSpPr>
        <p:grpSpPr>
          <a:xfrm>
            <a:off x="803708" y="2786058"/>
            <a:ext cx="8340292" cy="4071942"/>
            <a:chOff x="803708" y="2786058"/>
            <a:chExt cx="8340292" cy="4071942"/>
          </a:xfrm>
        </p:grpSpPr>
        <p:sp>
          <p:nvSpPr>
            <p:cNvPr id="14" name="正方形/長方形 13"/>
            <p:cNvSpPr/>
            <p:nvPr/>
          </p:nvSpPr>
          <p:spPr>
            <a:xfrm>
              <a:off x="857224" y="3571876"/>
              <a:ext cx="8286776" cy="3000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kumimoji="1" lang="ja-JP" altLang="en-US" kern="1200">
                <a:solidFill>
                  <a:prstClr val="white"/>
                </a:solidFill>
                <a:latin typeface="Corbel"/>
                <a:ea typeface="HGｺﾞｼｯｸM"/>
                <a:cs typeface="+mn-cs"/>
              </a:endParaRPr>
            </a:p>
          </p:txBody>
        </p:sp>
        <p:pic>
          <p:nvPicPr>
            <p:cNvPr id="10" name="Picture 1"/>
            <p:cNvPicPr>
              <a:picLocks noChangeAspect="1" noChangeArrowheads="1"/>
            </p:cNvPicPr>
            <p:nvPr/>
          </p:nvPicPr>
          <p:blipFill>
            <a:blip r:embed="rId4"/>
            <a:srcRect/>
            <a:stretch>
              <a:fillRect/>
            </a:stretch>
          </p:blipFill>
          <p:spPr bwMode="auto">
            <a:xfrm>
              <a:off x="1000100" y="3724300"/>
              <a:ext cx="3676683" cy="2847972"/>
            </a:xfrm>
            <a:prstGeom prst="rect">
              <a:avLst/>
            </a:prstGeom>
            <a:noFill/>
            <a:ln w="12700" cap="flat">
              <a:noFill/>
              <a:miter lim="800000"/>
              <a:headEnd/>
              <a:tailEnd/>
            </a:ln>
          </p:spPr>
        </p:pic>
        <p:sp>
          <p:nvSpPr>
            <p:cNvPr id="12" name="Rectangle 4"/>
            <p:cNvSpPr>
              <a:spLocks/>
            </p:cNvSpPr>
            <p:nvPr/>
          </p:nvSpPr>
          <p:spPr bwMode="auto">
            <a:xfrm>
              <a:off x="1428728" y="2786058"/>
              <a:ext cx="7643834" cy="500066"/>
            </a:xfrm>
            <a:prstGeom prst="rect">
              <a:avLst/>
            </a:prstGeom>
            <a:noFill/>
            <a:ln w="12700" cap="flat">
              <a:noFill/>
              <a:miter lim="800000"/>
              <a:headEnd type="none" w="med" len="med"/>
              <a:tailEnd type="none" w="med" len="med"/>
            </a:ln>
          </p:spPr>
          <p:txBody>
            <a:bodyPr lIns="0" tIns="0" rIns="0" bIns="0" anchor="ctr">
              <a:scene3d>
                <a:camera prst="orthographicFront"/>
                <a:lightRig rig="threePt" dir="t"/>
              </a:scene3d>
              <a:sp3d extrusionH="57150">
                <a:bevelT w="38100" h="38100"/>
              </a:sp3d>
            </a:bodyPr>
            <a:lstStyle/>
            <a:p>
              <a:pPr algn="l" rtl="0" fontAlgn="base">
                <a:lnSpc>
                  <a:spcPts val="2000"/>
                </a:lnSpc>
                <a:spcBef>
                  <a:spcPct val="0"/>
                </a:spcBef>
                <a:spcAft>
                  <a:spcPct val="0"/>
                </a:spcAft>
              </a:pPr>
              <a:r>
                <a:rPr kumimoji="1" lang="en-US" altLang="ja-JP" sz="2000" b="1" kern="1200" dirty="0">
                  <a:effectLst>
                    <a:outerShdw blurRad="50800" dist="38100" dir="2700000" algn="tl" rotWithShape="0">
                      <a:prstClr val="black">
                        <a:alpha val="40000"/>
                      </a:prstClr>
                    </a:outerShdw>
                  </a:effectLst>
                  <a:latin typeface="Calibri" pitchFamily="34" charset="0"/>
                  <a:ea typeface="ＭＳ Ｐゴシック" charset="-128"/>
                  <a:cs typeface="+mn-cs"/>
                  <a:sym typeface="ヒラギノ角ゴ Pro W3" charset="0"/>
                </a:rPr>
                <a:t>Latitude - temperature cross section </a:t>
              </a:r>
              <a:r>
                <a:rPr kumimoji="1" lang="en-US" altLang="ja-JP" sz="2000" b="1" kern="1200" dirty="0" smtClean="0">
                  <a:effectLst>
                    <a:outerShdw blurRad="50800" dist="38100" dir="2700000" algn="tl" rotWithShape="0">
                      <a:prstClr val="black">
                        <a:alpha val="40000"/>
                      </a:prstClr>
                    </a:outerShdw>
                  </a:effectLst>
                  <a:latin typeface="Calibri" pitchFamily="34" charset="0"/>
                  <a:ea typeface="ＭＳ Ｐゴシック" charset="-128"/>
                  <a:cs typeface="+mn-cs"/>
                  <a:sym typeface="ヒラギノ角ゴ Pro W3" charset="0"/>
                </a:rPr>
                <a:t>of </a:t>
              </a:r>
              <a:r>
                <a:rPr kumimoji="1" lang="en-US" altLang="ja-JP" sz="2000" b="1" kern="1200" dirty="0">
                  <a:effectLst>
                    <a:outerShdw blurRad="50800" dist="38100" dir="2700000" algn="tl" rotWithShape="0">
                      <a:prstClr val="black">
                        <a:alpha val="40000"/>
                      </a:prstClr>
                    </a:outerShdw>
                  </a:effectLst>
                  <a:latin typeface="Calibri" pitchFamily="34" charset="0"/>
                  <a:ea typeface="ＭＳ Ｐゴシック" charset="-128"/>
                  <a:cs typeface="+mn-cs"/>
                  <a:sym typeface="ヒラギノ角ゴ Pro W3" charset="0"/>
                </a:rPr>
                <a:t>the ratio of cloud particle type</a:t>
              </a:r>
            </a:p>
          </p:txBody>
        </p:sp>
        <p:pic>
          <p:nvPicPr>
            <p:cNvPr id="13" name="図 12" descr="t-fliq_tune134_son.png"/>
            <p:cNvPicPr>
              <a:picLocks noChangeAspect="1"/>
            </p:cNvPicPr>
            <p:nvPr/>
          </p:nvPicPr>
          <p:blipFill>
            <a:blip r:embed="rId5"/>
            <a:stretch>
              <a:fillRect/>
            </a:stretch>
          </p:blipFill>
          <p:spPr>
            <a:xfrm>
              <a:off x="5072066" y="3571876"/>
              <a:ext cx="3786214" cy="3000396"/>
            </a:xfrm>
            <a:prstGeom prst="rect">
              <a:avLst/>
            </a:prstGeom>
          </p:spPr>
        </p:pic>
        <p:sp>
          <p:nvSpPr>
            <p:cNvPr id="16" name="テキスト ボックス 15"/>
            <p:cNvSpPr txBox="1"/>
            <p:nvPr/>
          </p:nvSpPr>
          <p:spPr>
            <a:xfrm>
              <a:off x="803708" y="3214686"/>
              <a:ext cx="3886512" cy="369332"/>
            </a:xfrm>
            <a:prstGeom prst="rect">
              <a:avLst/>
            </a:prstGeom>
            <a:noFill/>
          </p:spPr>
          <p:txBody>
            <a:bodyPr wrap="none" rtlCol="0">
              <a:spAutoFit/>
            </a:bodyPr>
            <a:lstStyle/>
            <a:p>
              <a:pPr algn="r" rtl="0" fontAlgn="base">
                <a:spcBef>
                  <a:spcPct val="0"/>
                </a:spcBef>
                <a:spcAft>
                  <a:spcPct val="0"/>
                </a:spcAft>
              </a:pPr>
              <a:r>
                <a:rPr kumimoji="1" lang="en-US" altLang="ja-JP" kern="1200" dirty="0">
                  <a:solidFill>
                    <a:prstClr val="white"/>
                  </a:solidFill>
                  <a:latin typeface="Arial" pitchFamily="34" charset="0"/>
                  <a:ea typeface="ＭＳ Ｐゴシック" pitchFamily="50" charset="-128"/>
                  <a:cs typeface="+mn-cs"/>
                </a:rPr>
                <a:t>Sep-Nov </a:t>
              </a:r>
              <a:r>
                <a:rPr kumimoji="1" lang="en-US" altLang="ja-JP" kern="1200" dirty="0" smtClean="0">
                  <a:solidFill>
                    <a:prstClr val="white"/>
                  </a:solidFill>
                  <a:latin typeface="Arial" pitchFamily="34" charset="0"/>
                  <a:ea typeface="ＭＳ Ｐゴシック" pitchFamily="50" charset="-128"/>
                  <a:cs typeface="+mn-cs"/>
                </a:rPr>
                <a:t>2006, </a:t>
              </a:r>
              <a:r>
                <a:rPr kumimoji="1" lang="en-US" altLang="ja-JP" kern="1200" dirty="0" err="1" smtClean="0">
                  <a:solidFill>
                    <a:prstClr val="white"/>
                  </a:solidFill>
                  <a:latin typeface="Arial" pitchFamily="34" charset="0"/>
                  <a:ea typeface="ＭＳ Ｐゴシック" pitchFamily="50" charset="-128"/>
                  <a:cs typeface="+mn-cs"/>
                </a:rPr>
                <a:t>CloudSAT</a:t>
              </a:r>
              <a:r>
                <a:rPr kumimoji="1" lang="en-US" altLang="ja-JP" kern="1200" dirty="0" smtClean="0">
                  <a:solidFill>
                    <a:prstClr val="white"/>
                  </a:solidFill>
                  <a:latin typeface="Arial" pitchFamily="34" charset="0"/>
                  <a:ea typeface="ＭＳ Ｐゴシック" pitchFamily="50" charset="-128"/>
                  <a:cs typeface="+mn-cs"/>
                </a:rPr>
                <a:t>/CALIPSO</a:t>
              </a:r>
              <a:endParaRPr kumimoji="1" lang="en-US" altLang="ja-JP" kern="1200" dirty="0">
                <a:solidFill>
                  <a:prstClr val="white"/>
                </a:solidFill>
                <a:latin typeface="Arial" pitchFamily="34" charset="0"/>
                <a:ea typeface="ＭＳ Ｐゴシック" pitchFamily="50" charset="-128"/>
                <a:cs typeface="+mn-cs"/>
              </a:endParaRPr>
            </a:p>
          </p:txBody>
        </p:sp>
        <p:sp>
          <p:nvSpPr>
            <p:cNvPr id="18" name="テキスト ボックス 17"/>
            <p:cNvSpPr txBox="1"/>
            <p:nvPr/>
          </p:nvSpPr>
          <p:spPr>
            <a:xfrm>
              <a:off x="5357818" y="3202544"/>
              <a:ext cx="3501792" cy="369332"/>
            </a:xfrm>
            <a:prstGeom prst="rect">
              <a:avLst/>
            </a:prstGeom>
            <a:noFill/>
          </p:spPr>
          <p:txBody>
            <a:bodyPr wrap="none" rtlCol="0">
              <a:spAutoFit/>
            </a:bodyPr>
            <a:lstStyle/>
            <a:p>
              <a:pPr algn="r" rtl="0" fontAlgn="base">
                <a:spcBef>
                  <a:spcPct val="0"/>
                </a:spcBef>
                <a:spcAft>
                  <a:spcPct val="0"/>
                </a:spcAft>
              </a:pPr>
              <a:r>
                <a:rPr kumimoji="1" lang="en-US" altLang="ja-JP" kern="1200" dirty="0">
                  <a:solidFill>
                    <a:prstClr val="white"/>
                  </a:solidFill>
                  <a:latin typeface="Arial" pitchFamily="34" charset="0"/>
                  <a:ea typeface="ＭＳ Ｐゴシック" pitchFamily="50" charset="-128"/>
                  <a:cs typeface="+mn-cs"/>
                </a:rPr>
                <a:t>Sep-Nov climatology, MIROC4.5</a:t>
              </a:r>
            </a:p>
          </p:txBody>
        </p:sp>
        <p:sp>
          <p:nvSpPr>
            <p:cNvPr id="17" name="テキスト ボックス 16"/>
            <p:cNvSpPr txBox="1"/>
            <p:nvPr/>
          </p:nvSpPr>
          <p:spPr>
            <a:xfrm>
              <a:off x="2428860" y="6519446"/>
              <a:ext cx="2331086" cy="338554"/>
            </a:xfrm>
            <a:prstGeom prst="rect">
              <a:avLst/>
            </a:prstGeom>
            <a:noFill/>
          </p:spPr>
          <p:txBody>
            <a:bodyPr wrap="none" rtlCol="0">
              <a:spAutoFit/>
            </a:bodyPr>
            <a:lstStyle/>
            <a:p>
              <a:pPr algn="r" rtl="0" fontAlgn="base">
                <a:spcBef>
                  <a:spcPct val="0"/>
                </a:spcBef>
                <a:spcAft>
                  <a:spcPct val="0"/>
                </a:spcAft>
              </a:pPr>
              <a:r>
                <a:rPr kumimoji="1" lang="en-US" altLang="ja-JP" sz="1600" kern="1200" dirty="0" smtClean="0">
                  <a:solidFill>
                    <a:prstClr val="white"/>
                  </a:solidFill>
                  <a:latin typeface="Arial" pitchFamily="34" charset="0"/>
                  <a:ea typeface="ＭＳ Ｐゴシック" pitchFamily="50" charset="-128"/>
                  <a:cs typeface="+mn-cs"/>
                </a:rPr>
                <a:t>Courtesy </a:t>
              </a:r>
              <a:r>
                <a:rPr kumimoji="1" lang="en-US" altLang="ja-JP" sz="1600" kern="1200" dirty="0">
                  <a:solidFill>
                    <a:prstClr val="white"/>
                  </a:solidFill>
                  <a:latin typeface="Arial" pitchFamily="34" charset="0"/>
                  <a:ea typeface="ＭＳ Ｐゴシック" pitchFamily="50" charset="-128"/>
                  <a:cs typeface="+mn-cs"/>
                </a:rPr>
                <a:t>of H </a:t>
              </a:r>
              <a:r>
                <a:rPr kumimoji="1" lang="en-US" altLang="ja-JP" sz="1600" kern="1200" dirty="0" smtClean="0">
                  <a:solidFill>
                    <a:prstClr val="white"/>
                  </a:solidFill>
                  <a:latin typeface="Arial" pitchFamily="34" charset="0"/>
                  <a:ea typeface="ＭＳ Ｐゴシック" pitchFamily="50" charset="-128"/>
                  <a:cs typeface="+mn-cs"/>
                </a:rPr>
                <a:t>Okamoto</a:t>
              </a:r>
              <a:endParaRPr kumimoji="1" lang="ja-JP" altLang="en-US" sz="1600" kern="1200" dirty="0">
                <a:solidFill>
                  <a:prstClr val="white"/>
                </a:solidFill>
                <a:latin typeface="Arial" pitchFamily="34" charset="0"/>
                <a:ea typeface="ＭＳ Ｐゴシック" pitchFamily="50" charset="-128"/>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18" name="正方形/長方形 17"/>
          <p:cNvSpPr/>
          <p:nvPr/>
        </p:nvSpPr>
        <p:spPr>
          <a:xfrm>
            <a:off x="428596" y="785818"/>
            <a:ext cx="8715436" cy="614364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71472" y="201019"/>
            <a:ext cx="4000528" cy="584775"/>
          </a:xfrm>
          <a:prstGeom prst="rect">
            <a:avLst/>
          </a:prstGeom>
          <a:effectLst>
            <a:outerShdw blurRad="50800" dist="38100" dir="2700000" algn="tl" rotWithShape="0">
              <a:prstClr val="black">
                <a:alpha val="40000"/>
              </a:prstClr>
            </a:outerShdw>
          </a:effectLst>
        </p:spPr>
        <p:txBody>
          <a:bodyPr wrap="square">
            <a:spAutoFit/>
          </a:bodyPr>
          <a:lstStyle/>
          <a:p>
            <a:pPr rtl="0" fontAlgn="base">
              <a:spcBef>
                <a:spcPct val="0"/>
              </a:spcBef>
              <a:spcAft>
                <a:spcPct val="0"/>
              </a:spcAft>
            </a:pPr>
            <a:r>
              <a:rPr kumimoji="1" lang="en-US" altLang="ja-JP" sz="3200" b="1" kern="1200"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Property of MIROC4.5</a:t>
            </a:r>
            <a:endPar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endParaRPr>
          </a:p>
        </p:txBody>
      </p:sp>
      <p:sp>
        <p:nvSpPr>
          <p:cNvPr id="12" name="正方形/長方形 11"/>
          <p:cNvSpPr/>
          <p:nvPr/>
        </p:nvSpPr>
        <p:spPr>
          <a:xfrm>
            <a:off x="4500562" y="428604"/>
            <a:ext cx="2200666" cy="400110"/>
          </a:xfrm>
          <a:prstGeom prst="rect">
            <a:avLst/>
          </a:prstGeom>
        </p:spPr>
        <p:txBody>
          <a:bodyPr wrap="none">
            <a:spAutoFit/>
          </a:bodyPr>
          <a:lstStyle/>
          <a:p>
            <a:pPr algn="ctr"/>
            <a:r>
              <a:rPr lang="en-US" altLang="ja-JP" sz="2000" b="1"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rPr>
              <a:t>JJA mean precipitation </a:t>
            </a:r>
            <a:endParaRPr lang="en-US" altLang="ja-JP" sz="2000" b="1" spc="-150" dirty="0">
              <a:solidFill>
                <a:prstClr val="white"/>
              </a:solidFill>
              <a:effectLst>
                <a:outerShdw blurRad="50800" dist="50800" dir="2700000" algn="tl" rotWithShape="0">
                  <a:srgbClr val="000000">
                    <a:alpha val="43137"/>
                  </a:srgbClr>
                </a:outerShdw>
              </a:effectLst>
              <a:latin typeface="Calibri" pitchFamily="34" charset="0"/>
              <a:ea typeface="HGｺﾞｼｯｸM"/>
            </a:endParaRPr>
          </a:p>
        </p:txBody>
      </p:sp>
      <p:pic>
        <p:nvPicPr>
          <p:cNvPr id="19" name="図 18" descr="Waliser_etal2009JGR.tif"/>
          <p:cNvPicPr>
            <a:picLocks noChangeAspect="1"/>
          </p:cNvPicPr>
          <p:nvPr/>
        </p:nvPicPr>
        <p:blipFill>
          <a:blip r:embed="rId3"/>
          <a:stretch>
            <a:fillRect/>
          </a:stretch>
        </p:blipFill>
        <p:spPr>
          <a:xfrm>
            <a:off x="1968842" y="1191028"/>
            <a:ext cx="6103620" cy="5381244"/>
          </a:xfrm>
          <a:prstGeom prst="rect">
            <a:avLst/>
          </a:prstGeom>
        </p:spPr>
      </p:pic>
      <p:sp>
        <p:nvSpPr>
          <p:cNvPr id="23" name="正方形/長方形 22"/>
          <p:cNvSpPr/>
          <p:nvPr/>
        </p:nvSpPr>
        <p:spPr>
          <a:xfrm>
            <a:off x="3357554" y="6550247"/>
            <a:ext cx="1646669" cy="307777"/>
          </a:xfrm>
          <a:prstGeom prst="rect">
            <a:avLst/>
          </a:prstGeom>
        </p:spPr>
        <p:txBody>
          <a:bodyPr wrap="none">
            <a:spAutoFit/>
          </a:bodyPr>
          <a:lstStyle/>
          <a:p>
            <a:r>
              <a:rPr lang="en-US" altLang="ja-JP" sz="1400" dirty="0" err="1" smtClean="0">
                <a:solidFill>
                  <a:schemeClr val="bg1"/>
                </a:solidFill>
                <a:latin typeface="Times New Roman" charset="0"/>
                <a:ea typeface="ＭＳ Ｐゴシック" charset="-128"/>
                <a:cs typeface="Times New Roman" charset="0"/>
                <a:sym typeface="Times New Roman" charset="0"/>
              </a:rPr>
              <a:t>Waliser</a:t>
            </a:r>
            <a:r>
              <a:rPr lang="en-US" altLang="ja-JP" sz="1400" dirty="0" smtClean="0">
                <a:solidFill>
                  <a:schemeClr val="bg1"/>
                </a:solidFill>
                <a:latin typeface="Times New Roman" charset="0"/>
                <a:ea typeface="ＭＳ Ｐゴシック" charset="-128"/>
                <a:cs typeface="Times New Roman" charset="0"/>
                <a:sym typeface="Times New Roman" charset="0"/>
              </a:rPr>
              <a:t> et al. (2009)</a:t>
            </a:r>
            <a:endParaRPr lang="ja-JP" altLang="en-US" sz="1400" dirty="0">
              <a:solidFill>
                <a:schemeClr val="bg1"/>
              </a:solidFill>
            </a:endParaRPr>
          </a:p>
        </p:txBody>
      </p:sp>
      <p:sp>
        <p:nvSpPr>
          <p:cNvPr id="24" name="正方形/長方形 23"/>
          <p:cNvSpPr/>
          <p:nvPr/>
        </p:nvSpPr>
        <p:spPr>
          <a:xfrm>
            <a:off x="5000628" y="4572008"/>
            <a:ext cx="2786082" cy="192882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2060"/>
            </a:gs>
            <a:gs pos="67000">
              <a:srgbClr val="2A3170"/>
            </a:gs>
            <a:gs pos="100000">
              <a:srgbClr val="595BBF"/>
            </a:gs>
          </a:gsLst>
          <a:lin ang="5400000" scaled="0"/>
        </a:gradFill>
        <a:effectLst/>
      </p:bgPr>
    </p:bg>
    <p:spTree>
      <p:nvGrpSpPr>
        <p:cNvPr id="1" name=""/>
        <p:cNvGrpSpPr/>
        <p:nvPr/>
      </p:nvGrpSpPr>
      <p:grpSpPr>
        <a:xfrm>
          <a:off x="0" y="0"/>
          <a:ext cx="0" cy="0"/>
          <a:chOff x="0" y="0"/>
          <a:chExt cx="0" cy="0"/>
        </a:xfrm>
      </p:grpSpPr>
      <p:sp>
        <p:nvSpPr>
          <p:cNvPr id="21" name="正方形/長方形 20"/>
          <p:cNvSpPr/>
          <p:nvPr/>
        </p:nvSpPr>
        <p:spPr>
          <a:xfrm>
            <a:off x="0" y="1357298"/>
            <a:ext cx="9144000" cy="4500594"/>
          </a:xfrm>
          <a:prstGeom prst="rect">
            <a:avLst/>
          </a:prstGeom>
          <a:solidFill>
            <a:schemeClr val="tx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00034" y="142852"/>
            <a:ext cx="8501122" cy="584775"/>
          </a:xfrm>
          <a:prstGeom prst="rect">
            <a:avLst/>
          </a:prstGeom>
          <a:effectLst>
            <a:outerShdw blurRad="50800" dist="38100" dir="2700000" algn="tl" rotWithShape="0">
              <a:prstClr val="black">
                <a:alpha val="40000"/>
              </a:prstClr>
            </a:outerShdw>
          </a:effectLst>
        </p:spPr>
        <p:txBody>
          <a:bodyPr wrap="square">
            <a:spAutoFit/>
          </a:bodyPr>
          <a:lstStyle/>
          <a:p>
            <a:pPr algn="ctr" rtl="0" fontAlgn="base">
              <a:spcBef>
                <a:spcPct val="0"/>
              </a:spcBef>
              <a:spcAft>
                <a:spcPct val="0"/>
              </a:spcAft>
            </a:pPr>
            <a:r>
              <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Model performance: </a:t>
            </a:r>
            <a:r>
              <a:rPr kumimoji="1" lang="en-US" altLang="ja-JP" sz="3200" b="1" kern="1200" spc="-150" dirty="0" smtClean="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rPr>
              <a:t>ENSO </a:t>
            </a:r>
            <a:endParaRPr kumimoji="1" lang="en-US" altLang="ja-JP" sz="3200" b="1" kern="1200" spc="-150" dirty="0">
              <a:solidFill>
                <a:prstClr val="white"/>
              </a:solidFill>
              <a:effectLst>
                <a:outerShdw blurRad="50800" dist="50800" dir="2700000" algn="tl" rotWithShape="0">
                  <a:srgbClr val="000000">
                    <a:alpha val="43137"/>
                  </a:srgbClr>
                </a:outerShdw>
              </a:effectLst>
              <a:latin typeface="Calibri" pitchFamily="34" charset="0"/>
              <a:ea typeface="HGｺﾞｼｯｸM"/>
              <a:cs typeface="+mn-cs"/>
            </a:endParaRPr>
          </a:p>
        </p:txBody>
      </p:sp>
      <p:pic>
        <p:nvPicPr>
          <p:cNvPr id="12" name="図 2" descr="Guilyardi_al_BAMS08r2-fig4.tiff"/>
          <p:cNvPicPr>
            <a:picLocks noChangeAspect="1"/>
          </p:cNvPicPr>
          <p:nvPr/>
        </p:nvPicPr>
        <p:blipFill>
          <a:blip r:embed="rId3"/>
          <a:srcRect l="5881" r="3554" b="18505"/>
          <a:stretch>
            <a:fillRect/>
          </a:stretch>
        </p:blipFill>
        <p:spPr bwMode="auto">
          <a:xfrm>
            <a:off x="3357554" y="1763901"/>
            <a:ext cx="5500726" cy="3929090"/>
          </a:xfrm>
          <a:prstGeom prst="rect">
            <a:avLst/>
          </a:prstGeom>
          <a:noFill/>
          <a:ln w="9525">
            <a:noFill/>
            <a:miter lim="800000"/>
            <a:headEnd/>
            <a:tailEnd/>
          </a:ln>
        </p:spPr>
      </p:pic>
      <p:sp>
        <p:nvSpPr>
          <p:cNvPr id="16" name="テキスト ボックス 3"/>
          <p:cNvSpPr txBox="1">
            <a:spLocks noChangeArrowheads="1"/>
          </p:cNvSpPr>
          <p:nvPr/>
        </p:nvSpPr>
        <p:spPr bwMode="auto">
          <a:xfrm>
            <a:off x="7215206" y="5835867"/>
            <a:ext cx="1895071" cy="307777"/>
          </a:xfrm>
          <a:prstGeom prst="rect">
            <a:avLst/>
          </a:prstGeom>
          <a:noFill/>
          <a:ln w="9525">
            <a:noFill/>
            <a:miter lim="800000"/>
            <a:headEnd/>
            <a:tailEnd/>
          </a:ln>
        </p:spPr>
        <p:txBody>
          <a:bodyPr wrap="none">
            <a:spAutoFit/>
          </a:bodyPr>
          <a:lstStyle/>
          <a:p>
            <a:r>
              <a:rPr lang="en-US" altLang="ja-JP" sz="1400" dirty="0" err="1"/>
              <a:t>Guilyardi</a:t>
            </a:r>
            <a:r>
              <a:rPr lang="en-US" altLang="ja-JP" sz="1400" dirty="0"/>
              <a:t> et al. (</a:t>
            </a:r>
            <a:r>
              <a:rPr lang="en-US" altLang="ja-JP" sz="1400" dirty="0" smtClean="0"/>
              <a:t>2009)</a:t>
            </a:r>
            <a:endParaRPr lang="ja-JP" altLang="en-US" sz="1400" dirty="0"/>
          </a:p>
        </p:txBody>
      </p:sp>
      <p:grpSp>
        <p:nvGrpSpPr>
          <p:cNvPr id="17" name="グループ化 6"/>
          <p:cNvGrpSpPr>
            <a:grpSpLocks/>
          </p:cNvGrpSpPr>
          <p:nvPr/>
        </p:nvGrpSpPr>
        <p:grpSpPr bwMode="auto">
          <a:xfrm>
            <a:off x="7152928" y="1621025"/>
            <a:ext cx="1562476" cy="1289050"/>
            <a:chOff x="5468163" y="1000108"/>
            <a:chExt cx="1747043" cy="1289164"/>
          </a:xfrm>
        </p:grpSpPr>
        <p:pic>
          <p:nvPicPr>
            <p:cNvPr id="18" name="図 4" descr="4.1_sstsd.tif"/>
            <p:cNvPicPr>
              <a:picLocks noChangeAspect="1"/>
            </p:cNvPicPr>
            <p:nvPr/>
          </p:nvPicPr>
          <p:blipFill>
            <a:blip r:embed="rId4"/>
            <a:srcRect/>
            <a:stretch>
              <a:fillRect/>
            </a:stretch>
          </p:blipFill>
          <p:spPr bwMode="auto">
            <a:xfrm>
              <a:off x="5468163" y="1249429"/>
              <a:ext cx="1747043" cy="1039843"/>
            </a:xfrm>
            <a:prstGeom prst="rect">
              <a:avLst/>
            </a:prstGeom>
            <a:noFill/>
            <a:ln w="9525">
              <a:noFill/>
              <a:miter lim="800000"/>
              <a:headEnd/>
              <a:tailEnd/>
            </a:ln>
          </p:spPr>
        </p:pic>
        <p:sp>
          <p:nvSpPr>
            <p:cNvPr id="19" name="テキスト ボックス 5"/>
            <p:cNvSpPr txBox="1">
              <a:spLocks noChangeArrowheads="1"/>
            </p:cNvSpPr>
            <p:nvPr/>
          </p:nvSpPr>
          <p:spPr bwMode="auto">
            <a:xfrm>
              <a:off x="5500694" y="1000108"/>
              <a:ext cx="1507731" cy="338584"/>
            </a:xfrm>
            <a:prstGeom prst="rect">
              <a:avLst/>
            </a:prstGeom>
            <a:solidFill>
              <a:schemeClr val="tx1"/>
            </a:solidFill>
            <a:ln w="9525">
              <a:noFill/>
              <a:miter lim="800000"/>
              <a:headEnd/>
              <a:tailEnd/>
            </a:ln>
          </p:spPr>
          <p:txBody>
            <a:bodyPr wrap="none">
              <a:spAutoFit/>
            </a:bodyPr>
            <a:lstStyle/>
            <a:p>
              <a:r>
                <a:rPr lang="en-US" altLang="ja-JP" sz="1600" b="1" dirty="0" smtClean="0">
                  <a:solidFill>
                    <a:schemeClr val="bg1"/>
                  </a:solidFill>
                </a:rPr>
                <a:t>New MIROC</a:t>
              </a:r>
              <a:endParaRPr lang="ja-JP" altLang="en-US" sz="1600" b="1" dirty="0">
                <a:solidFill>
                  <a:schemeClr val="bg1"/>
                </a:solidFill>
              </a:endParaRPr>
            </a:p>
          </p:txBody>
        </p:sp>
      </p:grpSp>
      <p:pic>
        <p:nvPicPr>
          <p:cNvPr id="10" name="図 9" descr="3.2-4.1_nino3.tif"/>
          <p:cNvPicPr>
            <a:picLocks noChangeAspect="1"/>
          </p:cNvPicPr>
          <p:nvPr/>
        </p:nvPicPr>
        <p:blipFill>
          <a:blip r:embed="rId5" cstate="print"/>
          <a:stretch>
            <a:fillRect/>
          </a:stretch>
        </p:blipFill>
        <p:spPr>
          <a:xfrm>
            <a:off x="142844" y="1485031"/>
            <a:ext cx="3242291" cy="4065084"/>
          </a:xfrm>
          <a:prstGeom prst="rect">
            <a:avLst/>
          </a:prstGeom>
        </p:spPr>
      </p:pic>
      <p:sp>
        <p:nvSpPr>
          <p:cNvPr id="13" name="Text Box 4"/>
          <p:cNvSpPr txBox="1">
            <a:spLocks noChangeArrowheads="1"/>
          </p:cNvSpPr>
          <p:nvPr/>
        </p:nvSpPr>
        <p:spPr bwMode="auto">
          <a:xfrm>
            <a:off x="137643" y="4180651"/>
            <a:ext cx="659155" cy="369332"/>
          </a:xfrm>
          <a:prstGeom prst="rect">
            <a:avLst/>
          </a:prstGeom>
          <a:solidFill>
            <a:srgbClr val="000066">
              <a:alpha val="79999"/>
            </a:srgbClr>
          </a:solidFill>
          <a:ln w="9525">
            <a:noFill/>
            <a:miter lim="800000"/>
            <a:headEnd/>
            <a:tailEnd/>
          </a:ln>
        </p:spPr>
        <p:txBody>
          <a:bodyPr wrap="none">
            <a:spAutoFit/>
          </a:bodyPr>
          <a:lstStyle/>
          <a:p>
            <a:r>
              <a:rPr lang="en-US" altLang="ja-JP" b="1" dirty="0" smtClean="0"/>
              <a:t>New</a:t>
            </a:r>
            <a:endParaRPr lang="en-US" altLang="ja-JP" b="1" dirty="0"/>
          </a:p>
        </p:txBody>
      </p:sp>
      <p:sp>
        <p:nvSpPr>
          <p:cNvPr id="14" name="Text Box 5"/>
          <p:cNvSpPr txBox="1">
            <a:spLocks noChangeArrowheads="1"/>
          </p:cNvSpPr>
          <p:nvPr/>
        </p:nvSpPr>
        <p:spPr bwMode="auto">
          <a:xfrm>
            <a:off x="137643" y="2835471"/>
            <a:ext cx="569387" cy="369332"/>
          </a:xfrm>
          <a:prstGeom prst="rect">
            <a:avLst/>
          </a:prstGeom>
          <a:solidFill>
            <a:srgbClr val="000066">
              <a:alpha val="79999"/>
            </a:srgbClr>
          </a:solidFill>
          <a:ln w="9525">
            <a:noFill/>
            <a:miter lim="800000"/>
            <a:headEnd/>
            <a:tailEnd/>
          </a:ln>
        </p:spPr>
        <p:txBody>
          <a:bodyPr wrap="none">
            <a:spAutoFit/>
          </a:bodyPr>
          <a:lstStyle/>
          <a:p>
            <a:r>
              <a:rPr lang="en-US" altLang="ja-JP" b="1" dirty="0" smtClean="0"/>
              <a:t>Old</a:t>
            </a:r>
            <a:endParaRPr lang="en-US" altLang="ja-JP" b="1" dirty="0"/>
          </a:p>
        </p:txBody>
      </p:sp>
      <p:sp>
        <p:nvSpPr>
          <p:cNvPr id="15" name="Text Box 6"/>
          <p:cNvSpPr txBox="1">
            <a:spLocks noChangeArrowheads="1"/>
          </p:cNvSpPr>
          <p:nvPr/>
        </p:nvSpPr>
        <p:spPr bwMode="auto">
          <a:xfrm>
            <a:off x="71406" y="1537445"/>
            <a:ext cx="633507" cy="369332"/>
          </a:xfrm>
          <a:prstGeom prst="rect">
            <a:avLst/>
          </a:prstGeom>
          <a:solidFill>
            <a:srgbClr val="000066">
              <a:alpha val="79999"/>
            </a:srgbClr>
          </a:solidFill>
          <a:ln w="9525">
            <a:noFill/>
            <a:miter lim="800000"/>
            <a:headEnd/>
            <a:tailEnd/>
          </a:ln>
        </p:spPr>
        <p:txBody>
          <a:bodyPr wrap="none">
            <a:spAutoFit/>
          </a:bodyPr>
          <a:lstStyle/>
          <a:p>
            <a:r>
              <a:rPr lang="en-US" altLang="ja-JP" b="1" dirty="0" err="1" smtClean="0"/>
              <a:t>Obs</a:t>
            </a:r>
            <a:endParaRPr lang="en-US" altLang="ja-JP" b="1" dirty="0"/>
          </a:p>
        </p:txBody>
      </p:sp>
      <p:sp>
        <p:nvSpPr>
          <p:cNvPr id="22" name="Text Box 6"/>
          <p:cNvSpPr txBox="1">
            <a:spLocks noChangeArrowheads="1"/>
          </p:cNvSpPr>
          <p:nvPr/>
        </p:nvSpPr>
        <p:spPr bwMode="auto">
          <a:xfrm>
            <a:off x="5039115" y="1071546"/>
            <a:ext cx="2890471" cy="369332"/>
          </a:xfrm>
          <a:prstGeom prst="rect">
            <a:avLst/>
          </a:prstGeom>
          <a:noFill/>
          <a:ln w="9525">
            <a:noFill/>
            <a:miter lim="800000"/>
            <a:headEnd/>
            <a:tailEnd/>
          </a:ln>
        </p:spPr>
        <p:txBody>
          <a:bodyPr wrap="none">
            <a:spAutoFit/>
          </a:bodyPr>
          <a:lstStyle/>
          <a:p>
            <a:r>
              <a:rPr lang="en-US" altLang="ja-JP" b="1" dirty="0" smtClean="0"/>
              <a:t>SSTA standard deviation</a:t>
            </a:r>
            <a:endParaRPr lang="en-US" altLang="ja-JP" b="1" dirty="0"/>
          </a:p>
        </p:txBody>
      </p:sp>
      <p:sp>
        <p:nvSpPr>
          <p:cNvPr id="23" name="Text Box 6"/>
          <p:cNvSpPr txBox="1">
            <a:spLocks noChangeArrowheads="1"/>
          </p:cNvSpPr>
          <p:nvPr/>
        </p:nvSpPr>
        <p:spPr bwMode="auto">
          <a:xfrm>
            <a:off x="3724179" y="1537445"/>
            <a:ext cx="583814" cy="338554"/>
          </a:xfrm>
          <a:prstGeom prst="rect">
            <a:avLst/>
          </a:prstGeom>
          <a:noFill/>
          <a:ln w="9525">
            <a:noFill/>
            <a:miter lim="800000"/>
            <a:headEnd/>
            <a:tailEnd/>
          </a:ln>
        </p:spPr>
        <p:txBody>
          <a:bodyPr wrap="none">
            <a:spAutoFit/>
          </a:bodyPr>
          <a:lstStyle/>
          <a:p>
            <a:r>
              <a:rPr lang="en-US" altLang="ja-JP" sz="1600" b="1" dirty="0" err="1" smtClean="0">
                <a:solidFill>
                  <a:schemeClr val="bg1"/>
                </a:solidFill>
              </a:rPr>
              <a:t>Obs</a:t>
            </a:r>
            <a:endParaRPr lang="en-US" altLang="ja-JP" sz="1600" b="1" dirty="0">
              <a:solidFill>
                <a:schemeClr val="bg1"/>
              </a:solidFill>
            </a:endParaRPr>
          </a:p>
        </p:txBody>
      </p:sp>
      <p:sp>
        <p:nvSpPr>
          <p:cNvPr id="24" name="Text Box 6"/>
          <p:cNvSpPr txBox="1">
            <a:spLocks noChangeArrowheads="1"/>
          </p:cNvSpPr>
          <p:nvPr/>
        </p:nvSpPr>
        <p:spPr bwMode="auto">
          <a:xfrm>
            <a:off x="1079020" y="1037379"/>
            <a:ext cx="1492716" cy="369332"/>
          </a:xfrm>
          <a:prstGeom prst="rect">
            <a:avLst/>
          </a:prstGeom>
          <a:noFill/>
          <a:ln w="9525">
            <a:noFill/>
            <a:miter lim="800000"/>
            <a:headEnd/>
            <a:tailEnd/>
          </a:ln>
        </p:spPr>
        <p:txBody>
          <a:bodyPr wrap="none">
            <a:spAutoFit/>
          </a:bodyPr>
          <a:lstStyle/>
          <a:p>
            <a:r>
              <a:rPr lang="en-US" altLang="ja-JP" b="1" dirty="0" smtClean="0"/>
              <a:t>Nino3 index</a:t>
            </a:r>
            <a:endParaRPr lang="en-US" altLang="ja-JP" b="1" dirty="0"/>
          </a:p>
        </p:txBody>
      </p:sp>
      <p:sp>
        <p:nvSpPr>
          <p:cNvPr id="25" name="正方形/長方形 24"/>
          <p:cNvSpPr/>
          <p:nvPr/>
        </p:nvSpPr>
        <p:spPr>
          <a:xfrm>
            <a:off x="0" y="4143380"/>
            <a:ext cx="3357554" cy="1428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fill="hold" grpId="0" nodeType="clickEffect">
                                  <p:stCondLst>
                                    <p:cond delay="0"/>
                                  </p:stCondLst>
                                  <p:childTnLst>
                                    <p:animEffect transition="out" filter="strips(upLeft)">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8" presetClass="entr" presetSubtype="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Righ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roduction to Microsoft® Office PowerPoint® 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0" i="0" u="none" strike="noStrike" cap="none" normalizeH="0" baseline="0" smtClean="0">
            <a:ln>
              <a:noFill/>
            </a:ln>
            <a:solidFill>
              <a:schemeClr val="tx1"/>
            </a:solidFill>
            <a:effectLst/>
            <a:latin typeface="Arial" pitchFamily="34"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2423</TotalTime>
  <Words>1998</Words>
  <Application>Microsoft Office PowerPoint</Application>
  <PresentationFormat>画面に合わせる (4:3)</PresentationFormat>
  <Paragraphs>532</Paragraphs>
  <Slides>39</Slides>
  <Notes>21</Notes>
  <HiddenSlides>1</HiddenSlides>
  <MMClips>0</MMClips>
  <ScaleCrop>false</ScaleCrop>
  <HeadingPairs>
    <vt:vector size="6" baseType="variant">
      <vt:variant>
        <vt:lpstr>テーマ</vt:lpstr>
      </vt:variant>
      <vt:variant>
        <vt:i4>4</vt:i4>
      </vt:variant>
      <vt:variant>
        <vt:lpstr>埋め込まれた OLE サーバー</vt:lpstr>
      </vt:variant>
      <vt:variant>
        <vt:i4>2</vt:i4>
      </vt:variant>
      <vt:variant>
        <vt:lpstr>スライド タイトル</vt:lpstr>
      </vt:variant>
      <vt:variant>
        <vt:i4>39</vt:i4>
      </vt:variant>
    </vt:vector>
  </HeadingPairs>
  <TitlesOfParts>
    <vt:vector size="45" baseType="lpstr">
      <vt:lpstr>標準デザイン</vt:lpstr>
      <vt:lpstr>1_標準デザイン</vt:lpstr>
      <vt:lpstr>Introduction to Microsoft® Office PowerPoint® 2007</vt:lpstr>
      <vt:lpstr>2_標準デザイン</vt:lpstr>
      <vt:lpstr>Equation</vt:lpstr>
      <vt:lpstr>数式</vt:lpstr>
      <vt:lpstr>AR5に向けたモデル開発に関する MRI-MIROC合同ミーティング</vt:lpstr>
      <vt:lpstr>スライド 2</vt:lpstr>
      <vt:lpstr>スライド 3</vt:lpstr>
      <vt:lpstr>スライド 4</vt:lpstr>
      <vt:lpstr>スライド 5</vt:lpstr>
      <vt:lpstr>スライド 6</vt:lpstr>
      <vt:lpstr>スライド 7</vt:lpstr>
      <vt:lpstr>スライド 8</vt:lpstr>
      <vt:lpstr>スライド 9</vt:lpstr>
      <vt:lpstr>Climate sensitivity</vt:lpstr>
      <vt:lpstr>スライド 11</vt:lpstr>
      <vt:lpstr>スライド 12</vt:lpstr>
      <vt:lpstr>Convective control of ENSO?  </vt:lpstr>
      <vt:lpstr>スライド 14</vt:lpstr>
      <vt:lpstr>スライド 15</vt:lpstr>
      <vt:lpstr>スライド 16</vt:lpstr>
      <vt:lpstr>Cumulus convection scheme </vt:lpstr>
      <vt:lpstr>Hybrid prognostic cloud (HPC) scheme </vt:lpstr>
      <vt:lpstr>Sophisticated ice-cloud microphysics</vt:lpstr>
      <vt:lpstr>スライド 20</vt:lpstr>
      <vt:lpstr>Higher-order turbulence closure</vt:lpstr>
      <vt:lpstr>MIROC is here</vt:lpstr>
      <vt:lpstr>MIROC is here</vt:lpstr>
      <vt:lpstr>CRF</vt:lpstr>
      <vt:lpstr>Works to be done</vt:lpstr>
      <vt:lpstr>Climate Sensitivity</vt:lpstr>
      <vt:lpstr>スライド 27</vt:lpstr>
      <vt:lpstr>スライド 28</vt:lpstr>
      <vt:lpstr>ENSO</vt:lpstr>
      <vt:lpstr>How can we verify predicted PDF moments?</vt:lpstr>
      <vt:lpstr>Coupling HPC-ice microphysics with cumuli</vt:lpstr>
      <vt:lpstr>Single column model test</vt:lpstr>
      <vt:lpstr>New Ocean Model (COCO4.4)</vt:lpstr>
      <vt:lpstr>Radiation scheme </vt:lpstr>
      <vt:lpstr>スライド 35</vt:lpstr>
      <vt:lpstr>スライド 36</vt:lpstr>
      <vt:lpstr>スライド 37</vt:lpstr>
      <vt:lpstr>スライド 38</vt:lpstr>
      <vt:lpstr>スライド 39</vt:lpstr>
    </vt:vector>
  </TitlesOfParts>
  <Company>Hokkaido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Masahiro Watanabe</dc:creator>
  <cp:lastModifiedBy>M Watanabe</cp:lastModifiedBy>
  <cp:revision>260</cp:revision>
  <dcterms:created xsi:type="dcterms:W3CDTF">2008-06-02T06:33:53Z</dcterms:created>
  <dcterms:modified xsi:type="dcterms:W3CDTF">2009-08-24T05:32:05Z</dcterms:modified>
</cp:coreProperties>
</file>